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</p:sldIdLst>
  <p:sldSz cx="12192000" cy="6858000"/>
  <p:notesSz cx="12192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2" autoAdjust="0"/>
    <p:restoredTop sz="94660"/>
  </p:normalViewPr>
  <p:slideViewPr>
    <p:cSldViewPr>
      <p:cViewPr varScale="1">
        <p:scale>
          <a:sx n="39" d="100"/>
          <a:sy n="39" d="100"/>
        </p:scale>
        <p:origin x="403" y="3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22300" y="1143000"/>
            <a:ext cx="11570335" cy="0"/>
          </a:xfrm>
          <a:custGeom>
            <a:avLst/>
            <a:gdLst/>
            <a:ahLst/>
            <a:cxnLst/>
            <a:rect l="l" t="t" r="r" b="b"/>
            <a:pathLst>
              <a:path w="11570335">
                <a:moveTo>
                  <a:pt x="0" y="0"/>
                </a:moveTo>
                <a:lnTo>
                  <a:pt x="11569799" y="0"/>
                </a:lnTo>
              </a:path>
            </a:pathLst>
          </a:custGeom>
          <a:ln w="9524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84436" y="357706"/>
            <a:ext cx="10423127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E3E3E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554F4D"/>
                </a:solidFill>
                <a:latin typeface="휴먼옛체"/>
                <a:cs typeface="휴먼옛체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E3E3E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62424" y="1288900"/>
            <a:ext cx="11086465" cy="5328285"/>
          </a:xfrm>
          <a:custGeom>
            <a:avLst/>
            <a:gdLst/>
            <a:ahLst/>
            <a:cxnLst/>
            <a:rect l="l" t="t" r="r" b="b"/>
            <a:pathLst>
              <a:path w="11086465" h="5328284">
                <a:moveTo>
                  <a:pt x="11086199" y="5327699"/>
                </a:moveTo>
                <a:lnTo>
                  <a:pt x="0" y="5327699"/>
                </a:lnTo>
                <a:lnTo>
                  <a:pt x="0" y="0"/>
                </a:lnTo>
                <a:lnTo>
                  <a:pt x="11086199" y="0"/>
                </a:lnTo>
                <a:lnTo>
                  <a:pt x="11086199" y="532769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067193" y="1522907"/>
            <a:ext cx="10454640" cy="4859020"/>
          </a:xfrm>
          <a:custGeom>
            <a:avLst/>
            <a:gdLst/>
            <a:ahLst/>
            <a:cxnLst/>
            <a:rect l="l" t="t" r="r" b="b"/>
            <a:pathLst>
              <a:path w="10454640" h="4859020">
                <a:moveTo>
                  <a:pt x="4671606" y="50"/>
                </a:moveTo>
                <a:lnTo>
                  <a:pt x="0" y="50"/>
                </a:lnTo>
                <a:lnTo>
                  <a:pt x="0" y="4858550"/>
                </a:lnTo>
                <a:lnTo>
                  <a:pt x="4671606" y="4858550"/>
                </a:lnTo>
                <a:lnTo>
                  <a:pt x="4671606" y="50"/>
                </a:lnTo>
                <a:close/>
              </a:path>
              <a:path w="10454640" h="4859020">
                <a:moveTo>
                  <a:pt x="10454094" y="0"/>
                </a:moveTo>
                <a:lnTo>
                  <a:pt x="4953000" y="0"/>
                </a:lnTo>
                <a:lnTo>
                  <a:pt x="4953000" y="4858499"/>
                </a:lnTo>
                <a:lnTo>
                  <a:pt x="10454094" y="4858499"/>
                </a:lnTo>
                <a:lnTo>
                  <a:pt x="10454094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4900" y="2158737"/>
            <a:ext cx="4347999" cy="2091362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87587" y="2010750"/>
            <a:ext cx="4167674" cy="2260400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622300" y="1143000"/>
            <a:ext cx="11569700" cy="0"/>
          </a:xfrm>
          <a:custGeom>
            <a:avLst/>
            <a:gdLst/>
            <a:ahLst/>
            <a:cxnLst/>
            <a:rect l="l" t="t" r="r" b="b"/>
            <a:pathLst>
              <a:path w="11569700">
                <a:moveTo>
                  <a:pt x="0" y="0"/>
                </a:moveTo>
                <a:lnTo>
                  <a:pt x="11569499" y="0"/>
                </a:lnTo>
              </a:path>
            </a:pathLst>
          </a:custGeom>
          <a:ln w="9524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0"/>
            <a:ext cx="86995" cy="6858000"/>
          </a:xfrm>
          <a:custGeom>
            <a:avLst/>
            <a:gdLst/>
            <a:ahLst/>
            <a:cxnLst/>
            <a:rect l="l" t="t" r="r" b="b"/>
            <a:pathLst>
              <a:path w="86995" h="6858000">
                <a:moveTo>
                  <a:pt x="0" y="0"/>
                </a:moveTo>
                <a:lnTo>
                  <a:pt x="86694" y="0"/>
                </a:lnTo>
                <a:lnTo>
                  <a:pt x="8669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B98A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554F4D"/>
                </a:solidFill>
                <a:latin typeface="휴먼옛체"/>
                <a:cs typeface="휴먼옛체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E3E3E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F6E9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554F4D"/>
                </a:solidFill>
                <a:latin typeface="휴먼옛체"/>
                <a:cs typeface="휴먼옛체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E3E3E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" y="0"/>
            <a:ext cx="12191997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E3E3E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74382" y="2632993"/>
            <a:ext cx="3843235" cy="1122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rgbClr val="554F4D"/>
                </a:solidFill>
                <a:latin typeface="휴먼옛체"/>
                <a:cs typeface="휴먼옛체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36301" y="2654574"/>
            <a:ext cx="5068570" cy="36245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0143842" y="6620262"/>
            <a:ext cx="2015490" cy="153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3E3E3E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jpg"/><Relationship Id="rId4" Type="http://schemas.openxmlformats.org/officeDocument/2006/relationships/image" Target="../media/image91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jpg"/><Relationship Id="rId4" Type="http://schemas.openxmlformats.org/officeDocument/2006/relationships/image" Target="../media/image95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Relationship Id="rId9" Type="http://schemas.openxmlformats.org/officeDocument/2006/relationships/image" Target="../media/image18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E1CB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143842" y="6609435"/>
            <a:ext cx="201548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3E3E3E"/>
                </a:solidFill>
                <a:latin typeface="MS PGothic"/>
                <a:cs typeface="MS PGothic"/>
              </a:rPr>
              <a:t>ⓒ</a:t>
            </a:r>
            <a:r>
              <a:rPr sz="900" spc="-5" dirty="0">
                <a:solidFill>
                  <a:srgbClr val="3E3E3E"/>
                </a:solidFill>
                <a:latin typeface="Arial"/>
                <a:cs typeface="Arial"/>
              </a:rPr>
              <a:t>Saebyeol</a:t>
            </a:r>
            <a:r>
              <a:rPr sz="900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900" spc="-20" dirty="0">
                <a:solidFill>
                  <a:srgbClr val="3E3E3E"/>
                </a:solidFill>
                <a:latin typeface="Arial"/>
                <a:cs typeface="Arial"/>
              </a:rPr>
              <a:t>Yu.</a:t>
            </a:r>
            <a:r>
              <a:rPr sz="900" spc="-1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3E3E3E"/>
                </a:solidFill>
                <a:latin typeface="Arial"/>
                <a:cs typeface="Arial"/>
              </a:rPr>
              <a:t>Saebyeol’s</a:t>
            </a:r>
            <a:r>
              <a:rPr sz="900" spc="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3E3E3E"/>
                </a:solidFill>
                <a:latin typeface="Arial"/>
                <a:cs typeface="Arial"/>
              </a:rPr>
              <a:t>PowerPoint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52934" y="2708612"/>
            <a:ext cx="695642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17420" marR="5080" indent="-2205355">
              <a:lnSpc>
                <a:spcPct val="100000"/>
              </a:lnSpc>
              <a:spcBef>
                <a:spcPts val="100"/>
              </a:spcBef>
            </a:pPr>
            <a:r>
              <a:rPr sz="3600" spc="-695" dirty="0"/>
              <a:t>제주도</a:t>
            </a:r>
            <a:r>
              <a:rPr sz="3600" spc="-445" dirty="0"/>
              <a:t> </a:t>
            </a:r>
            <a:r>
              <a:rPr sz="3600" spc="-770" dirty="0"/>
              <a:t>음식물</a:t>
            </a:r>
            <a:r>
              <a:rPr sz="3600" spc="-445" dirty="0"/>
              <a:t> </a:t>
            </a:r>
            <a:r>
              <a:rPr sz="3600" spc="-690" dirty="0"/>
              <a:t>쓰레기</a:t>
            </a:r>
            <a:r>
              <a:rPr sz="3600" spc="-445" dirty="0"/>
              <a:t> </a:t>
            </a:r>
            <a:r>
              <a:rPr sz="3600" spc="-600" dirty="0"/>
              <a:t>배출량</a:t>
            </a:r>
            <a:r>
              <a:rPr sz="3600" spc="-445" dirty="0"/>
              <a:t> </a:t>
            </a:r>
            <a:r>
              <a:rPr sz="3600" spc="-705" dirty="0"/>
              <a:t>예측을</a:t>
            </a:r>
            <a:r>
              <a:rPr sz="3600" spc="-445" dirty="0"/>
              <a:t> </a:t>
            </a:r>
            <a:r>
              <a:rPr sz="3600" spc="-455" dirty="0"/>
              <a:t>통한  </a:t>
            </a:r>
            <a:r>
              <a:rPr sz="3600" spc="-620" dirty="0"/>
              <a:t>감소</a:t>
            </a:r>
            <a:r>
              <a:rPr sz="3600" spc="-445" dirty="0"/>
              <a:t> </a:t>
            </a:r>
            <a:r>
              <a:rPr sz="3600" spc="-600" dirty="0"/>
              <a:t>방안</a:t>
            </a:r>
            <a:r>
              <a:rPr sz="3600" spc="-445" dirty="0"/>
              <a:t> </a:t>
            </a:r>
            <a:r>
              <a:rPr sz="3600" spc="-665" dirty="0"/>
              <a:t>도출</a:t>
            </a:r>
            <a:endParaRPr sz="3600"/>
          </a:p>
        </p:txBody>
      </p:sp>
      <p:sp>
        <p:nvSpPr>
          <p:cNvPr id="5" name="object 5"/>
          <p:cNvSpPr txBox="1"/>
          <p:nvPr/>
        </p:nvSpPr>
        <p:spPr>
          <a:xfrm>
            <a:off x="4225382" y="4875740"/>
            <a:ext cx="3680460" cy="1428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0325" algn="ctr">
              <a:lnSpc>
                <a:spcPct val="100000"/>
              </a:lnSpc>
              <a:spcBef>
                <a:spcPts val="100"/>
              </a:spcBef>
            </a:pPr>
            <a:r>
              <a:rPr sz="2000" spc="-395" dirty="0">
                <a:solidFill>
                  <a:srgbClr val="554F4D"/>
                </a:solidFill>
                <a:latin typeface="휴먼옛체"/>
                <a:cs typeface="휴먼옛체"/>
              </a:rPr>
              <a:t>팀명</a:t>
            </a:r>
            <a:r>
              <a:rPr sz="2000" spc="-25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000" spc="-60" dirty="0">
                <a:solidFill>
                  <a:srgbClr val="554F4D"/>
                </a:solidFill>
                <a:latin typeface="휴먼옛체"/>
                <a:cs typeface="휴먼옛체"/>
              </a:rPr>
              <a:t>:</a:t>
            </a:r>
            <a:r>
              <a:rPr sz="2000" spc="-25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000" spc="-270" dirty="0">
                <a:solidFill>
                  <a:srgbClr val="554F4D"/>
                </a:solidFill>
                <a:latin typeface="휴먼옛체"/>
                <a:cs typeface="휴먼옛체"/>
              </a:rPr>
              <a:t>제주로da</a:t>
            </a:r>
            <a:endParaRPr sz="2000">
              <a:latin typeface="휴먼옛체"/>
              <a:cs typeface="휴먼옛체"/>
            </a:endParaRPr>
          </a:p>
          <a:p>
            <a:pPr marL="12700" marR="5080" indent="-68580" algn="ctr">
              <a:lnSpc>
                <a:spcPct val="100000"/>
              </a:lnSpc>
              <a:spcBef>
                <a:spcPts val="5"/>
              </a:spcBef>
              <a:tabLst>
                <a:tab pos="3047365" algn="l"/>
              </a:tabLst>
            </a:pPr>
            <a:r>
              <a:rPr sz="1800" spc="-305" dirty="0">
                <a:solidFill>
                  <a:srgbClr val="554F4D"/>
                </a:solidFill>
                <a:latin typeface="휴먼옛체"/>
                <a:cs typeface="휴먼옛체"/>
              </a:rPr>
              <a:t>팀장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55" dirty="0">
                <a:solidFill>
                  <a:srgbClr val="554F4D"/>
                </a:solidFill>
                <a:latin typeface="휴먼옛체"/>
                <a:cs typeface="휴먼옛체"/>
              </a:rPr>
              <a:t>: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60" dirty="0">
                <a:solidFill>
                  <a:srgbClr val="554F4D"/>
                </a:solidFill>
                <a:latin typeface="휴먼옛체"/>
                <a:cs typeface="휴먼옛체"/>
              </a:rPr>
              <a:t>임주환(whan602@n</a:t>
            </a:r>
            <a:r>
              <a:rPr sz="1800" spc="-105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800" spc="-90" dirty="0">
                <a:solidFill>
                  <a:srgbClr val="554F4D"/>
                </a:solidFill>
                <a:latin typeface="휴먼옛체"/>
                <a:cs typeface="휴먼옛체"/>
              </a:rPr>
              <a:t>v</a:t>
            </a:r>
            <a:r>
              <a:rPr sz="1800" spc="-55" dirty="0">
                <a:solidFill>
                  <a:srgbClr val="554F4D"/>
                </a:solidFill>
                <a:latin typeface="휴먼옛체"/>
                <a:cs typeface="휴먼옛체"/>
              </a:rPr>
              <a:t>er.com)  </a:t>
            </a:r>
            <a:r>
              <a:rPr sz="1800" spc="-330" dirty="0">
                <a:solidFill>
                  <a:srgbClr val="554F4D"/>
                </a:solidFill>
                <a:latin typeface="휴먼옛체"/>
                <a:cs typeface="휴먼옛체"/>
              </a:rPr>
              <a:t>팀원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55" dirty="0">
                <a:solidFill>
                  <a:srgbClr val="554F4D"/>
                </a:solidFill>
                <a:latin typeface="휴먼옛체"/>
                <a:cs typeface="휴먼옛체"/>
              </a:rPr>
              <a:t>: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204" dirty="0">
                <a:solidFill>
                  <a:srgbClr val="554F4D"/>
                </a:solidFill>
                <a:latin typeface="휴먼옛체"/>
                <a:cs typeface="휴먼옛체"/>
              </a:rPr>
              <a:t>박민재(qk</a:t>
            </a:r>
            <a:r>
              <a:rPr sz="1800" spc="2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800" spc="-10" dirty="0">
                <a:solidFill>
                  <a:srgbClr val="554F4D"/>
                </a:solidFill>
                <a:latin typeface="휴먼옛체"/>
                <a:cs typeface="휴먼옛체"/>
              </a:rPr>
              <a:t>alswo70@gma</a:t>
            </a:r>
            <a:r>
              <a:rPr sz="1800" spc="10" dirty="0">
                <a:solidFill>
                  <a:srgbClr val="554F4D"/>
                </a:solidFill>
                <a:latin typeface="휴먼옛체"/>
                <a:cs typeface="휴먼옛체"/>
              </a:rPr>
              <a:t>i</a:t>
            </a:r>
            <a:r>
              <a:rPr sz="1800" spc="-70" dirty="0">
                <a:solidFill>
                  <a:srgbClr val="554F4D"/>
                </a:solidFill>
                <a:latin typeface="휴먼옛체"/>
                <a:cs typeface="휴먼옛체"/>
              </a:rPr>
              <a:t>l.com),  </a:t>
            </a:r>
            <a:r>
              <a:rPr sz="1800" spc="-75" dirty="0">
                <a:solidFill>
                  <a:srgbClr val="554F4D"/>
                </a:solidFill>
                <a:latin typeface="휴먼옛체"/>
                <a:cs typeface="휴먼옛체"/>
              </a:rPr>
              <a:t>심종수(s961215@naver.com),	</a:t>
            </a:r>
            <a:r>
              <a:rPr sz="1800" spc="-355" dirty="0">
                <a:solidFill>
                  <a:srgbClr val="554F4D"/>
                </a:solidFill>
                <a:latin typeface="휴먼옛체"/>
                <a:cs typeface="휴먼옛체"/>
              </a:rPr>
              <a:t>정지영 </a:t>
            </a:r>
            <a:r>
              <a:rPr sz="1800" spc="-35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15" dirty="0">
                <a:solidFill>
                  <a:srgbClr val="554F4D"/>
                </a:solidFill>
                <a:latin typeface="휴먼옛체"/>
                <a:cs typeface="휴먼옛체"/>
              </a:rPr>
              <a:t>(young991003@naver.com)</a:t>
            </a:r>
            <a:endParaRPr sz="1800">
              <a:latin typeface="휴먼옛체"/>
              <a:cs typeface="휴먼옛체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44125" y="2590924"/>
            <a:ext cx="6578600" cy="2988310"/>
            <a:chOff x="5444125" y="2590924"/>
            <a:chExt cx="6578600" cy="2988310"/>
          </a:xfrm>
        </p:grpSpPr>
        <p:sp>
          <p:nvSpPr>
            <p:cNvPr id="3" name="object 3"/>
            <p:cNvSpPr/>
            <p:nvPr/>
          </p:nvSpPr>
          <p:spPr>
            <a:xfrm>
              <a:off x="5444125" y="2590924"/>
              <a:ext cx="6578600" cy="2988310"/>
            </a:xfrm>
            <a:custGeom>
              <a:avLst/>
              <a:gdLst/>
              <a:ahLst/>
              <a:cxnLst/>
              <a:rect l="l" t="t" r="r" b="b"/>
              <a:pathLst>
                <a:path w="6578600" h="2988310">
                  <a:moveTo>
                    <a:pt x="6578099" y="2987999"/>
                  </a:moveTo>
                  <a:lnTo>
                    <a:pt x="0" y="2987999"/>
                  </a:lnTo>
                  <a:lnTo>
                    <a:pt x="0" y="0"/>
                  </a:lnTo>
                  <a:lnTo>
                    <a:pt x="6578099" y="0"/>
                  </a:lnTo>
                  <a:lnTo>
                    <a:pt x="6578099" y="2987999"/>
                  </a:lnTo>
                  <a:close/>
                </a:path>
              </a:pathLst>
            </a:custGeom>
            <a:solidFill>
              <a:srgbClr val="EEE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97000" y="2818175"/>
              <a:ext cx="6306498" cy="2546199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622300" y="1143000"/>
            <a:ext cx="11569700" cy="0"/>
          </a:xfrm>
          <a:custGeom>
            <a:avLst/>
            <a:gdLst/>
            <a:ahLst/>
            <a:cxnLst/>
            <a:rect l="l" t="t" r="r" b="b"/>
            <a:pathLst>
              <a:path w="11569700">
                <a:moveTo>
                  <a:pt x="0" y="0"/>
                </a:moveTo>
                <a:lnTo>
                  <a:pt x="11569499" y="0"/>
                </a:lnTo>
              </a:path>
            </a:pathLst>
          </a:custGeom>
          <a:ln w="9524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84418" y="112711"/>
            <a:ext cx="4330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10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2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86995" cy="6858000"/>
          </a:xfrm>
          <a:custGeom>
            <a:avLst/>
            <a:gdLst/>
            <a:ahLst/>
            <a:cxnLst/>
            <a:rect l="l" t="t" r="r" b="b"/>
            <a:pathLst>
              <a:path w="86995" h="6858000">
                <a:moveTo>
                  <a:pt x="0" y="0"/>
                </a:moveTo>
                <a:lnTo>
                  <a:pt x="86694" y="0"/>
                </a:lnTo>
                <a:lnTo>
                  <a:pt x="8669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B98A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765475" y="1464148"/>
            <a:ext cx="294322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180" dirty="0">
                <a:solidFill>
                  <a:srgbClr val="554F4D"/>
                </a:solidFill>
                <a:latin typeface="휴먼옛체"/>
                <a:cs typeface="휴먼옛체"/>
              </a:rPr>
              <a:t>1.</a:t>
            </a:r>
            <a:r>
              <a:rPr sz="1900" spc="21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900" spc="-350" dirty="0">
                <a:solidFill>
                  <a:srgbClr val="554F4D"/>
                </a:solidFill>
                <a:latin typeface="휴먼옛체"/>
                <a:cs typeface="휴먼옛체"/>
              </a:rPr>
              <a:t>행정안전부_주민등록인구통계</a:t>
            </a:r>
            <a:endParaRPr sz="1900">
              <a:latin typeface="휴먼옛체"/>
              <a:cs typeface="휴먼옛체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4419" y="357711"/>
            <a:ext cx="42887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685" dirty="0">
                <a:solidFill>
                  <a:srgbClr val="554F4D"/>
                </a:solidFill>
                <a:latin typeface="휴먼옛체"/>
                <a:cs typeface="휴먼옛체"/>
              </a:rPr>
              <a:t>데이터</a:t>
            </a:r>
            <a:r>
              <a:rPr sz="3600" spc="-44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3600" spc="-825" dirty="0">
                <a:solidFill>
                  <a:srgbClr val="554F4D"/>
                </a:solidFill>
                <a:latin typeface="휴먼옛체"/>
                <a:cs typeface="휴먼옛체"/>
              </a:rPr>
              <a:t>구성</a:t>
            </a:r>
            <a:r>
              <a:rPr sz="3600" spc="-44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3600" spc="-95" dirty="0">
                <a:solidFill>
                  <a:srgbClr val="554F4D"/>
                </a:solidFill>
                <a:latin typeface="휴먼옛체"/>
                <a:cs typeface="휴먼옛체"/>
              </a:rPr>
              <a:t>-</a:t>
            </a:r>
            <a:r>
              <a:rPr sz="3600" spc="-44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3600" spc="-695" dirty="0">
                <a:solidFill>
                  <a:srgbClr val="554F4D"/>
                </a:solidFill>
                <a:latin typeface="휴먼옛체"/>
                <a:cs typeface="휴먼옛체"/>
              </a:rPr>
              <a:t>외부데이터</a:t>
            </a:r>
            <a:endParaRPr sz="3600">
              <a:latin typeface="휴먼옛체"/>
              <a:cs typeface="휴먼옛체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859466" y="1911003"/>
            <a:ext cx="4923155" cy="0"/>
          </a:xfrm>
          <a:custGeom>
            <a:avLst/>
            <a:gdLst/>
            <a:ahLst/>
            <a:cxnLst/>
            <a:rect l="l" t="t" r="r" b="b"/>
            <a:pathLst>
              <a:path w="4923155">
                <a:moveTo>
                  <a:pt x="0" y="0"/>
                </a:moveTo>
                <a:lnTo>
                  <a:pt x="4922999" y="0"/>
                </a:lnTo>
              </a:path>
            </a:pathLst>
          </a:custGeom>
          <a:ln w="19049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271650" y="5774312"/>
            <a:ext cx="109410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75" dirty="0">
                <a:solidFill>
                  <a:srgbClr val="554F4D"/>
                </a:solidFill>
                <a:latin typeface="휴먼옛체"/>
                <a:cs typeface="휴먼옛체"/>
              </a:rPr>
              <a:t>&lt;예시-2018년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110" dirty="0">
                <a:solidFill>
                  <a:srgbClr val="554F4D"/>
                </a:solidFill>
                <a:latin typeface="휴먼옛체"/>
                <a:cs typeface="휴먼옛체"/>
              </a:rPr>
              <a:t>1월&gt;</a:t>
            </a:r>
            <a:endParaRPr sz="1100">
              <a:latin typeface="휴먼옛체"/>
              <a:cs typeface="휴먼옛체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22300" y="2590800"/>
            <a:ext cx="4439285" cy="2988310"/>
            <a:chOff x="622300" y="2590800"/>
            <a:chExt cx="4439285" cy="2988310"/>
          </a:xfrm>
        </p:grpSpPr>
        <p:sp>
          <p:nvSpPr>
            <p:cNvPr id="13" name="object 13"/>
            <p:cNvSpPr/>
            <p:nvPr/>
          </p:nvSpPr>
          <p:spPr>
            <a:xfrm>
              <a:off x="622300" y="2590800"/>
              <a:ext cx="4439285" cy="2988310"/>
            </a:xfrm>
            <a:custGeom>
              <a:avLst/>
              <a:gdLst/>
              <a:ahLst/>
              <a:cxnLst/>
              <a:rect l="l" t="t" r="r" b="b"/>
              <a:pathLst>
                <a:path w="4439285" h="2988310">
                  <a:moveTo>
                    <a:pt x="4439099" y="2987999"/>
                  </a:moveTo>
                  <a:lnTo>
                    <a:pt x="0" y="2987999"/>
                  </a:lnTo>
                  <a:lnTo>
                    <a:pt x="0" y="0"/>
                  </a:lnTo>
                  <a:lnTo>
                    <a:pt x="4439099" y="0"/>
                  </a:lnTo>
                  <a:lnTo>
                    <a:pt x="4439099" y="2987999"/>
                  </a:lnTo>
                  <a:close/>
                </a:path>
              </a:pathLst>
            </a:custGeom>
            <a:solidFill>
              <a:srgbClr val="EEE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4700" y="2755200"/>
              <a:ext cx="4124050" cy="2718502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2280925" y="5774312"/>
            <a:ext cx="125984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75" dirty="0">
                <a:solidFill>
                  <a:srgbClr val="554F4D"/>
                </a:solidFill>
                <a:latin typeface="휴먼옛체"/>
                <a:cs typeface="휴먼옛체"/>
              </a:rPr>
              <a:t>&lt;인구통계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210" dirty="0">
                <a:solidFill>
                  <a:srgbClr val="554F4D"/>
                </a:solidFill>
                <a:latin typeface="휴먼옛체"/>
                <a:cs typeface="휴먼옛체"/>
              </a:rPr>
              <a:t>데이터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170" dirty="0">
                <a:solidFill>
                  <a:srgbClr val="554F4D"/>
                </a:solidFill>
                <a:latin typeface="휴먼옛체"/>
                <a:cs typeface="휴먼옛체"/>
              </a:rPr>
              <a:t>구성&gt;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28125" y="2642427"/>
            <a:ext cx="4528820" cy="2936875"/>
            <a:chOff x="1128125" y="2642427"/>
            <a:chExt cx="4528820" cy="2936875"/>
          </a:xfrm>
        </p:grpSpPr>
        <p:sp>
          <p:nvSpPr>
            <p:cNvPr id="3" name="object 3"/>
            <p:cNvSpPr/>
            <p:nvPr/>
          </p:nvSpPr>
          <p:spPr>
            <a:xfrm>
              <a:off x="1128125" y="2642427"/>
              <a:ext cx="4528820" cy="2936875"/>
            </a:xfrm>
            <a:custGeom>
              <a:avLst/>
              <a:gdLst/>
              <a:ahLst/>
              <a:cxnLst/>
              <a:rect l="l" t="t" r="r" b="b"/>
              <a:pathLst>
                <a:path w="4528820" h="2936875">
                  <a:moveTo>
                    <a:pt x="4528199" y="2936700"/>
                  </a:moveTo>
                  <a:lnTo>
                    <a:pt x="0" y="2936700"/>
                  </a:lnTo>
                  <a:lnTo>
                    <a:pt x="0" y="0"/>
                  </a:lnTo>
                  <a:lnTo>
                    <a:pt x="4528199" y="0"/>
                  </a:lnTo>
                  <a:lnTo>
                    <a:pt x="4528199" y="2936700"/>
                  </a:lnTo>
                  <a:close/>
                </a:path>
              </a:pathLst>
            </a:custGeom>
            <a:solidFill>
              <a:srgbClr val="EEE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9600" y="2803250"/>
              <a:ext cx="4165500" cy="269605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7700" y="2860400"/>
              <a:ext cx="4051200" cy="2581751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6191425" y="2609525"/>
            <a:ext cx="5547360" cy="3051175"/>
            <a:chOff x="6191425" y="2609525"/>
            <a:chExt cx="5547360" cy="305117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1425" y="2609525"/>
              <a:ext cx="5547000" cy="30510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229524" y="2666674"/>
              <a:ext cx="5433060" cy="2936875"/>
            </a:xfrm>
            <a:custGeom>
              <a:avLst/>
              <a:gdLst/>
              <a:ahLst/>
              <a:cxnLst/>
              <a:rect l="l" t="t" r="r" b="b"/>
              <a:pathLst>
                <a:path w="5433059" h="2936875">
                  <a:moveTo>
                    <a:pt x="5432699" y="2936699"/>
                  </a:moveTo>
                  <a:lnTo>
                    <a:pt x="0" y="2936699"/>
                  </a:lnTo>
                  <a:lnTo>
                    <a:pt x="0" y="0"/>
                  </a:lnTo>
                  <a:lnTo>
                    <a:pt x="5432699" y="0"/>
                  </a:lnTo>
                  <a:lnTo>
                    <a:pt x="5432699" y="2936699"/>
                  </a:lnTo>
                  <a:close/>
                </a:path>
              </a:pathLst>
            </a:custGeom>
            <a:solidFill>
              <a:srgbClr val="EEE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41724" y="2889724"/>
              <a:ext cx="5067149" cy="2497324"/>
            </a:xfrm>
            <a:prstGeom prst="rect">
              <a:avLst/>
            </a:prstGeom>
          </p:spPr>
        </p:pic>
      </p:grpSp>
      <p:sp>
        <p:nvSpPr>
          <p:cNvPr id="10" name="object 10"/>
          <p:cNvSpPr/>
          <p:nvPr/>
        </p:nvSpPr>
        <p:spPr>
          <a:xfrm>
            <a:off x="622300" y="1143000"/>
            <a:ext cx="11569700" cy="0"/>
          </a:xfrm>
          <a:custGeom>
            <a:avLst/>
            <a:gdLst/>
            <a:ahLst/>
            <a:cxnLst/>
            <a:rect l="l" t="t" r="r" b="b"/>
            <a:pathLst>
              <a:path w="11569700">
                <a:moveTo>
                  <a:pt x="0" y="0"/>
                </a:moveTo>
                <a:lnTo>
                  <a:pt x="11569499" y="0"/>
                </a:lnTo>
              </a:path>
            </a:pathLst>
          </a:custGeom>
          <a:ln w="9524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84418" y="112711"/>
            <a:ext cx="4330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10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2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0"/>
            <a:ext cx="86995" cy="6858000"/>
          </a:xfrm>
          <a:custGeom>
            <a:avLst/>
            <a:gdLst/>
            <a:ahLst/>
            <a:cxnLst/>
            <a:rect l="l" t="t" r="r" b="b"/>
            <a:pathLst>
              <a:path w="86995" h="6858000">
                <a:moveTo>
                  <a:pt x="0" y="0"/>
                </a:moveTo>
                <a:lnTo>
                  <a:pt x="86694" y="0"/>
                </a:lnTo>
                <a:lnTo>
                  <a:pt x="8669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B98A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011250" y="1464148"/>
            <a:ext cx="415417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15" dirty="0">
                <a:solidFill>
                  <a:srgbClr val="554F4D"/>
                </a:solidFill>
                <a:latin typeface="휴먼옛체"/>
                <a:cs typeface="휴먼옛체"/>
              </a:rPr>
              <a:t>2.</a:t>
            </a:r>
            <a:r>
              <a:rPr sz="1900" spc="-23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900" spc="-345" dirty="0">
                <a:solidFill>
                  <a:srgbClr val="554F4D"/>
                </a:solidFill>
                <a:latin typeface="휴먼옛체"/>
                <a:cs typeface="휴먼옛체"/>
              </a:rPr>
              <a:t>기상청</a:t>
            </a:r>
            <a:r>
              <a:rPr sz="1900" spc="-23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900" spc="-305" dirty="0">
                <a:solidFill>
                  <a:srgbClr val="554F4D"/>
                </a:solidFill>
                <a:latin typeface="휴먼옛체"/>
                <a:cs typeface="휴먼옛체"/>
              </a:rPr>
              <a:t>기상자료포털_동네예보_초단기실황</a:t>
            </a:r>
            <a:endParaRPr sz="1900">
              <a:latin typeface="휴먼옛체"/>
              <a:cs typeface="휴먼옛체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242392" y="5667886"/>
            <a:ext cx="135890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0" dirty="0">
                <a:solidFill>
                  <a:srgbClr val="554F4D"/>
                </a:solidFill>
                <a:latin typeface="휴먼옛체"/>
                <a:cs typeface="휴먼옛체"/>
              </a:rPr>
              <a:t>&lt;(예시)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85" dirty="0">
                <a:solidFill>
                  <a:srgbClr val="554F4D"/>
                </a:solidFill>
                <a:latin typeface="휴먼옛체"/>
                <a:cs typeface="휴먼옛체"/>
              </a:rPr>
              <a:t>남원읍-2018년&gt;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84419" y="357711"/>
            <a:ext cx="42887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685" dirty="0">
                <a:solidFill>
                  <a:srgbClr val="554F4D"/>
                </a:solidFill>
                <a:latin typeface="휴먼옛체"/>
                <a:cs typeface="휴먼옛체"/>
              </a:rPr>
              <a:t>데이터</a:t>
            </a:r>
            <a:r>
              <a:rPr sz="3600" spc="-44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3600" spc="-825" dirty="0">
                <a:solidFill>
                  <a:srgbClr val="554F4D"/>
                </a:solidFill>
                <a:latin typeface="휴먼옛체"/>
                <a:cs typeface="휴먼옛체"/>
              </a:rPr>
              <a:t>구성</a:t>
            </a:r>
            <a:r>
              <a:rPr sz="3600" spc="-44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3600" spc="-95" dirty="0">
                <a:solidFill>
                  <a:srgbClr val="554F4D"/>
                </a:solidFill>
                <a:latin typeface="휴먼옛체"/>
                <a:cs typeface="휴먼옛체"/>
              </a:rPr>
              <a:t>-</a:t>
            </a:r>
            <a:r>
              <a:rPr sz="3600" spc="-44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3600" spc="-695" dirty="0">
                <a:solidFill>
                  <a:srgbClr val="554F4D"/>
                </a:solidFill>
                <a:latin typeface="휴먼옛체"/>
                <a:cs typeface="휴먼옛체"/>
              </a:rPr>
              <a:t>외부데이터</a:t>
            </a:r>
            <a:endParaRPr sz="3600">
              <a:latin typeface="휴먼옛체"/>
              <a:cs typeface="휴먼옛체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59466" y="1911003"/>
            <a:ext cx="4923155" cy="0"/>
          </a:xfrm>
          <a:custGeom>
            <a:avLst/>
            <a:gdLst/>
            <a:ahLst/>
            <a:cxnLst/>
            <a:rect l="l" t="t" r="r" b="b"/>
            <a:pathLst>
              <a:path w="4923155">
                <a:moveTo>
                  <a:pt x="0" y="0"/>
                </a:moveTo>
                <a:lnTo>
                  <a:pt x="4922999" y="0"/>
                </a:lnTo>
              </a:path>
            </a:pathLst>
          </a:custGeom>
          <a:ln w="19049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769825" y="5667886"/>
            <a:ext cx="10420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25" dirty="0">
                <a:solidFill>
                  <a:srgbClr val="554F4D"/>
                </a:solidFill>
                <a:latin typeface="휴먼옛체"/>
                <a:cs typeface="휴먼옛체"/>
              </a:rPr>
              <a:t>&lt;기상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210" dirty="0">
                <a:solidFill>
                  <a:srgbClr val="554F4D"/>
                </a:solidFill>
                <a:latin typeface="휴먼옛체"/>
                <a:cs typeface="휴먼옛체"/>
              </a:rPr>
              <a:t>데이터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170" dirty="0">
                <a:solidFill>
                  <a:srgbClr val="554F4D"/>
                </a:solidFill>
                <a:latin typeface="휴먼옛체"/>
                <a:cs typeface="휴먼옛체"/>
              </a:rPr>
              <a:t>구성&gt;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85250" y="2336924"/>
            <a:ext cx="3074035" cy="3650615"/>
            <a:chOff x="1685250" y="2336924"/>
            <a:chExt cx="3074035" cy="3650615"/>
          </a:xfrm>
        </p:grpSpPr>
        <p:sp>
          <p:nvSpPr>
            <p:cNvPr id="3" name="object 3"/>
            <p:cNvSpPr/>
            <p:nvPr/>
          </p:nvSpPr>
          <p:spPr>
            <a:xfrm>
              <a:off x="1685250" y="2336924"/>
              <a:ext cx="3074035" cy="3650615"/>
            </a:xfrm>
            <a:custGeom>
              <a:avLst/>
              <a:gdLst/>
              <a:ahLst/>
              <a:cxnLst/>
              <a:rect l="l" t="t" r="r" b="b"/>
              <a:pathLst>
                <a:path w="3074035" h="3650615">
                  <a:moveTo>
                    <a:pt x="3073799" y="3650399"/>
                  </a:moveTo>
                  <a:lnTo>
                    <a:pt x="0" y="3650399"/>
                  </a:lnTo>
                  <a:lnTo>
                    <a:pt x="0" y="0"/>
                  </a:lnTo>
                  <a:lnTo>
                    <a:pt x="3073799" y="0"/>
                  </a:lnTo>
                  <a:lnTo>
                    <a:pt x="3073799" y="3650399"/>
                  </a:lnTo>
                  <a:close/>
                </a:path>
              </a:pathLst>
            </a:custGeom>
            <a:solidFill>
              <a:srgbClr val="EEE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14750" y="2545974"/>
              <a:ext cx="2706150" cy="3287049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5707525" y="2279874"/>
            <a:ext cx="5319395" cy="3764915"/>
            <a:chOff x="5707525" y="2279874"/>
            <a:chExt cx="5319395" cy="376491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07525" y="2279874"/>
              <a:ext cx="5319000" cy="37647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745625" y="2337024"/>
              <a:ext cx="5205095" cy="3650615"/>
            </a:xfrm>
            <a:custGeom>
              <a:avLst/>
              <a:gdLst/>
              <a:ahLst/>
              <a:cxnLst/>
              <a:rect l="l" t="t" r="r" b="b"/>
              <a:pathLst>
                <a:path w="5205095" h="3650615">
                  <a:moveTo>
                    <a:pt x="5204699" y="3650399"/>
                  </a:moveTo>
                  <a:lnTo>
                    <a:pt x="0" y="3650399"/>
                  </a:lnTo>
                  <a:lnTo>
                    <a:pt x="0" y="0"/>
                  </a:lnTo>
                  <a:lnTo>
                    <a:pt x="5204699" y="0"/>
                  </a:lnTo>
                  <a:lnTo>
                    <a:pt x="5204699" y="3650399"/>
                  </a:lnTo>
                  <a:close/>
                </a:path>
              </a:pathLst>
            </a:custGeom>
            <a:solidFill>
              <a:srgbClr val="EEE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622300" y="1143000"/>
            <a:ext cx="11569700" cy="0"/>
          </a:xfrm>
          <a:custGeom>
            <a:avLst/>
            <a:gdLst/>
            <a:ahLst/>
            <a:cxnLst/>
            <a:rect l="l" t="t" r="r" b="b"/>
            <a:pathLst>
              <a:path w="11569700">
                <a:moveTo>
                  <a:pt x="0" y="0"/>
                </a:moveTo>
                <a:lnTo>
                  <a:pt x="11569499" y="0"/>
                </a:lnTo>
              </a:path>
            </a:pathLst>
          </a:custGeom>
          <a:ln w="9524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84418" y="112711"/>
            <a:ext cx="4330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10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2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86995" cy="6858000"/>
          </a:xfrm>
          <a:custGeom>
            <a:avLst/>
            <a:gdLst/>
            <a:ahLst/>
            <a:cxnLst/>
            <a:rect l="l" t="t" r="r" b="b"/>
            <a:pathLst>
              <a:path w="86995" h="6858000">
                <a:moveTo>
                  <a:pt x="0" y="0"/>
                </a:moveTo>
                <a:lnTo>
                  <a:pt x="86694" y="0"/>
                </a:lnTo>
                <a:lnTo>
                  <a:pt x="8669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B98A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243925" y="1464148"/>
            <a:ext cx="583628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solidFill>
                  <a:srgbClr val="554F4D"/>
                </a:solidFill>
                <a:latin typeface="휴먼옛체"/>
                <a:cs typeface="휴먼옛체"/>
              </a:rPr>
              <a:t>3.</a:t>
            </a:r>
            <a:r>
              <a:rPr sz="1800" spc="2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900" spc="-350" dirty="0">
                <a:solidFill>
                  <a:srgbClr val="554F4D"/>
                </a:solidFill>
                <a:latin typeface="휴먼옛체"/>
                <a:cs typeface="휴먼옛체"/>
              </a:rPr>
              <a:t>공공데이터활용지원센터_보건복지부</a:t>
            </a:r>
            <a:r>
              <a:rPr sz="1900" spc="-2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900" spc="-235" dirty="0">
                <a:solidFill>
                  <a:srgbClr val="554F4D"/>
                </a:solidFill>
                <a:latin typeface="휴먼옛체"/>
                <a:cs typeface="휴먼옛체"/>
              </a:rPr>
              <a:t>코로나19 </a:t>
            </a:r>
            <a:r>
              <a:rPr sz="1900" spc="-480" dirty="0">
                <a:solidFill>
                  <a:srgbClr val="554F4D"/>
                </a:solidFill>
                <a:latin typeface="휴먼옛체"/>
                <a:cs typeface="휴먼옛체"/>
              </a:rPr>
              <a:t>시</a:t>
            </a:r>
            <a:r>
              <a:rPr sz="1900" spc="-5" dirty="0">
                <a:solidFill>
                  <a:srgbClr val="554F4D"/>
                </a:solidFill>
                <a:latin typeface="Arial"/>
                <a:cs typeface="Arial"/>
              </a:rPr>
              <a:t>·</a:t>
            </a:r>
            <a:r>
              <a:rPr sz="1900" spc="-355" dirty="0">
                <a:solidFill>
                  <a:srgbClr val="554F4D"/>
                </a:solidFill>
                <a:latin typeface="휴먼옛체"/>
                <a:cs typeface="휴먼옛체"/>
              </a:rPr>
              <a:t>도발생</a:t>
            </a:r>
            <a:r>
              <a:rPr sz="1900" spc="-23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900" spc="-325" dirty="0">
                <a:solidFill>
                  <a:srgbClr val="554F4D"/>
                </a:solidFill>
                <a:latin typeface="휴먼옛체"/>
                <a:cs typeface="휴먼옛체"/>
              </a:rPr>
              <a:t>현황</a:t>
            </a:r>
            <a:endParaRPr sz="1900">
              <a:latin typeface="휴먼옛체"/>
              <a:cs typeface="휴먼옛체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4419" y="357711"/>
            <a:ext cx="42887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685" dirty="0">
                <a:solidFill>
                  <a:srgbClr val="554F4D"/>
                </a:solidFill>
                <a:latin typeface="휴먼옛체"/>
                <a:cs typeface="휴먼옛체"/>
              </a:rPr>
              <a:t>데이터</a:t>
            </a:r>
            <a:r>
              <a:rPr sz="3600" spc="-44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3600" spc="-825" dirty="0">
                <a:solidFill>
                  <a:srgbClr val="554F4D"/>
                </a:solidFill>
                <a:latin typeface="휴먼옛체"/>
                <a:cs typeface="휴먼옛체"/>
              </a:rPr>
              <a:t>구성</a:t>
            </a:r>
            <a:r>
              <a:rPr sz="3600" spc="-44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3600" spc="-95" dirty="0">
                <a:solidFill>
                  <a:srgbClr val="554F4D"/>
                </a:solidFill>
                <a:latin typeface="휴먼옛체"/>
                <a:cs typeface="휴먼옛체"/>
              </a:rPr>
              <a:t>-</a:t>
            </a:r>
            <a:r>
              <a:rPr sz="3600" spc="-44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3600" spc="-695" dirty="0">
                <a:solidFill>
                  <a:srgbClr val="554F4D"/>
                </a:solidFill>
                <a:latin typeface="휴먼옛체"/>
                <a:cs typeface="휴먼옛체"/>
              </a:rPr>
              <a:t>외부데이터</a:t>
            </a:r>
            <a:endParaRPr sz="3600">
              <a:latin typeface="휴먼옛체"/>
              <a:cs typeface="휴먼옛체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859466" y="1911003"/>
            <a:ext cx="4923155" cy="0"/>
          </a:xfrm>
          <a:custGeom>
            <a:avLst/>
            <a:gdLst/>
            <a:ahLst/>
            <a:cxnLst/>
            <a:rect l="l" t="t" r="r" b="b"/>
            <a:pathLst>
              <a:path w="4923155">
                <a:moveTo>
                  <a:pt x="0" y="0"/>
                </a:moveTo>
                <a:lnTo>
                  <a:pt x="4922999" y="0"/>
                </a:lnTo>
              </a:path>
            </a:pathLst>
          </a:custGeom>
          <a:ln w="19049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600150" y="6184562"/>
            <a:ext cx="129286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14" dirty="0">
                <a:solidFill>
                  <a:srgbClr val="554F4D"/>
                </a:solidFill>
                <a:latin typeface="휴먼옛체"/>
                <a:cs typeface="휴먼옛체"/>
              </a:rPr>
              <a:t>&lt;코로나19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210" dirty="0">
                <a:solidFill>
                  <a:srgbClr val="554F4D"/>
                </a:solidFill>
                <a:latin typeface="휴먼옛체"/>
                <a:cs typeface="휴먼옛체"/>
              </a:rPr>
              <a:t>데이터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170" dirty="0">
                <a:solidFill>
                  <a:srgbClr val="554F4D"/>
                </a:solidFill>
                <a:latin typeface="휴먼옛체"/>
                <a:cs typeface="휴먼옛체"/>
              </a:rPr>
              <a:t>구성&gt;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60399" y="4117164"/>
            <a:ext cx="18929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dirty="0">
                <a:latin typeface="굴림"/>
                <a:cs typeface="굴림"/>
              </a:rPr>
              <a:t>여기</a:t>
            </a:r>
            <a:r>
              <a:rPr sz="1400" spc="-75" dirty="0">
                <a:latin typeface="굴림"/>
                <a:cs typeface="굴림"/>
              </a:rPr>
              <a:t> </a:t>
            </a:r>
            <a:r>
              <a:rPr sz="1400" dirty="0">
                <a:latin typeface="굴림"/>
                <a:cs typeface="굴림"/>
              </a:rPr>
              <a:t>추가로</a:t>
            </a:r>
            <a:r>
              <a:rPr sz="1400" spc="-55" dirty="0">
                <a:latin typeface="굴림"/>
                <a:cs typeface="굴림"/>
              </a:rPr>
              <a:t> </a:t>
            </a:r>
            <a:r>
              <a:rPr sz="1400" dirty="0">
                <a:latin typeface="굴림"/>
                <a:cs typeface="굴림"/>
              </a:rPr>
              <a:t>넣어주세요</a:t>
            </a:r>
            <a:endParaRPr sz="1400">
              <a:latin typeface="굴림"/>
              <a:cs typeface="굴림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970356" y="2407225"/>
            <a:ext cx="4800600" cy="3401695"/>
            <a:chOff x="5970356" y="2407225"/>
            <a:chExt cx="4800600" cy="3401695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70356" y="2407225"/>
              <a:ext cx="4800543" cy="340135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08456" y="2464375"/>
              <a:ext cx="4686243" cy="328704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7806375" y="6184562"/>
            <a:ext cx="129794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14" dirty="0">
                <a:solidFill>
                  <a:srgbClr val="554F4D"/>
                </a:solidFill>
                <a:latin typeface="휴먼옛체"/>
                <a:cs typeface="휴먼옛체"/>
              </a:rPr>
              <a:t>&lt;코로나19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210" dirty="0">
                <a:solidFill>
                  <a:srgbClr val="554F4D"/>
                </a:solidFill>
                <a:latin typeface="휴먼옛체"/>
                <a:cs typeface="휴먼옛체"/>
              </a:rPr>
              <a:t>데이터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155" dirty="0">
                <a:solidFill>
                  <a:srgbClr val="554F4D"/>
                </a:solidFill>
                <a:latin typeface="휴먼옛체"/>
                <a:cs typeface="휴먼옛체"/>
              </a:rPr>
              <a:t>예시&gt;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1829" y="1066495"/>
            <a:ext cx="869315" cy="3667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900" dirty="0">
                <a:latin typeface="Arial"/>
                <a:cs typeface="Arial"/>
              </a:rPr>
              <a:t>[</a:t>
            </a:r>
            <a:endParaRPr sz="239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30309" y="1066495"/>
            <a:ext cx="869315" cy="3667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900" dirty="0">
                <a:solidFill>
                  <a:srgbClr val="554F4D"/>
                </a:solidFill>
                <a:latin typeface="Arial"/>
                <a:cs typeface="Arial"/>
              </a:rPr>
              <a:t>]</a:t>
            </a:r>
            <a:endParaRPr sz="23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2877" y="1635852"/>
            <a:ext cx="2606675" cy="325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-855" dirty="0">
                <a:solidFill>
                  <a:srgbClr val="554F4D"/>
                </a:solidFill>
                <a:latin typeface="휴먼옛체"/>
                <a:cs typeface="휴먼옛체"/>
              </a:rPr>
              <a:t>데이터</a:t>
            </a:r>
            <a:r>
              <a:rPr sz="4500" spc="-55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4500" spc="60" dirty="0">
                <a:solidFill>
                  <a:srgbClr val="554F4D"/>
                </a:solidFill>
                <a:latin typeface="휴먼옛체"/>
                <a:cs typeface="휴먼옛체"/>
              </a:rPr>
              <a:t>E</a:t>
            </a:r>
            <a:r>
              <a:rPr sz="4500" spc="-235" dirty="0">
                <a:solidFill>
                  <a:srgbClr val="554F4D"/>
                </a:solidFill>
                <a:latin typeface="휴먼옛체"/>
                <a:cs typeface="휴먼옛체"/>
              </a:rPr>
              <a:t>D</a:t>
            </a:r>
            <a:r>
              <a:rPr sz="4500" spc="365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endParaRPr sz="4500">
              <a:latin typeface="휴먼옛체"/>
              <a:cs typeface="휴먼옛체"/>
            </a:endParaRPr>
          </a:p>
          <a:p>
            <a:pPr marL="605790" indent="-384810">
              <a:lnSpc>
                <a:spcPct val="100000"/>
              </a:lnSpc>
              <a:spcBef>
                <a:spcPts val="3195"/>
              </a:spcBef>
              <a:buAutoNum type="arabicPeriod"/>
              <a:tabLst>
                <a:tab pos="605790" algn="l"/>
                <a:tab pos="606425" algn="l"/>
              </a:tabLst>
            </a:pPr>
            <a:r>
              <a:rPr sz="2000" spc="-380" dirty="0">
                <a:solidFill>
                  <a:srgbClr val="554F4D"/>
                </a:solidFill>
                <a:latin typeface="휴먼옛체"/>
                <a:cs typeface="휴먼옛체"/>
              </a:rPr>
              <a:t>음식물쓰레기배출량</a:t>
            </a:r>
            <a:endParaRPr sz="20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  <a:spcBef>
                <a:spcPts val="70"/>
              </a:spcBef>
              <a:buClr>
                <a:srgbClr val="554F4D"/>
              </a:buClr>
              <a:buFont typeface=""/>
              <a:buAutoNum type="arabicPeriod"/>
            </a:pPr>
            <a:endParaRPr sz="1600">
              <a:latin typeface="휴먼옛체"/>
              <a:cs typeface="휴먼옛체"/>
            </a:endParaRPr>
          </a:p>
          <a:p>
            <a:pPr marL="1129665" indent="-428625">
              <a:lnSpc>
                <a:spcPct val="100000"/>
              </a:lnSpc>
              <a:buAutoNum type="arabicPeriod"/>
              <a:tabLst>
                <a:tab pos="1129665" algn="l"/>
                <a:tab pos="1130300" algn="l"/>
              </a:tabLst>
            </a:pPr>
            <a:r>
              <a:rPr sz="2000" spc="-420" dirty="0">
                <a:solidFill>
                  <a:srgbClr val="554F4D"/>
                </a:solidFill>
                <a:latin typeface="휴먼옛체"/>
                <a:cs typeface="휴먼옛체"/>
              </a:rPr>
              <a:t>유동인구</a:t>
            </a:r>
            <a:endParaRPr sz="20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  <a:spcBef>
                <a:spcPts val="70"/>
              </a:spcBef>
              <a:buClr>
                <a:srgbClr val="554F4D"/>
              </a:buClr>
              <a:buFont typeface=""/>
              <a:buAutoNum type="arabicPeriod"/>
            </a:pPr>
            <a:endParaRPr sz="1600">
              <a:latin typeface="휴먼옛체"/>
              <a:cs typeface="휴먼옛체"/>
            </a:endParaRPr>
          </a:p>
          <a:p>
            <a:pPr marL="1122680" indent="-419734">
              <a:lnSpc>
                <a:spcPct val="100000"/>
              </a:lnSpc>
              <a:buAutoNum type="arabicPeriod"/>
              <a:tabLst>
                <a:tab pos="1122045" algn="l"/>
                <a:tab pos="1123315" algn="l"/>
              </a:tabLst>
            </a:pPr>
            <a:r>
              <a:rPr sz="2000" spc="-390" dirty="0">
                <a:solidFill>
                  <a:srgbClr val="554F4D"/>
                </a:solidFill>
                <a:latin typeface="휴먼옛체"/>
                <a:cs typeface="휴먼옛체"/>
              </a:rPr>
              <a:t>거주인구</a:t>
            </a:r>
            <a:endParaRPr sz="20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  <a:spcBef>
                <a:spcPts val="65"/>
              </a:spcBef>
              <a:buClr>
                <a:srgbClr val="554F4D"/>
              </a:buClr>
              <a:buFont typeface=""/>
              <a:buAutoNum type="arabicPeriod"/>
            </a:pPr>
            <a:endParaRPr sz="1600">
              <a:latin typeface="휴먼옛체"/>
              <a:cs typeface="휴먼옛체"/>
            </a:endParaRPr>
          </a:p>
          <a:p>
            <a:pPr marL="1123315" indent="-439420">
              <a:lnSpc>
                <a:spcPct val="100000"/>
              </a:lnSpc>
              <a:buAutoNum type="arabicPeriod"/>
              <a:tabLst>
                <a:tab pos="1123315" algn="l"/>
                <a:tab pos="1123950" algn="l"/>
              </a:tabLst>
            </a:pPr>
            <a:r>
              <a:rPr sz="2000" spc="-395" dirty="0">
                <a:solidFill>
                  <a:srgbClr val="554F4D"/>
                </a:solidFill>
                <a:latin typeface="휴먼옛체"/>
                <a:cs typeface="휴먼옛체"/>
              </a:rPr>
              <a:t>카드소비</a:t>
            </a:r>
            <a:endParaRPr sz="2000">
              <a:latin typeface="휴먼옛체"/>
              <a:cs typeface="휴먼옛체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15398" y="1709198"/>
            <a:ext cx="7926705" cy="2837180"/>
            <a:chOff x="4115398" y="1709198"/>
            <a:chExt cx="7926705" cy="28371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15398" y="1709198"/>
              <a:ext cx="7926301" cy="283665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53498" y="1766348"/>
              <a:ext cx="7812000" cy="271909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638148" y="2034552"/>
              <a:ext cx="449580" cy="1868170"/>
            </a:xfrm>
            <a:custGeom>
              <a:avLst/>
              <a:gdLst/>
              <a:ahLst/>
              <a:cxnLst/>
              <a:rect l="l" t="t" r="r" b="b"/>
              <a:pathLst>
                <a:path w="449579" h="1868170">
                  <a:moveTo>
                    <a:pt x="449097" y="25806"/>
                  </a:moveTo>
                  <a:lnTo>
                    <a:pt x="423672" y="25806"/>
                  </a:lnTo>
                  <a:lnTo>
                    <a:pt x="423672" y="1842452"/>
                  </a:lnTo>
                  <a:lnTo>
                    <a:pt x="449097" y="1842452"/>
                  </a:lnTo>
                  <a:lnTo>
                    <a:pt x="449097" y="25806"/>
                  </a:lnTo>
                  <a:close/>
                </a:path>
                <a:path w="449579" h="1868170">
                  <a:moveTo>
                    <a:pt x="449097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1842770"/>
                  </a:lnTo>
                  <a:lnTo>
                    <a:pt x="0" y="1868170"/>
                  </a:lnTo>
                  <a:lnTo>
                    <a:pt x="449097" y="1868170"/>
                  </a:lnTo>
                  <a:lnTo>
                    <a:pt x="449097" y="1842770"/>
                  </a:lnTo>
                  <a:lnTo>
                    <a:pt x="25412" y="1842770"/>
                  </a:lnTo>
                  <a:lnTo>
                    <a:pt x="25412" y="25400"/>
                  </a:lnTo>
                  <a:lnTo>
                    <a:pt x="449097" y="25400"/>
                  </a:lnTo>
                  <a:lnTo>
                    <a:pt x="449097" y="0"/>
                  </a:lnTo>
                  <a:close/>
                </a:path>
              </a:pathLst>
            </a:custGeom>
            <a:solidFill>
              <a:srgbClr val="98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638150" y="2034925"/>
              <a:ext cx="449580" cy="1867535"/>
            </a:xfrm>
            <a:custGeom>
              <a:avLst/>
              <a:gdLst/>
              <a:ahLst/>
              <a:cxnLst/>
              <a:rect l="l" t="t" r="r" b="b"/>
              <a:pathLst>
                <a:path w="449579" h="1867535">
                  <a:moveTo>
                    <a:pt x="0" y="0"/>
                  </a:moveTo>
                  <a:lnTo>
                    <a:pt x="449099" y="0"/>
                  </a:lnTo>
                  <a:lnTo>
                    <a:pt x="449099" y="1867499"/>
                  </a:lnTo>
                  <a:lnTo>
                    <a:pt x="0" y="1867499"/>
                  </a:lnTo>
                  <a:lnTo>
                    <a:pt x="0" y="0"/>
                  </a:lnTo>
                  <a:close/>
                </a:path>
                <a:path w="449579" h="1867535">
                  <a:moveTo>
                    <a:pt x="25423" y="25423"/>
                  </a:moveTo>
                  <a:lnTo>
                    <a:pt x="25423" y="1842076"/>
                  </a:lnTo>
                  <a:lnTo>
                    <a:pt x="423676" y="1842076"/>
                  </a:lnTo>
                  <a:lnTo>
                    <a:pt x="423676" y="25423"/>
                  </a:lnTo>
                  <a:lnTo>
                    <a:pt x="25423" y="25423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83064" y="2034552"/>
              <a:ext cx="449580" cy="1868170"/>
            </a:xfrm>
            <a:custGeom>
              <a:avLst/>
              <a:gdLst/>
              <a:ahLst/>
              <a:cxnLst/>
              <a:rect l="l" t="t" r="r" b="b"/>
              <a:pathLst>
                <a:path w="449579" h="1868170">
                  <a:moveTo>
                    <a:pt x="449110" y="25806"/>
                  </a:moveTo>
                  <a:lnTo>
                    <a:pt x="423684" y="25806"/>
                  </a:lnTo>
                  <a:lnTo>
                    <a:pt x="423684" y="1842452"/>
                  </a:lnTo>
                  <a:lnTo>
                    <a:pt x="449110" y="1842452"/>
                  </a:lnTo>
                  <a:lnTo>
                    <a:pt x="449110" y="25806"/>
                  </a:lnTo>
                  <a:close/>
                </a:path>
                <a:path w="449579" h="1868170">
                  <a:moveTo>
                    <a:pt x="44911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1842770"/>
                  </a:lnTo>
                  <a:lnTo>
                    <a:pt x="0" y="1868170"/>
                  </a:lnTo>
                  <a:lnTo>
                    <a:pt x="449110" y="1868170"/>
                  </a:lnTo>
                  <a:lnTo>
                    <a:pt x="449110" y="1842770"/>
                  </a:lnTo>
                  <a:lnTo>
                    <a:pt x="25425" y="1842770"/>
                  </a:lnTo>
                  <a:lnTo>
                    <a:pt x="25425" y="25400"/>
                  </a:lnTo>
                  <a:lnTo>
                    <a:pt x="449110" y="25400"/>
                  </a:lnTo>
                  <a:lnTo>
                    <a:pt x="449110" y="0"/>
                  </a:lnTo>
                  <a:close/>
                </a:path>
              </a:pathLst>
            </a:custGeom>
            <a:solidFill>
              <a:srgbClr val="98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683074" y="2034925"/>
              <a:ext cx="449580" cy="1867535"/>
            </a:xfrm>
            <a:custGeom>
              <a:avLst/>
              <a:gdLst/>
              <a:ahLst/>
              <a:cxnLst/>
              <a:rect l="l" t="t" r="r" b="b"/>
              <a:pathLst>
                <a:path w="449579" h="1867535">
                  <a:moveTo>
                    <a:pt x="0" y="0"/>
                  </a:moveTo>
                  <a:lnTo>
                    <a:pt x="449099" y="0"/>
                  </a:lnTo>
                  <a:lnTo>
                    <a:pt x="449099" y="1867499"/>
                  </a:lnTo>
                  <a:lnTo>
                    <a:pt x="0" y="1867499"/>
                  </a:lnTo>
                  <a:lnTo>
                    <a:pt x="0" y="0"/>
                  </a:lnTo>
                  <a:close/>
                </a:path>
                <a:path w="449579" h="1867535">
                  <a:moveTo>
                    <a:pt x="25423" y="25423"/>
                  </a:moveTo>
                  <a:lnTo>
                    <a:pt x="25423" y="1842076"/>
                  </a:lnTo>
                  <a:lnTo>
                    <a:pt x="423676" y="1842076"/>
                  </a:lnTo>
                  <a:lnTo>
                    <a:pt x="423676" y="25423"/>
                  </a:lnTo>
                  <a:lnTo>
                    <a:pt x="25423" y="25423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593219" y="2034552"/>
              <a:ext cx="449580" cy="1868170"/>
            </a:xfrm>
            <a:custGeom>
              <a:avLst/>
              <a:gdLst/>
              <a:ahLst/>
              <a:cxnLst/>
              <a:rect l="l" t="t" r="r" b="b"/>
              <a:pathLst>
                <a:path w="449579" h="1868170">
                  <a:moveTo>
                    <a:pt x="449097" y="25806"/>
                  </a:moveTo>
                  <a:lnTo>
                    <a:pt x="423672" y="25806"/>
                  </a:lnTo>
                  <a:lnTo>
                    <a:pt x="423672" y="1842452"/>
                  </a:lnTo>
                  <a:lnTo>
                    <a:pt x="449097" y="1842452"/>
                  </a:lnTo>
                  <a:lnTo>
                    <a:pt x="449097" y="25806"/>
                  </a:lnTo>
                  <a:close/>
                </a:path>
                <a:path w="449579" h="1868170">
                  <a:moveTo>
                    <a:pt x="449097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1842770"/>
                  </a:lnTo>
                  <a:lnTo>
                    <a:pt x="0" y="1868170"/>
                  </a:lnTo>
                  <a:lnTo>
                    <a:pt x="449097" y="1868170"/>
                  </a:lnTo>
                  <a:lnTo>
                    <a:pt x="449097" y="1842770"/>
                  </a:lnTo>
                  <a:lnTo>
                    <a:pt x="25425" y="1842770"/>
                  </a:lnTo>
                  <a:lnTo>
                    <a:pt x="25425" y="25400"/>
                  </a:lnTo>
                  <a:lnTo>
                    <a:pt x="449097" y="25400"/>
                  </a:lnTo>
                  <a:lnTo>
                    <a:pt x="449097" y="0"/>
                  </a:lnTo>
                  <a:close/>
                </a:path>
              </a:pathLst>
            </a:custGeom>
            <a:solidFill>
              <a:srgbClr val="98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593224" y="2034925"/>
              <a:ext cx="449580" cy="1867535"/>
            </a:xfrm>
            <a:custGeom>
              <a:avLst/>
              <a:gdLst/>
              <a:ahLst/>
              <a:cxnLst/>
              <a:rect l="l" t="t" r="r" b="b"/>
              <a:pathLst>
                <a:path w="449579" h="1867535">
                  <a:moveTo>
                    <a:pt x="0" y="0"/>
                  </a:moveTo>
                  <a:lnTo>
                    <a:pt x="449099" y="0"/>
                  </a:lnTo>
                  <a:lnTo>
                    <a:pt x="449099" y="1867499"/>
                  </a:lnTo>
                  <a:lnTo>
                    <a:pt x="0" y="1867499"/>
                  </a:lnTo>
                  <a:lnTo>
                    <a:pt x="0" y="0"/>
                  </a:lnTo>
                  <a:close/>
                </a:path>
                <a:path w="449579" h="1867535">
                  <a:moveTo>
                    <a:pt x="25423" y="25423"/>
                  </a:moveTo>
                  <a:lnTo>
                    <a:pt x="25423" y="1842076"/>
                  </a:lnTo>
                  <a:lnTo>
                    <a:pt x="423676" y="1842076"/>
                  </a:lnTo>
                  <a:lnTo>
                    <a:pt x="423676" y="25423"/>
                  </a:lnTo>
                  <a:lnTo>
                    <a:pt x="25423" y="25423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470899" y="1735350"/>
            <a:ext cx="3449320" cy="2809875"/>
          </a:xfrm>
          <a:custGeom>
            <a:avLst/>
            <a:gdLst/>
            <a:ahLst/>
            <a:cxnLst/>
            <a:rect l="l" t="t" r="r" b="b"/>
            <a:pathLst>
              <a:path w="3449320" h="2809875">
                <a:moveTo>
                  <a:pt x="3448799" y="2809799"/>
                </a:moveTo>
                <a:lnTo>
                  <a:pt x="0" y="2809799"/>
                </a:lnTo>
                <a:lnTo>
                  <a:pt x="0" y="0"/>
                </a:lnTo>
                <a:lnTo>
                  <a:pt x="3448799" y="0"/>
                </a:lnTo>
                <a:lnTo>
                  <a:pt x="3448799" y="2809799"/>
                </a:lnTo>
                <a:close/>
              </a:path>
            </a:pathLst>
          </a:custGeom>
          <a:solidFill>
            <a:srgbClr val="EEE9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73804" y="1143000"/>
            <a:ext cx="8518525" cy="0"/>
          </a:xfrm>
          <a:custGeom>
            <a:avLst/>
            <a:gdLst/>
            <a:ahLst/>
            <a:cxnLst/>
            <a:rect l="l" t="t" r="r" b="b"/>
            <a:pathLst>
              <a:path w="8518525">
                <a:moveTo>
                  <a:pt x="0" y="0"/>
                </a:moveTo>
                <a:lnTo>
                  <a:pt x="8518295" y="0"/>
                </a:lnTo>
              </a:path>
            </a:pathLst>
          </a:custGeom>
          <a:ln w="9524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84420" y="112711"/>
            <a:ext cx="4330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10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2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0" y="0"/>
            <a:ext cx="86995" cy="6858000"/>
          </a:xfrm>
          <a:custGeom>
            <a:avLst/>
            <a:gdLst/>
            <a:ahLst/>
            <a:cxnLst/>
            <a:rect l="l" t="t" r="r" b="b"/>
            <a:pathLst>
              <a:path w="86995" h="6858000">
                <a:moveTo>
                  <a:pt x="0" y="0"/>
                </a:moveTo>
                <a:lnTo>
                  <a:pt x="86694" y="0"/>
                </a:lnTo>
                <a:lnTo>
                  <a:pt x="8669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B98A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884412" y="357711"/>
            <a:ext cx="53517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685" dirty="0"/>
              <a:t>데이터</a:t>
            </a:r>
            <a:r>
              <a:rPr sz="3600" spc="-445" dirty="0"/>
              <a:t> </a:t>
            </a:r>
            <a:r>
              <a:rPr sz="3600" spc="45" dirty="0"/>
              <a:t>E</a:t>
            </a:r>
            <a:r>
              <a:rPr sz="3600" spc="-185" dirty="0"/>
              <a:t>D</a:t>
            </a:r>
            <a:r>
              <a:rPr sz="3600" spc="290" dirty="0"/>
              <a:t>A</a:t>
            </a:r>
            <a:r>
              <a:rPr sz="3600" spc="-445" dirty="0"/>
              <a:t> </a:t>
            </a:r>
            <a:r>
              <a:rPr sz="3600" spc="-95" dirty="0"/>
              <a:t>-</a:t>
            </a:r>
            <a:r>
              <a:rPr sz="3600" spc="-445" dirty="0"/>
              <a:t> </a:t>
            </a:r>
            <a:r>
              <a:rPr sz="2800" spc="-600" dirty="0"/>
              <a:t>음식물</a:t>
            </a:r>
            <a:r>
              <a:rPr sz="2800" spc="-345" dirty="0"/>
              <a:t> </a:t>
            </a:r>
            <a:r>
              <a:rPr sz="2800" spc="-535" dirty="0"/>
              <a:t>쓰레기</a:t>
            </a:r>
            <a:r>
              <a:rPr sz="2800" spc="-345" dirty="0"/>
              <a:t> </a:t>
            </a:r>
            <a:r>
              <a:rPr sz="2800" spc="-465" dirty="0"/>
              <a:t>배출량</a:t>
            </a:r>
            <a:endParaRPr sz="2800"/>
          </a:p>
        </p:txBody>
      </p:sp>
      <p:sp>
        <p:nvSpPr>
          <p:cNvPr id="16" name="object 16"/>
          <p:cNvSpPr txBox="1"/>
          <p:nvPr/>
        </p:nvSpPr>
        <p:spPr>
          <a:xfrm>
            <a:off x="556625" y="997862"/>
            <a:ext cx="3129915" cy="274320"/>
          </a:xfrm>
          <a:prstGeom prst="rect">
            <a:avLst/>
          </a:prstGeom>
          <a:solidFill>
            <a:srgbClr val="EED6BB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sz="1800" spc="5" dirty="0">
                <a:solidFill>
                  <a:srgbClr val="554F4D"/>
                </a:solidFill>
                <a:latin typeface="휴먼옛체"/>
                <a:cs typeface="휴먼옛체"/>
              </a:rPr>
              <a:t>&lt;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204" dirty="0">
                <a:solidFill>
                  <a:srgbClr val="554F4D"/>
                </a:solidFill>
                <a:latin typeface="휴먼옛체"/>
                <a:cs typeface="휴먼옛체"/>
              </a:rPr>
              <a:t>연도,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10" dirty="0">
                <a:solidFill>
                  <a:srgbClr val="554F4D"/>
                </a:solidFill>
                <a:latin typeface="휴먼옛체"/>
                <a:cs typeface="휴먼옛체"/>
              </a:rPr>
              <a:t>월별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85" dirty="0">
                <a:solidFill>
                  <a:srgbClr val="554F4D"/>
                </a:solidFill>
                <a:latin typeface="휴먼옛체"/>
                <a:cs typeface="휴먼옛체"/>
              </a:rPr>
              <a:t>음식물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45" dirty="0">
                <a:solidFill>
                  <a:srgbClr val="554F4D"/>
                </a:solidFill>
                <a:latin typeface="휴먼옛체"/>
                <a:cs typeface="휴먼옛체"/>
              </a:rPr>
              <a:t>쓰레기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00" dirty="0">
                <a:solidFill>
                  <a:srgbClr val="554F4D"/>
                </a:solidFill>
                <a:latin typeface="휴먼옛체"/>
                <a:cs typeface="휴먼옛체"/>
              </a:rPr>
              <a:t>배출량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5" dirty="0">
                <a:solidFill>
                  <a:srgbClr val="554F4D"/>
                </a:solidFill>
                <a:latin typeface="휴먼옛체"/>
                <a:cs typeface="휴먼옛체"/>
              </a:rPr>
              <a:t>&gt;</a:t>
            </a:r>
            <a:endParaRPr sz="1800">
              <a:latin typeface="휴먼옛체"/>
              <a:cs typeface="휴먼옛체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66812" y="4630730"/>
            <a:ext cx="165735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75" dirty="0">
                <a:solidFill>
                  <a:srgbClr val="554F4D"/>
                </a:solidFill>
                <a:latin typeface="휴먼옛체"/>
                <a:cs typeface="휴먼옛체"/>
              </a:rPr>
              <a:t>&lt;음식물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215" dirty="0">
                <a:solidFill>
                  <a:srgbClr val="554F4D"/>
                </a:solidFill>
                <a:latin typeface="휴먼옛체"/>
                <a:cs typeface="휴먼옛체"/>
              </a:rPr>
              <a:t>쓰레기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195" dirty="0">
                <a:solidFill>
                  <a:srgbClr val="554F4D"/>
                </a:solidFill>
                <a:latin typeface="휴먼옛체"/>
                <a:cs typeface="휴먼옛체"/>
              </a:rPr>
              <a:t>연도별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배출량&gt;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06362" y="5360130"/>
            <a:ext cx="4215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85" dirty="0">
                <a:solidFill>
                  <a:srgbClr val="554F4D"/>
                </a:solidFill>
                <a:latin typeface="휴먼옛체"/>
                <a:cs typeface="휴먼옛체"/>
              </a:rPr>
              <a:t>음식물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45" dirty="0">
                <a:solidFill>
                  <a:srgbClr val="554F4D"/>
                </a:solidFill>
                <a:latin typeface="휴먼옛체"/>
                <a:cs typeface="휴먼옛체"/>
              </a:rPr>
              <a:t>쓰레기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20" dirty="0">
                <a:solidFill>
                  <a:srgbClr val="554F4D"/>
                </a:solidFill>
                <a:latin typeface="휴먼옛체"/>
                <a:cs typeface="휴먼옛체"/>
              </a:rPr>
              <a:t>배출량은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40" dirty="0">
                <a:solidFill>
                  <a:srgbClr val="554F4D"/>
                </a:solidFill>
                <a:latin typeface="휴먼옛체"/>
                <a:cs typeface="휴먼옛체"/>
              </a:rPr>
              <a:t>2020년에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45" dirty="0">
                <a:solidFill>
                  <a:srgbClr val="554F4D"/>
                </a:solidFill>
                <a:latin typeface="휴먼옛체"/>
                <a:cs typeface="휴먼옛체"/>
              </a:rPr>
              <a:t>증가하는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60" dirty="0">
                <a:solidFill>
                  <a:srgbClr val="554F4D"/>
                </a:solidFill>
                <a:latin typeface="휴먼옛체"/>
                <a:cs typeface="휴먼옛체"/>
              </a:rPr>
              <a:t>모습</a:t>
            </a:r>
            <a:endParaRPr sz="1800">
              <a:latin typeface="휴먼옛체"/>
              <a:cs typeface="휴먼옛체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34705" y="4630730"/>
            <a:ext cx="15443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75" dirty="0">
                <a:solidFill>
                  <a:srgbClr val="554F4D"/>
                </a:solidFill>
                <a:latin typeface="휴먼옛체"/>
                <a:cs typeface="휴먼옛체"/>
              </a:rPr>
              <a:t>&lt;음식물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215" dirty="0">
                <a:solidFill>
                  <a:srgbClr val="554F4D"/>
                </a:solidFill>
                <a:latin typeface="휴먼옛체"/>
                <a:cs typeface="휴먼옛체"/>
              </a:rPr>
              <a:t>쓰레기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190" dirty="0">
                <a:solidFill>
                  <a:srgbClr val="554F4D"/>
                </a:solidFill>
                <a:latin typeface="휴먼옛체"/>
                <a:cs typeface="휴먼옛체"/>
              </a:rPr>
              <a:t>월별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배출량&gt;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76475" y="6130806"/>
            <a:ext cx="30899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90" dirty="0">
                <a:solidFill>
                  <a:srgbClr val="554F4D"/>
                </a:solidFill>
                <a:latin typeface="휴먼옛체"/>
                <a:cs typeface="휴먼옛체"/>
              </a:rPr>
              <a:t>추측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55" dirty="0">
                <a:solidFill>
                  <a:srgbClr val="554F4D"/>
                </a:solidFill>
                <a:latin typeface="휴먼옛체"/>
                <a:cs typeface="휴먼옛체"/>
              </a:rPr>
              <a:t>: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55" dirty="0">
                <a:solidFill>
                  <a:srgbClr val="554F4D"/>
                </a:solidFill>
                <a:latin typeface="휴먼옛체"/>
                <a:cs typeface="휴먼옛체"/>
              </a:rPr>
              <a:t>2021년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120" dirty="0">
                <a:solidFill>
                  <a:srgbClr val="980000"/>
                </a:solidFill>
                <a:latin typeface="휴먼옛체"/>
                <a:cs typeface="휴먼옛체"/>
              </a:rPr>
              <a:t>7,8월에도</a:t>
            </a:r>
            <a:r>
              <a:rPr sz="1800" spc="-22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800" spc="-345" dirty="0">
                <a:solidFill>
                  <a:srgbClr val="980000"/>
                </a:solidFill>
                <a:latin typeface="휴먼옛체"/>
                <a:cs typeface="휴먼옛체"/>
              </a:rPr>
              <a:t>증가</a:t>
            </a:r>
            <a:r>
              <a:rPr sz="1800" spc="-245" dirty="0">
                <a:solidFill>
                  <a:srgbClr val="554F4D"/>
                </a:solidFill>
                <a:latin typeface="휴먼옛체"/>
                <a:cs typeface="휴먼옛체"/>
              </a:rPr>
              <a:t>할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70" dirty="0">
                <a:solidFill>
                  <a:srgbClr val="554F4D"/>
                </a:solidFill>
                <a:latin typeface="휴먼옛체"/>
                <a:cs typeface="휴먼옛체"/>
              </a:rPr>
              <a:t>것</a:t>
            </a:r>
            <a:endParaRPr sz="1800">
              <a:latin typeface="휴먼옛체"/>
              <a:cs typeface="휴먼옛체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214724" y="5408412"/>
            <a:ext cx="341630" cy="317500"/>
            <a:chOff x="6214724" y="5408412"/>
            <a:chExt cx="341630" cy="317500"/>
          </a:xfrm>
        </p:grpSpPr>
        <p:sp>
          <p:nvSpPr>
            <p:cNvPr id="22" name="object 22"/>
            <p:cNvSpPr/>
            <p:nvPr/>
          </p:nvSpPr>
          <p:spPr>
            <a:xfrm>
              <a:off x="6219487" y="5413175"/>
              <a:ext cx="332105" cy="307975"/>
            </a:xfrm>
            <a:custGeom>
              <a:avLst/>
              <a:gdLst/>
              <a:ahLst/>
              <a:cxnLst/>
              <a:rect l="l" t="t" r="r" b="b"/>
              <a:pathLst>
                <a:path w="332104" h="307975">
                  <a:moveTo>
                    <a:pt x="177599" y="307799"/>
                  </a:moveTo>
                  <a:lnTo>
                    <a:pt x="177599" y="230849"/>
                  </a:lnTo>
                  <a:lnTo>
                    <a:pt x="0" y="230849"/>
                  </a:lnTo>
                  <a:lnTo>
                    <a:pt x="0" y="76949"/>
                  </a:lnTo>
                  <a:lnTo>
                    <a:pt x="177599" y="76949"/>
                  </a:lnTo>
                  <a:lnTo>
                    <a:pt x="177599" y="0"/>
                  </a:lnTo>
                  <a:lnTo>
                    <a:pt x="331499" y="153899"/>
                  </a:lnTo>
                  <a:lnTo>
                    <a:pt x="177599" y="307799"/>
                  </a:lnTo>
                  <a:close/>
                </a:path>
              </a:pathLst>
            </a:custGeom>
            <a:solidFill>
              <a:srgbClr val="B98A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219487" y="5413175"/>
              <a:ext cx="332105" cy="307975"/>
            </a:xfrm>
            <a:custGeom>
              <a:avLst/>
              <a:gdLst/>
              <a:ahLst/>
              <a:cxnLst/>
              <a:rect l="l" t="t" r="r" b="b"/>
              <a:pathLst>
                <a:path w="332104" h="307975">
                  <a:moveTo>
                    <a:pt x="0" y="76949"/>
                  </a:moveTo>
                  <a:lnTo>
                    <a:pt x="177599" y="76949"/>
                  </a:lnTo>
                  <a:lnTo>
                    <a:pt x="177599" y="0"/>
                  </a:lnTo>
                  <a:lnTo>
                    <a:pt x="331499" y="153899"/>
                  </a:lnTo>
                  <a:lnTo>
                    <a:pt x="177599" y="307799"/>
                  </a:lnTo>
                  <a:lnTo>
                    <a:pt x="177599" y="230849"/>
                  </a:lnTo>
                  <a:lnTo>
                    <a:pt x="0" y="230849"/>
                  </a:lnTo>
                  <a:lnTo>
                    <a:pt x="0" y="76949"/>
                  </a:lnTo>
                  <a:close/>
                </a:path>
              </a:pathLst>
            </a:custGeom>
            <a:ln w="9524">
              <a:solidFill>
                <a:srgbClr val="B98A7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863987" y="5407755"/>
            <a:ext cx="2500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90" dirty="0">
                <a:solidFill>
                  <a:srgbClr val="554F4D"/>
                </a:solidFill>
                <a:latin typeface="휴먼옛체"/>
                <a:cs typeface="휴먼옛체"/>
              </a:rPr>
              <a:t>추측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55" dirty="0">
                <a:solidFill>
                  <a:srgbClr val="554F4D"/>
                </a:solidFill>
                <a:latin typeface="휴먼옛체"/>
                <a:cs typeface="휴먼옛체"/>
              </a:rPr>
              <a:t>: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135" dirty="0">
                <a:solidFill>
                  <a:srgbClr val="980000"/>
                </a:solidFill>
                <a:latin typeface="휴먼옛체"/>
                <a:cs typeface="휴먼옛체"/>
              </a:rPr>
              <a:t>2021년에도</a:t>
            </a:r>
            <a:r>
              <a:rPr sz="1800" spc="-22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800" spc="-345" dirty="0">
                <a:solidFill>
                  <a:srgbClr val="980000"/>
                </a:solidFill>
                <a:latin typeface="휴먼옛체"/>
                <a:cs typeface="휴먼옛체"/>
              </a:rPr>
              <a:t>증가</a:t>
            </a:r>
            <a:r>
              <a:rPr sz="1800" spc="-245" dirty="0">
                <a:solidFill>
                  <a:srgbClr val="554F4D"/>
                </a:solidFill>
                <a:latin typeface="휴먼옛체"/>
                <a:cs typeface="휴먼옛체"/>
              </a:rPr>
              <a:t>할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70" dirty="0">
                <a:solidFill>
                  <a:srgbClr val="554F4D"/>
                </a:solidFill>
                <a:latin typeface="휴먼옛체"/>
                <a:cs typeface="휴먼옛체"/>
              </a:rPr>
              <a:t>것</a:t>
            </a:r>
            <a:endParaRPr sz="1800">
              <a:latin typeface="휴먼옛체"/>
              <a:cs typeface="휴먼옛체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214724" y="6109787"/>
            <a:ext cx="341630" cy="317500"/>
            <a:chOff x="6214724" y="6109787"/>
            <a:chExt cx="341630" cy="317500"/>
          </a:xfrm>
        </p:grpSpPr>
        <p:sp>
          <p:nvSpPr>
            <p:cNvPr id="26" name="object 26"/>
            <p:cNvSpPr/>
            <p:nvPr/>
          </p:nvSpPr>
          <p:spPr>
            <a:xfrm>
              <a:off x="6219487" y="6114550"/>
              <a:ext cx="332105" cy="307975"/>
            </a:xfrm>
            <a:custGeom>
              <a:avLst/>
              <a:gdLst/>
              <a:ahLst/>
              <a:cxnLst/>
              <a:rect l="l" t="t" r="r" b="b"/>
              <a:pathLst>
                <a:path w="332104" h="307975">
                  <a:moveTo>
                    <a:pt x="177599" y="307799"/>
                  </a:moveTo>
                  <a:lnTo>
                    <a:pt x="177599" y="230849"/>
                  </a:lnTo>
                  <a:lnTo>
                    <a:pt x="0" y="230849"/>
                  </a:lnTo>
                  <a:lnTo>
                    <a:pt x="0" y="76949"/>
                  </a:lnTo>
                  <a:lnTo>
                    <a:pt x="177599" y="76949"/>
                  </a:lnTo>
                  <a:lnTo>
                    <a:pt x="177599" y="0"/>
                  </a:lnTo>
                  <a:lnTo>
                    <a:pt x="331499" y="153899"/>
                  </a:lnTo>
                  <a:lnTo>
                    <a:pt x="177599" y="307799"/>
                  </a:lnTo>
                  <a:close/>
                </a:path>
              </a:pathLst>
            </a:custGeom>
            <a:solidFill>
              <a:srgbClr val="B98A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219487" y="6114550"/>
              <a:ext cx="332105" cy="307975"/>
            </a:xfrm>
            <a:custGeom>
              <a:avLst/>
              <a:gdLst/>
              <a:ahLst/>
              <a:cxnLst/>
              <a:rect l="l" t="t" r="r" b="b"/>
              <a:pathLst>
                <a:path w="332104" h="307975">
                  <a:moveTo>
                    <a:pt x="0" y="76949"/>
                  </a:moveTo>
                  <a:lnTo>
                    <a:pt x="177599" y="76949"/>
                  </a:lnTo>
                  <a:lnTo>
                    <a:pt x="177599" y="0"/>
                  </a:lnTo>
                  <a:lnTo>
                    <a:pt x="331499" y="153899"/>
                  </a:lnTo>
                  <a:lnTo>
                    <a:pt x="177599" y="307799"/>
                  </a:lnTo>
                  <a:lnTo>
                    <a:pt x="177599" y="230849"/>
                  </a:lnTo>
                  <a:lnTo>
                    <a:pt x="0" y="230849"/>
                  </a:lnTo>
                  <a:lnTo>
                    <a:pt x="0" y="76949"/>
                  </a:lnTo>
                  <a:close/>
                </a:path>
              </a:pathLst>
            </a:custGeom>
            <a:ln w="9524">
              <a:solidFill>
                <a:srgbClr val="B98A7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037025" y="6109131"/>
            <a:ext cx="2362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5" dirty="0">
                <a:solidFill>
                  <a:srgbClr val="554F4D"/>
                </a:solidFill>
                <a:latin typeface="휴먼옛체"/>
                <a:cs typeface="휴먼옛체"/>
              </a:rPr>
              <a:t>7월과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180" dirty="0">
                <a:solidFill>
                  <a:srgbClr val="554F4D"/>
                </a:solidFill>
                <a:latin typeface="휴먼옛체"/>
                <a:cs typeface="휴먼옛체"/>
              </a:rPr>
              <a:t>8월에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45" dirty="0">
                <a:solidFill>
                  <a:srgbClr val="554F4D"/>
                </a:solidFill>
                <a:latin typeface="휴먼옛체"/>
                <a:cs typeface="휴먼옛체"/>
              </a:rPr>
              <a:t>증가하는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55" dirty="0">
                <a:solidFill>
                  <a:srgbClr val="554F4D"/>
                </a:solidFill>
                <a:latin typeface="휴먼옛체"/>
                <a:cs typeface="휴먼옛체"/>
              </a:rPr>
              <a:t>추세</a:t>
            </a:r>
            <a:endParaRPr sz="1800">
              <a:latin typeface="휴먼옛체"/>
              <a:cs typeface="휴먼옛체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62874" y="1719100"/>
            <a:ext cx="3352800" cy="2949575"/>
            <a:chOff x="462874" y="1719100"/>
            <a:chExt cx="3352800" cy="2949575"/>
          </a:xfrm>
        </p:grpSpPr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2874" y="1719100"/>
              <a:ext cx="3352550" cy="294896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0974" y="1776250"/>
              <a:ext cx="3238249" cy="2834663"/>
            </a:xfrm>
            <a:prstGeom prst="rect">
              <a:avLst/>
            </a:prstGeom>
          </p:spPr>
        </p:pic>
      </p:grp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50374" y="1143000"/>
            <a:ext cx="8841740" cy="0"/>
          </a:xfrm>
          <a:custGeom>
            <a:avLst/>
            <a:gdLst/>
            <a:ahLst/>
            <a:cxnLst/>
            <a:rect l="l" t="t" r="r" b="b"/>
            <a:pathLst>
              <a:path w="8841740">
                <a:moveTo>
                  <a:pt x="0" y="0"/>
                </a:moveTo>
                <a:lnTo>
                  <a:pt x="8841725" y="0"/>
                </a:lnTo>
              </a:path>
            </a:pathLst>
          </a:custGeom>
          <a:ln w="9524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84419" y="112711"/>
            <a:ext cx="4330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10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2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86995" cy="6858000"/>
          </a:xfrm>
          <a:custGeom>
            <a:avLst/>
            <a:gdLst/>
            <a:ahLst/>
            <a:cxnLst/>
            <a:rect l="l" t="t" r="r" b="b"/>
            <a:pathLst>
              <a:path w="86995" h="6858000">
                <a:moveTo>
                  <a:pt x="0" y="0"/>
                </a:moveTo>
                <a:lnTo>
                  <a:pt x="86694" y="0"/>
                </a:lnTo>
                <a:lnTo>
                  <a:pt x="8669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B98A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84412" y="357711"/>
            <a:ext cx="53517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685" dirty="0"/>
              <a:t>데이터</a:t>
            </a:r>
            <a:r>
              <a:rPr sz="3600" spc="-445" dirty="0"/>
              <a:t> </a:t>
            </a:r>
            <a:r>
              <a:rPr sz="3600" spc="45" dirty="0"/>
              <a:t>E</a:t>
            </a:r>
            <a:r>
              <a:rPr sz="3600" spc="-185" dirty="0"/>
              <a:t>D</a:t>
            </a:r>
            <a:r>
              <a:rPr sz="3600" spc="290" dirty="0"/>
              <a:t>A</a:t>
            </a:r>
            <a:r>
              <a:rPr sz="3600" spc="-445" dirty="0"/>
              <a:t> </a:t>
            </a:r>
            <a:r>
              <a:rPr sz="3600" spc="-95" dirty="0"/>
              <a:t>-</a:t>
            </a:r>
            <a:r>
              <a:rPr sz="3600" spc="-445" dirty="0"/>
              <a:t> </a:t>
            </a:r>
            <a:r>
              <a:rPr sz="2800" spc="-600" dirty="0"/>
              <a:t>음식물</a:t>
            </a:r>
            <a:r>
              <a:rPr sz="2800" spc="-345" dirty="0"/>
              <a:t> </a:t>
            </a:r>
            <a:r>
              <a:rPr sz="2800" spc="-535" dirty="0"/>
              <a:t>쓰레기</a:t>
            </a:r>
            <a:r>
              <a:rPr sz="2800" spc="-345" dirty="0"/>
              <a:t> </a:t>
            </a:r>
            <a:r>
              <a:rPr sz="2800" spc="-465" dirty="0"/>
              <a:t>배출량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556625" y="997862"/>
            <a:ext cx="2806700" cy="274320"/>
          </a:xfrm>
          <a:prstGeom prst="rect">
            <a:avLst/>
          </a:prstGeom>
          <a:solidFill>
            <a:srgbClr val="EED6BB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sz="1800" spc="5" dirty="0">
                <a:solidFill>
                  <a:srgbClr val="554F4D"/>
                </a:solidFill>
                <a:latin typeface="휴먼옛체"/>
                <a:cs typeface="휴먼옛체"/>
              </a:rPr>
              <a:t>&lt;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30" dirty="0">
                <a:solidFill>
                  <a:srgbClr val="554F4D"/>
                </a:solidFill>
                <a:latin typeface="휴먼옛체"/>
                <a:cs typeface="휴먼옛체"/>
              </a:rPr>
              <a:t>지역별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85" dirty="0">
                <a:solidFill>
                  <a:srgbClr val="554F4D"/>
                </a:solidFill>
                <a:latin typeface="휴먼옛체"/>
                <a:cs typeface="휴먼옛체"/>
              </a:rPr>
              <a:t>음식물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45" dirty="0">
                <a:solidFill>
                  <a:srgbClr val="554F4D"/>
                </a:solidFill>
                <a:latin typeface="휴먼옛체"/>
                <a:cs typeface="휴먼옛체"/>
              </a:rPr>
              <a:t>쓰레기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00" dirty="0">
                <a:solidFill>
                  <a:srgbClr val="554F4D"/>
                </a:solidFill>
                <a:latin typeface="휴먼옛체"/>
                <a:cs typeface="휴먼옛체"/>
              </a:rPr>
              <a:t>배출량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5" dirty="0">
                <a:solidFill>
                  <a:srgbClr val="554F4D"/>
                </a:solidFill>
                <a:latin typeface="휴먼옛체"/>
                <a:cs typeface="휴먼옛체"/>
              </a:rPr>
              <a:t>&gt;</a:t>
            </a:r>
            <a:endParaRPr sz="1800">
              <a:latin typeface="휴먼옛체"/>
              <a:cs typeface="휴먼옛체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42712" y="6021881"/>
            <a:ext cx="3822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45" dirty="0">
                <a:solidFill>
                  <a:srgbClr val="554F4D"/>
                </a:solidFill>
                <a:latin typeface="휴먼옛체"/>
                <a:cs typeface="휴먼옛체"/>
              </a:rPr>
              <a:t>노형동,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55" dirty="0">
                <a:solidFill>
                  <a:srgbClr val="554F4D"/>
                </a:solidFill>
                <a:latin typeface="휴먼옛체"/>
                <a:cs typeface="휴먼옛체"/>
              </a:rPr>
              <a:t>이도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95" dirty="0">
                <a:solidFill>
                  <a:srgbClr val="554F4D"/>
                </a:solidFill>
                <a:latin typeface="휴먼옛체"/>
                <a:cs typeface="휴먼옛체"/>
              </a:rPr>
              <a:t>2동,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60" dirty="0">
                <a:solidFill>
                  <a:srgbClr val="554F4D"/>
                </a:solidFill>
                <a:latin typeface="휴먼옛체"/>
                <a:cs typeface="휴먼옛체"/>
              </a:rPr>
              <a:t>연동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50" dirty="0">
                <a:solidFill>
                  <a:srgbClr val="554F4D"/>
                </a:solidFill>
                <a:latin typeface="휴먼옛체"/>
                <a:cs typeface="휴먼옛체"/>
              </a:rPr>
              <a:t>순으로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15" dirty="0">
                <a:solidFill>
                  <a:srgbClr val="554F4D"/>
                </a:solidFill>
                <a:latin typeface="휴먼옛체"/>
                <a:cs typeface="휴먼옛체"/>
              </a:rPr>
              <a:t>배출량이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20" dirty="0">
                <a:solidFill>
                  <a:srgbClr val="554F4D"/>
                </a:solidFill>
                <a:latin typeface="휴먼옛체"/>
                <a:cs typeface="휴먼옛체"/>
              </a:rPr>
              <a:t>많음</a:t>
            </a:r>
            <a:endParaRPr sz="1800">
              <a:latin typeface="휴먼옛체"/>
              <a:cs typeface="휴먼옛체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331600" y="1596199"/>
            <a:ext cx="9705340" cy="3552825"/>
            <a:chOff x="1331600" y="1596199"/>
            <a:chExt cx="9705340" cy="355282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1600" y="1596199"/>
              <a:ext cx="9705299" cy="35528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9700" y="1662700"/>
              <a:ext cx="9590999" cy="3429175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5736499" y="6054562"/>
            <a:ext cx="341630" cy="317500"/>
            <a:chOff x="5736499" y="6054562"/>
            <a:chExt cx="341630" cy="317500"/>
          </a:xfrm>
        </p:grpSpPr>
        <p:sp>
          <p:nvSpPr>
            <p:cNvPr id="12" name="object 12"/>
            <p:cNvSpPr/>
            <p:nvPr/>
          </p:nvSpPr>
          <p:spPr>
            <a:xfrm>
              <a:off x="5741262" y="6059325"/>
              <a:ext cx="332105" cy="307975"/>
            </a:xfrm>
            <a:custGeom>
              <a:avLst/>
              <a:gdLst/>
              <a:ahLst/>
              <a:cxnLst/>
              <a:rect l="l" t="t" r="r" b="b"/>
              <a:pathLst>
                <a:path w="332104" h="307975">
                  <a:moveTo>
                    <a:pt x="177599" y="307799"/>
                  </a:moveTo>
                  <a:lnTo>
                    <a:pt x="177599" y="230849"/>
                  </a:lnTo>
                  <a:lnTo>
                    <a:pt x="0" y="230849"/>
                  </a:lnTo>
                  <a:lnTo>
                    <a:pt x="0" y="76949"/>
                  </a:lnTo>
                  <a:lnTo>
                    <a:pt x="177599" y="76949"/>
                  </a:lnTo>
                  <a:lnTo>
                    <a:pt x="177599" y="0"/>
                  </a:lnTo>
                  <a:lnTo>
                    <a:pt x="331499" y="153899"/>
                  </a:lnTo>
                  <a:lnTo>
                    <a:pt x="177599" y="307799"/>
                  </a:lnTo>
                  <a:close/>
                </a:path>
              </a:pathLst>
            </a:custGeom>
            <a:solidFill>
              <a:srgbClr val="B98A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41262" y="6059325"/>
              <a:ext cx="332105" cy="307975"/>
            </a:xfrm>
            <a:custGeom>
              <a:avLst/>
              <a:gdLst/>
              <a:ahLst/>
              <a:cxnLst/>
              <a:rect l="l" t="t" r="r" b="b"/>
              <a:pathLst>
                <a:path w="332104" h="307975">
                  <a:moveTo>
                    <a:pt x="0" y="76949"/>
                  </a:moveTo>
                  <a:lnTo>
                    <a:pt x="177599" y="76949"/>
                  </a:lnTo>
                  <a:lnTo>
                    <a:pt x="177599" y="0"/>
                  </a:lnTo>
                  <a:lnTo>
                    <a:pt x="331499" y="153899"/>
                  </a:lnTo>
                  <a:lnTo>
                    <a:pt x="177599" y="307799"/>
                  </a:lnTo>
                  <a:lnTo>
                    <a:pt x="177599" y="230849"/>
                  </a:lnTo>
                  <a:lnTo>
                    <a:pt x="0" y="230849"/>
                  </a:lnTo>
                  <a:lnTo>
                    <a:pt x="0" y="76949"/>
                  </a:lnTo>
                  <a:close/>
                </a:path>
              </a:pathLst>
            </a:custGeom>
            <a:ln w="9524">
              <a:solidFill>
                <a:srgbClr val="B98A7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385750" y="6053906"/>
            <a:ext cx="41135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90" dirty="0">
                <a:solidFill>
                  <a:srgbClr val="554F4D"/>
                </a:solidFill>
                <a:latin typeface="휴먼옛체"/>
                <a:cs typeface="휴먼옛체"/>
              </a:rPr>
              <a:t>추측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55" dirty="0">
                <a:solidFill>
                  <a:srgbClr val="554F4D"/>
                </a:solidFill>
                <a:latin typeface="휴먼옛체"/>
                <a:cs typeface="휴먼옛체"/>
              </a:rPr>
              <a:t>: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245" dirty="0">
                <a:solidFill>
                  <a:srgbClr val="980000"/>
                </a:solidFill>
                <a:latin typeface="휴먼옛체"/>
                <a:cs typeface="휴먼옛체"/>
              </a:rPr>
              <a:t>노형동,</a:t>
            </a:r>
            <a:r>
              <a:rPr sz="1800" spc="-22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800" spc="-355" dirty="0">
                <a:solidFill>
                  <a:srgbClr val="980000"/>
                </a:solidFill>
                <a:latin typeface="휴먼옛체"/>
                <a:cs typeface="휴먼옛체"/>
              </a:rPr>
              <a:t>이도</a:t>
            </a:r>
            <a:r>
              <a:rPr sz="1800" spc="-22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800" spc="-160" dirty="0">
                <a:solidFill>
                  <a:srgbClr val="980000"/>
                </a:solidFill>
                <a:latin typeface="휴먼옛체"/>
                <a:cs typeface="휴먼옛체"/>
              </a:rPr>
              <a:t>2동</a:t>
            </a:r>
            <a:r>
              <a:rPr sz="1800" spc="-22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800" spc="-325" dirty="0">
                <a:solidFill>
                  <a:srgbClr val="980000"/>
                </a:solidFill>
                <a:latin typeface="휴먼옛체"/>
                <a:cs typeface="휴먼옛체"/>
              </a:rPr>
              <a:t>순</a:t>
            </a:r>
            <a:r>
              <a:rPr sz="1800" spc="-360" dirty="0">
                <a:solidFill>
                  <a:srgbClr val="554F4D"/>
                </a:solidFill>
                <a:latin typeface="휴먼옛체"/>
                <a:cs typeface="휴먼옛체"/>
              </a:rPr>
              <a:t>으로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15" dirty="0">
                <a:solidFill>
                  <a:srgbClr val="554F4D"/>
                </a:solidFill>
                <a:latin typeface="휴먼옛체"/>
                <a:cs typeface="휴먼옛체"/>
              </a:rPr>
              <a:t>배출량이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15" dirty="0">
                <a:solidFill>
                  <a:srgbClr val="554F4D"/>
                </a:solidFill>
                <a:latin typeface="휴먼옛체"/>
                <a:cs typeface="휴먼옛체"/>
              </a:rPr>
              <a:t>많을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70" dirty="0">
                <a:solidFill>
                  <a:srgbClr val="554F4D"/>
                </a:solidFill>
                <a:latin typeface="휴먼옛체"/>
                <a:cs typeface="휴먼옛체"/>
              </a:rPr>
              <a:t>것</a:t>
            </a:r>
            <a:endParaRPr sz="1800">
              <a:latin typeface="휴먼옛체"/>
              <a:cs typeface="휴먼옛체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336700" y="5214168"/>
            <a:ext cx="165735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75" dirty="0">
                <a:solidFill>
                  <a:srgbClr val="554F4D"/>
                </a:solidFill>
                <a:latin typeface="휴먼옛체"/>
                <a:cs typeface="휴먼옛체"/>
              </a:rPr>
              <a:t>&lt;음식물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215" dirty="0">
                <a:solidFill>
                  <a:srgbClr val="554F4D"/>
                </a:solidFill>
                <a:latin typeface="휴먼옛체"/>
                <a:cs typeface="휴먼옛체"/>
              </a:rPr>
              <a:t>쓰레기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195" dirty="0">
                <a:solidFill>
                  <a:srgbClr val="554F4D"/>
                </a:solidFill>
                <a:latin typeface="휴먼옛체"/>
                <a:cs typeface="휴먼옛체"/>
              </a:rPr>
              <a:t>연도별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배출량&gt;</a:t>
            </a:r>
            <a:endParaRPr sz="1100">
              <a:latin typeface="휴먼옛체"/>
              <a:cs typeface="휴먼옛체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88356" y="1143000"/>
            <a:ext cx="8204200" cy="0"/>
          </a:xfrm>
          <a:custGeom>
            <a:avLst/>
            <a:gdLst/>
            <a:ahLst/>
            <a:cxnLst/>
            <a:rect l="l" t="t" r="r" b="b"/>
            <a:pathLst>
              <a:path w="8204200">
                <a:moveTo>
                  <a:pt x="0" y="0"/>
                </a:moveTo>
                <a:lnTo>
                  <a:pt x="8203742" y="0"/>
                </a:lnTo>
              </a:path>
            </a:pathLst>
          </a:custGeom>
          <a:ln w="9524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84419" y="112711"/>
            <a:ext cx="4330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10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2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86995" cy="6858000"/>
          </a:xfrm>
          <a:custGeom>
            <a:avLst/>
            <a:gdLst/>
            <a:ahLst/>
            <a:cxnLst/>
            <a:rect l="l" t="t" r="r" b="b"/>
            <a:pathLst>
              <a:path w="86995" h="6858000">
                <a:moveTo>
                  <a:pt x="0" y="0"/>
                </a:moveTo>
                <a:lnTo>
                  <a:pt x="86694" y="0"/>
                </a:lnTo>
                <a:lnTo>
                  <a:pt x="8669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B98A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84412" y="357711"/>
            <a:ext cx="53517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685" dirty="0"/>
              <a:t>데이터</a:t>
            </a:r>
            <a:r>
              <a:rPr sz="3600" spc="-445" dirty="0"/>
              <a:t> </a:t>
            </a:r>
            <a:r>
              <a:rPr sz="3600" spc="45" dirty="0"/>
              <a:t>E</a:t>
            </a:r>
            <a:r>
              <a:rPr sz="3600" spc="-185" dirty="0"/>
              <a:t>D</a:t>
            </a:r>
            <a:r>
              <a:rPr sz="3600" spc="290" dirty="0"/>
              <a:t>A</a:t>
            </a:r>
            <a:r>
              <a:rPr sz="3600" spc="-445" dirty="0"/>
              <a:t> </a:t>
            </a:r>
            <a:r>
              <a:rPr sz="3600" spc="-95" dirty="0"/>
              <a:t>-</a:t>
            </a:r>
            <a:r>
              <a:rPr sz="3600" spc="-445" dirty="0"/>
              <a:t> </a:t>
            </a:r>
            <a:r>
              <a:rPr sz="2800" spc="-600" dirty="0"/>
              <a:t>음식물</a:t>
            </a:r>
            <a:r>
              <a:rPr sz="2800" spc="-345" dirty="0"/>
              <a:t> </a:t>
            </a:r>
            <a:r>
              <a:rPr sz="2800" spc="-535" dirty="0"/>
              <a:t>쓰레기</a:t>
            </a:r>
            <a:r>
              <a:rPr sz="2800" spc="-345" dirty="0"/>
              <a:t> </a:t>
            </a:r>
            <a:r>
              <a:rPr sz="2800" spc="-465" dirty="0"/>
              <a:t>배출량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556625" y="997875"/>
            <a:ext cx="3444875" cy="274320"/>
          </a:xfrm>
          <a:prstGeom prst="rect">
            <a:avLst/>
          </a:prstGeom>
          <a:solidFill>
            <a:srgbClr val="EED6BB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sz="1800" spc="5" dirty="0">
                <a:solidFill>
                  <a:srgbClr val="554F4D"/>
                </a:solidFill>
                <a:latin typeface="휴먼옛체"/>
                <a:cs typeface="휴먼옛체"/>
              </a:rPr>
              <a:t>&lt;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295" dirty="0">
                <a:solidFill>
                  <a:srgbClr val="554F4D"/>
                </a:solidFill>
                <a:latin typeface="휴먼옛체"/>
                <a:cs typeface="휴먼옛체"/>
              </a:rPr>
              <a:t>날짜별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30" dirty="0">
                <a:solidFill>
                  <a:srgbClr val="554F4D"/>
                </a:solidFill>
                <a:latin typeface="휴먼옛체"/>
                <a:cs typeface="휴먼옛체"/>
              </a:rPr>
              <a:t>지역별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85" dirty="0">
                <a:solidFill>
                  <a:srgbClr val="554F4D"/>
                </a:solidFill>
                <a:latin typeface="휴먼옛체"/>
                <a:cs typeface="휴먼옛체"/>
              </a:rPr>
              <a:t>음식물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45" dirty="0">
                <a:solidFill>
                  <a:srgbClr val="554F4D"/>
                </a:solidFill>
                <a:latin typeface="휴먼옛체"/>
                <a:cs typeface="휴먼옛체"/>
              </a:rPr>
              <a:t>쓰레기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00" dirty="0">
                <a:solidFill>
                  <a:srgbClr val="554F4D"/>
                </a:solidFill>
                <a:latin typeface="휴먼옛체"/>
                <a:cs typeface="휴먼옛체"/>
              </a:rPr>
              <a:t>배출량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5" dirty="0">
                <a:solidFill>
                  <a:srgbClr val="554F4D"/>
                </a:solidFill>
                <a:latin typeface="휴먼옛체"/>
                <a:cs typeface="휴먼옛체"/>
              </a:rPr>
              <a:t>&gt;</a:t>
            </a:r>
            <a:endParaRPr sz="1800">
              <a:latin typeface="휴먼옛체"/>
              <a:cs typeface="휴먼옛체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394950" y="1546812"/>
            <a:ext cx="9803130" cy="3719829"/>
            <a:chOff x="1394950" y="1546812"/>
            <a:chExt cx="9803130" cy="3719829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4950" y="1546812"/>
              <a:ext cx="9802938" cy="371935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5775" y="1603962"/>
              <a:ext cx="9685913" cy="360505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5706794" y="5283955"/>
            <a:ext cx="129794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35" dirty="0">
                <a:solidFill>
                  <a:srgbClr val="554F4D"/>
                </a:solidFill>
                <a:latin typeface="휴먼옛체"/>
                <a:cs typeface="휴먼옛체"/>
              </a:rPr>
              <a:t>&lt;날짜별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204" dirty="0">
                <a:solidFill>
                  <a:srgbClr val="554F4D"/>
                </a:solidFill>
                <a:latin typeface="휴먼옛체"/>
                <a:cs typeface="휴먼옛체"/>
              </a:rPr>
              <a:t>지역별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배출량&gt;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210757" y="6099306"/>
            <a:ext cx="5644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5" dirty="0">
                <a:solidFill>
                  <a:srgbClr val="554F4D"/>
                </a:solidFill>
                <a:latin typeface="휴먼옛체"/>
                <a:cs typeface="휴먼옛체"/>
              </a:rPr>
              <a:t>행정동들의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85" dirty="0">
                <a:solidFill>
                  <a:srgbClr val="554F4D"/>
                </a:solidFill>
                <a:latin typeface="휴먼옛체"/>
                <a:cs typeface="휴먼옛체"/>
              </a:rPr>
              <a:t>음식물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45" dirty="0">
                <a:solidFill>
                  <a:srgbClr val="554F4D"/>
                </a:solidFill>
                <a:latin typeface="휴먼옛체"/>
                <a:cs typeface="휴먼옛체"/>
              </a:rPr>
              <a:t>쓰레기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20" dirty="0">
                <a:solidFill>
                  <a:srgbClr val="554F4D"/>
                </a:solidFill>
                <a:latin typeface="휴먼옛체"/>
                <a:cs typeface="휴먼옛체"/>
              </a:rPr>
              <a:t>배출량은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65" dirty="0">
                <a:solidFill>
                  <a:srgbClr val="554F4D"/>
                </a:solidFill>
                <a:latin typeface="휴먼옛체"/>
                <a:cs typeface="휴먼옛체"/>
              </a:rPr>
              <a:t>대체적으로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30" dirty="0">
                <a:solidFill>
                  <a:srgbClr val="554F4D"/>
                </a:solidFill>
                <a:latin typeface="휴먼옛체"/>
                <a:cs typeface="휴먼옛체"/>
              </a:rPr>
              <a:t>비슷한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25" dirty="0">
                <a:solidFill>
                  <a:srgbClr val="554F4D"/>
                </a:solidFill>
                <a:latin typeface="휴먼옛체"/>
                <a:cs typeface="휴먼옛체"/>
              </a:rPr>
              <a:t>패턴을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40" dirty="0">
                <a:solidFill>
                  <a:srgbClr val="554F4D"/>
                </a:solidFill>
                <a:latin typeface="휴먼옛체"/>
                <a:cs typeface="휴먼옛체"/>
              </a:rPr>
              <a:t>보임</a:t>
            </a:r>
            <a:endParaRPr sz="1800">
              <a:latin typeface="휴먼옛체"/>
              <a:cs typeface="휴먼옛체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05534" y="1143000"/>
            <a:ext cx="9486900" cy="0"/>
          </a:xfrm>
          <a:custGeom>
            <a:avLst/>
            <a:gdLst/>
            <a:ahLst/>
            <a:cxnLst/>
            <a:rect l="l" t="t" r="r" b="b"/>
            <a:pathLst>
              <a:path w="9486900">
                <a:moveTo>
                  <a:pt x="0" y="0"/>
                </a:moveTo>
                <a:lnTo>
                  <a:pt x="9486565" y="0"/>
                </a:lnTo>
              </a:path>
            </a:pathLst>
          </a:custGeom>
          <a:ln w="9524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84415" y="112711"/>
            <a:ext cx="4330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10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2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86995" cy="6858000"/>
          </a:xfrm>
          <a:custGeom>
            <a:avLst/>
            <a:gdLst/>
            <a:ahLst/>
            <a:cxnLst/>
            <a:rect l="l" t="t" r="r" b="b"/>
            <a:pathLst>
              <a:path w="86995" h="6858000">
                <a:moveTo>
                  <a:pt x="0" y="0"/>
                </a:moveTo>
                <a:lnTo>
                  <a:pt x="86694" y="0"/>
                </a:lnTo>
                <a:lnTo>
                  <a:pt x="8669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B98A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84412" y="357711"/>
            <a:ext cx="46545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685" dirty="0"/>
              <a:t>데이터</a:t>
            </a:r>
            <a:r>
              <a:rPr sz="3600" spc="-445" dirty="0"/>
              <a:t> </a:t>
            </a:r>
            <a:r>
              <a:rPr sz="3600" spc="45" dirty="0"/>
              <a:t>E</a:t>
            </a:r>
            <a:r>
              <a:rPr sz="3600" spc="-185" dirty="0"/>
              <a:t>D</a:t>
            </a:r>
            <a:r>
              <a:rPr sz="3600" spc="290" dirty="0"/>
              <a:t>A</a:t>
            </a:r>
            <a:r>
              <a:rPr sz="3600" spc="-445" dirty="0"/>
              <a:t> </a:t>
            </a:r>
            <a:r>
              <a:rPr sz="3600" spc="-95" dirty="0"/>
              <a:t>-</a:t>
            </a:r>
            <a:r>
              <a:rPr sz="3600" spc="-445" dirty="0"/>
              <a:t> </a:t>
            </a:r>
            <a:r>
              <a:rPr sz="2800" spc="-520" dirty="0"/>
              <a:t>내국인</a:t>
            </a:r>
            <a:r>
              <a:rPr sz="2800" spc="-345" dirty="0"/>
              <a:t> </a:t>
            </a:r>
            <a:r>
              <a:rPr sz="2800" spc="-585" dirty="0"/>
              <a:t>유동인구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556625" y="997862"/>
            <a:ext cx="2162175" cy="274320"/>
          </a:xfrm>
          <a:prstGeom prst="rect">
            <a:avLst/>
          </a:prstGeom>
          <a:solidFill>
            <a:srgbClr val="EED6BB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sz="1800" spc="5" dirty="0">
                <a:solidFill>
                  <a:srgbClr val="554F4D"/>
                </a:solidFill>
                <a:latin typeface="휴먼옛체"/>
                <a:cs typeface="휴먼옛체"/>
              </a:rPr>
              <a:t>&lt;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70" dirty="0">
                <a:solidFill>
                  <a:srgbClr val="554F4D"/>
                </a:solidFill>
                <a:latin typeface="휴먼옛체"/>
                <a:cs typeface="휴먼옛체"/>
              </a:rPr>
              <a:t>성별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35" dirty="0">
                <a:solidFill>
                  <a:srgbClr val="554F4D"/>
                </a:solidFill>
                <a:latin typeface="휴먼옛체"/>
                <a:cs typeface="휴먼옛체"/>
              </a:rPr>
              <a:t>내국인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80" dirty="0">
                <a:solidFill>
                  <a:srgbClr val="554F4D"/>
                </a:solidFill>
                <a:latin typeface="휴먼옛체"/>
                <a:cs typeface="휴먼옛체"/>
              </a:rPr>
              <a:t>유동인구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5" dirty="0">
                <a:solidFill>
                  <a:srgbClr val="554F4D"/>
                </a:solidFill>
                <a:latin typeface="휴먼옛체"/>
                <a:cs typeface="휴먼옛체"/>
              </a:rPr>
              <a:t>&gt;</a:t>
            </a:r>
            <a:endParaRPr sz="1800">
              <a:latin typeface="휴먼옛체"/>
              <a:cs typeface="휴먼옛체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2157" y="4512809"/>
            <a:ext cx="88900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50" dirty="0">
                <a:solidFill>
                  <a:srgbClr val="554F4D"/>
                </a:solidFill>
                <a:latin typeface="휴먼옛체"/>
                <a:cs typeface="휴먼옛체"/>
              </a:rPr>
              <a:t>&lt;성별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175" dirty="0">
                <a:solidFill>
                  <a:srgbClr val="554F4D"/>
                </a:solidFill>
                <a:latin typeface="휴먼옛체"/>
                <a:cs typeface="휴먼옛체"/>
              </a:rPr>
              <a:t>거주인구&gt;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7817" y="5272004"/>
            <a:ext cx="26771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0" marR="5080" indent="-737235">
              <a:lnSpc>
                <a:spcPct val="100000"/>
              </a:lnSpc>
              <a:spcBef>
                <a:spcPts val="100"/>
              </a:spcBef>
            </a:pPr>
            <a:r>
              <a:rPr sz="1500" spc="-280" dirty="0">
                <a:solidFill>
                  <a:srgbClr val="554F4D"/>
                </a:solidFill>
                <a:latin typeface="휴먼옛체"/>
                <a:cs typeface="휴먼옛체"/>
              </a:rPr>
              <a:t>내국인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315" dirty="0">
                <a:solidFill>
                  <a:srgbClr val="554F4D"/>
                </a:solidFill>
                <a:latin typeface="휴먼옛체"/>
                <a:cs typeface="휴먼옛체"/>
              </a:rPr>
              <a:t>유동인구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70" dirty="0">
                <a:solidFill>
                  <a:srgbClr val="554F4D"/>
                </a:solidFill>
                <a:latin typeface="휴먼옛체"/>
                <a:cs typeface="휴먼옛체"/>
              </a:rPr>
              <a:t>중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300" dirty="0">
                <a:solidFill>
                  <a:srgbClr val="554F4D"/>
                </a:solidFill>
                <a:latin typeface="휴먼옛체"/>
                <a:cs typeface="휴먼옛체"/>
              </a:rPr>
              <a:t>거주인구는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325" dirty="0">
                <a:solidFill>
                  <a:srgbClr val="980000"/>
                </a:solidFill>
                <a:latin typeface="휴먼옛체"/>
                <a:cs typeface="휴먼옛체"/>
              </a:rPr>
              <a:t>여성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이  </a:t>
            </a:r>
            <a:r>
              <a:rPr sz="1500" spc="-290" dirty="0">
                <a:solidFill>
                  <a:srgbClr val="554F4D"/>
                </a:solidFill>
                <a:latin typeface="휴먼옛체"/>
                <a:cs typeface="휴먼옛체"/>
              </a:rPr>
              <a:t>남성보다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385" dirty="0">
                <a:solidFill>
                  <a:srgbClr val="554F4D"/>
                </a:solidFill>
                <a:latin typeface="휴먼옛체"/>
                <a:cs typeface="휴먼옛체"/>
              </a:rPr>
              <a:t>더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70" dirty="0">
                <a:solidFill>
                  <a:srgbClr val="554F4D"/>
                </a:solidFill>
                <a:latin typeface="휴먼옛체"/>
                <a:cs typeface="휴먼옛체"/>
              </a:rPr>
              <a:t>많음</a:t>
            </a:r>
            <a:endParaRPr sz="1500">
              <a:latin typeface="휴먼옛체"/>
              <a:cs typeface="휴먼옛체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87161" y="4512809"/>
            <a:ext cx="88328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50" dirty="0">
                <a:solidFill>
                  <a:srgbClr val="554F4D"/>
                </a:solidFill>
                <a:latin typeface="휴먼옛체"/>
                <a:cs typeface="휴먼옛체"/>
              </a:rPr>
              <a:t>&lt;성별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185" dirty="0">
                <a:solidFill>
                  <a:srgbClr val="554F4D"/>
                </a:solidFill>
                <a:latin typeface="휴먼옛체"/>
                <a:cs typeface="휴먼옛체"/>
              </a:rPr>
              <a:t>근무인구&gt;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45880" y="5272004"/>
            <a:ext cx="21653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9235">
              <a:lnSpc>
                <a:spcPct val="100000"/>
              </a:lnSpc>
              <a:spcBef>
                <a:spcPts val="100"/>
              </a:spcBef>
            </a:pPr>
            <a:r>
              <a:rPr sz="1500" spc="-280" dirty="0">
                <a:solidFill>
                  <a:srgbClr val="554F4D"/>
                </a:solidFill>
                <a:latin typeface="휴먼옛체"/>
                <a:cs typeface="휴먼옛체"/>
              </a:rPr>
              <a:t>내국인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315" dirty="0">
                <a:solidFill>
                  <a:srgbClr val="554F4D"/>
                </a:solidFill>
                <a:latin typeface="휴먼옛체"/>
                <a:cs typeface="휴먼옛체"/>
              </a:rPr>
              <a:t>유동인구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70" dirty="0">
                <a:solidFill>
                  <a:srgbClr val="554F4D"/>
                </a:solidFill>
                <a:latin typeface="휴먼옛체"/>
                <a:cs typeface="휴먼옛체"/>
              </a:rPr>
              <a:t>중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60" dirty="0">
                <a:solidFill>
                  <a:srgbClr val="554F4D"/>
                </a:solidFill>
                <a:latin typeface="휴먼옛체"/>
                <a:cs typeface="휴먼옛체"/>
              </a:rPr>
              <a:t>근무인구는  </a:t>
            </a:r>
            <a:r>
              <a:rPr sz="1500" spc="-310" dirty="0">
                <a:solidFill>
                  <a:srgbClr val="980000"/>
                </a:solidFill>
                <a:latin typeface="휴먼옛체"/>
                <a:cs typeface="휴먼옛체"/>
              </a:rPr>
              <a:t>남성</a:t>
            </a:r>
            <a:r>
              <a:rPr sz="1500" spc="-305" dirty="0">
                <a:solidFill>
                  <a:srgbClr val="554F4D"/>
                </a:solidFill>
                <a:latin typeface="휴먼옛체"/>
                <a:cs typeface="휴먼옛체"/>
              </a:rPr>
              <a:t>이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300" dirty="0">
                <a:solidFill>
                  <a:srgbClr val="554F4D"/>
                </a:solidFill>
                <a:latin typeface="휴먼옛체"/>
                <a:cs typeface="휴먼옛체"/>
              </a:rPr>
              <a:t>여성보다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385" dirty="0">
                <a:solidFill>
                  <a:srgbClr val="554F4D"/>
                </a:solidFill>
                <a:latin typeface="휴먼옛체"/>
                <a:cs typeface="휴먼옛체"/>
              </a:rPr>
              <a:t>더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70" dirty="0">
                <a:solidFill>
                  <a:srgbClr val="554F4D"/>
                </a:solidFill>
                <a:latin typeface="휴먼옛체"/>
                <a:cs typeface="휴먼옛체"/>
              </a:rPr>
              <a:t>많음</a:t>
            </a:r>
            <a:endParaRPr sz="1500">
              <a:latin typeface="휴먼옛체"/>
              <a:cs typeface="휴먼옛체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693509" y="4512809"/>
            <a:ext cx="89471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50" dirty="0">
                <a:solidFill>
                  <a:srgbClr val="554F4D"/>
                </a:solidFill>
                <a:latin typeface="휴먼옛체"/>
                <a:cs typeface="휴먼옛체"/>
              </a:rPr>
              <a:t>&lt;성별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165" dirty="0">
                <a:solidFill>
                  <a:srgbClr val="554F4D"/>
                </a:solidFill>
                <a:latin typeface="휴먼옛체"/>
                <a:cs typeface="휴먼옛체"/>
              </a:rPr>
              <a:t>방문인구&gt;</a:t>
            </a:r>
            <a:endParaRPr sz="1100">
              <a:latin typeface="휴먼옛체"/>
              <a:cs typeface="휴먼옛체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2075" y="2015075"/>
            <a:ext cx="3636000" cy="243029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9050115" y="5272004"/>
            <a:ext cx="21812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9554" marR="5080" indent="-237490">
              <a:lnSpc>
                <a:spcPct val="100000"/>
              </a:lnSpc>
              <a:spcBef>
                <a:spcPts val="100"/>
              </a:spcBef>
            </a:pPr>
            <a:r>
              <a:rPr sz="1500" spc="-280" dirty="0">
                <a:solidFill>
                  <a:srgbClr val="554F4D"/>
                </a:solidFill>
                <a:latin typeface="휴먼옛체"/>
                <a:cs typeface="휴먼옛체"/>
              </a:rPr>
              <a:t>내국인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315" dirty="0">
                <a:solidFill>
                  <a:srgbClr val="554F4D"/>
                </a:solidFill>
                <a:latin typeface="휴먼옛체"/>
                <a:cs typeface="휴먼옛체"/>
              </a:rPr>
              <a:t>유동인구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70" dirty="0">
                <a:solidFill>
                  <a:srgbClr val="554F4D"/>
                </a:solidFill>
                <a:latin typeface="휴먼옛체"/>
                <a:cs typeface="휴먼옛체"/>
              </a:rPr>
              <a:t>중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40" dirty="0">
                <a:solidFill>
                  <a:srgbClr val="554F4D"/>
                </a:solidFill>
                <a:latin typeface="휴먼옛체"/>
                <a:cs typeface="휴먼옛체"/>
              </a:rPr>
              <a:t>방문인구는  </a:t>
            </a:r>
            <a:r>
              <a:rPr sz="1500" spc="-310" dirty="0">
                <a:solidFill>
                  <a:srgbClr val="980000"/>
                </a:solidFill>
                <a:latin typeface="휴먼옛체"/>
                <a:cs typeface="휴먼옛체"/>
              </a:rPr>
              <a:t>남성</a:t>
            </a:r>
            <a:r>
              <a:rPr sz="1500" spc="-305" dirty="0">
                <a:solidFill>
                  <a:srgbClr val="554F4D"/>
                </a:solidFill>
                <a:latin typeface="휴먼옛체"/>
                <a:cs typeface="휴먼옛체"/>
              </a:rPr>
              <a:t>이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300" dirty="0">
                <a:solidFill>
                  <a:srgbClr val="554F4D"/>
                </a:solidFill>
                <a:latin typeface="휴먼옛체"/>
                <a:cs typeface="휴먼옛체"/>
              </a:rPr>
              <a:t>여성보다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385" dirty="0">
                <a:solidFill>
                  <a:srgbClr val="554F4D"/>
                </a:solidFill>
                <a:latin typeface="휴먼옛체"/>
                <a:cs typeface="휴먼옛체"/>
              </a:rPr>
              <a:t>더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70" dirty="0">
                <a:solidFill>
                  <a:srgbClr val="554F4D"/>
                </a:solidFill>
                <a:latin typeface="휴먼옛체"/>
                <a:cs typeface="휴먼옛체"/>
              </a:rPr>
              <a:t>많음</a:t>
            </a:r>
            <a:endParaRPr sz="1500">
              <a:latin typeface="휴먼옛체"/>
              <a:cs typeface="휴먼옛체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248625" y="2015912"/>
            <a:ext cx="3585845" cy="2430780"/>
            <a:chOff x="8248625" y="2015912"/>
            <a:chExt cx="3585845" cy="2430780"/>
          </a:xfrm>
        </p:grpSpPr>
        <p:sp>
          <p:nvSpPr>
            <p:cNvPr id="15" name="object 15"/>
            <p:cNvSpPr/>
            <p:nvPr/>
          </p:nvSpPr>
          <p:spPr>
            <a:xfrm>
              <a:off x="8252699" y="2015912"/>
              <a:ext cx="3582035" cy="2430780"/>
            </a:xfrm>
            <a:custGeom>
              <a:avLst/>
              <a:gdLst/>
              <a:ahLst/>
              <a:cxnLst/>
              <a:rect l="l" t="t" r="r" b="b"/>
              <a:pathLst>
                <a:path w="3582034" h="2430779">
                  <a:moveTo>
                    <a:pt x="3581699" y="2430299"/>
                  </a:moveTo>
                  <a:lnTo>
                    <a:pt x="0" y="2430299"/>
                  </a:lnTo>
                  <a:lnTo>
                    <a:pt x="0" y="0"/>
                  </a:lnTo>
                  <a:lnTo>
                    <a:pt x="3581699" y="0"/>
                  </a:lnTo>
                  <a:lnTo>
                    <a:pt x="3581699" y="2430299"/>
                  </a:lnTo>
                  <a:close/>
                </a:path>
              </a:pathLst>
            </a:custGeom>
            <a:solidFill>
              <a:srgbClr val="EEE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48625" y="2033651"/>
              <a:ext cx="3581699" cy="2324963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3734949" y="6146387"/>
            <a:ext cx="341630" cy="317500"/>
            <a:chOff x="3734949" y="6146387"/>
            <a:chExt cx="341630" cy="317500"/>
          </a:xfrm>
        </p:grpSpPr>
        <p:sp>
          <p:nvSpPr>
            <p:cNvPr id="18" name="object 18"/>
            <p:cNvSpPr/>
            <p:nvPr/>
          </p:nvSpPr>
          <p:spPr>
            <a:xfrm>
              <a:off x="3739712" y="6151150"/>
              <a:ext cx="332105" cy="307975"/>
            </a:xfrm>
            <a:custGeom>
              <a:avLst/>
              <a:gdLst/>
              <a:ahLst/>
              <a:cxnLst/>
              <a:rect l="l" t="t" r="r" b="b"/>
              <a:pathLst>
                <a:path w="332104" h="307975">
                  <a:moveTo>
                    <a:pt x="177599" y="307799"/>
                  </a:moveTo>
                  <a:lnTo>
                    <a:pt x="177599" y="230849"/>
                  </a:lnTo>
                  <a:lnTo>
                    <a:pt x="0" y="230849"/>
                  </a:lnTo>
                  <a:lnTo>
                    <a:pt x="0" y="76949"/>
                  </a:lnTo>
                  <a:lnTo>
                    <a:pt x="177599" y="76949"/>
                  </a:lnTo>
                  <a:lnTo>
                    <a:pt x="177599" y="0"/>
                  </a:lnTo>
                  <a:lnTo>
                    <a:pt x="331499" y="153899"/>
                  </a:lnTo>
                  <a:lnTo>
                    <a:pt x="177599" y="307799"/>
                  </a:lnTo>
                  <a:close/>
                </a:path>
              </a:pathLst>
            </a:custGeom>
            <a:solidFill>
              <a:srgbClr val="B98A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39712" y="6151150"/>
              <a:ext cx="332105" cy="307975"/>
            </a:xfrm>
            <a:custGeom>
              <a:avLst/>
              <a:gdLst/>
              <a:ahLst/>
              <a:cxnLst/>
              <a:rect l="l" t="t" r="r" b="b"/>
              <a:pathLst>
                <a:path w="332104" h="307975">
                  <a:moveTo>
                    <a:pt x="0" y="76949"/>
                  </a:moveTo>
                  <a:lnTo>
                    <a:pt x="177599" y="76949"/>
                  </a:lnTo>
                  <a:lnTo>
                    <a:pt x="177599" y="0"/>
                  </a:lnTo>
                  <a:lnTo>
                    <a:pt x="331499" y="153899"/>
                  </a:lnTo>
                  <a:lnTo>
                    <a:pt x="177599" y="307799"/>
                  </a:lnTo>
                  <a:lnTo>
                    <a:pt x="177599" y="230849"/>
                  </a:lnTo>
                  <a:lnTo>
                    <a:pt x="0" y="230849"/>
                  </a:lnTo>
                  <a:lnTo>
                    <a:pt x="0" y="76949"/>
                  </a:lnTo>
                  <a:close/>
                </a:path>
              </a:pathLst>
            </a:custGeom>
            <a:ln w="9524">
              <a:solidFill>
                <a:srgbClr val="B98A7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37500" y="2015912"/>
            <a:ext cx="3581701" cy="2430299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4384200" y="6191451"/>
            <a:ext cx="437515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00"/>
              </a:lnSpc>
            </a:pPr>
            <a:r>
              <a:rPr sz="1800" spc="-390" dirty="0">
                <a:solidFill>
                  <a:srgbClr val="554F4D"/>
                </a:solidFill>
                <a:latin typeface="휴먼옛체"/>
                <a:cs typeface="휴먼옛체"/>
              </a:rPr>
              <a:t>추측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55" dirty="0">
                <a:solidFill>
                  <a:srgbClr val="554F4D"/>
                </a:solidFill>
                <a:latin typeface="휴먼옛체"/>
                <a:cs typeface="휴먼옛체"/>
              </a:rPr>
              <a:t>: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35" dirty="0">
                <a:solidFill>
                  <a:srgbClr val="554F4D"/>
                </a:solidFill>
                <a:latin typeface="휴먼옛체"/>
                <a:cs typeface="휴먼옛체"/>
              </a:rPr>
              <a:t>내국인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25" dirty="0">
                <a:solidFill>
                  <a:srgbClr val="554F4D"/>
                </a:solidFill>
                <a:latin typeface="휴먼옛체"/>
                <a:cs typeface="휴먼옛체"/>
              </a:rPr>
              <a:t>중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90" dirty="0">
                <a:solidFill>
                  <a:srgbClr val="980000"/>
                </a:solidFill>
                <a:latin typeface="휴먼옛체"/>
                <a:cs typeface="휴먼옛체"/>
              </a:rPr>
              <a:t>여성</a:t>
            </a:r>
            <a:r>
              <a:rPr sz="1800" spc="-370" dirty="0">
                <a:solidFill>
                  <a:srgbClr val="554F4D"/>
                </a:solidFill>
                <a:latin typeface="휴먼옛체"/>
                <a:cs typeface="휴먼옛체"/>
              </a:rPr>
              <a:t>이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00" dirty="0">
                <a:solidFill>
                  <a:srgbClr val="980000"/>
                </a:solidFill>
                <a:latin typeface="휴먼옛체"/>
                <a:cs typeface="휴먼옛체"/>
              </a:rPr>
              <a:t>배출량</a:t>
            </a:r>
            <a:r>
              <a:rPr sz="1800" spc="-310" dirty="0">
                <a:solidFill>
                  <a:srgbClr val="554F4D"/>
                </a:solidFill>
                <a:latin typeface="휴먼옛체"/>
                <a:cs typeface="휴먼옛체"/>
              </a:rPr>
              <a:t>에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10" dirty="0">
                <a:solidFill>
                  <a:srgbClr val="554F4D"/>
                </a:solidFill>
                <a:latin typeface="휴먼옛체"/>
                <a:cs typeface="휴먼옛체"/>
              </a:rPr>
              <a:t>영향을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15" dirty="0">
                <a:solidFill>
                  <a:srgbClr val="554F4D"/>
                </a:solidFill>
                <a:latin typeface="휴먼옛체"/>
                <a:cs typeface="휴먼옛체"/>
              </a:rPr>
              <a:t>많이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25" dirty="0">
                <a:solidFill>
                  <a:srgbClr val="554F4D"/>
                </a:solidFill>
                <a:latin typeface="휴먼옛체"/>
                <a:cs typeface="휴먼옛체"/>
              </a:rPr>
              <a:t>줄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70" dirty="0">
                <a:solidFill>
                  <a:srgbClr val="554F4D"/>
                </a:solidFill>
                <a:latin typeface="휴먼옛체"/>
                <a:cs typeface="휴먼옛체"/>
              </a:rPr>
              <a:t>것</a:t>
            </a:r>
            <a:endParaRPr sz="1800">
              <a:latin typeface="휴먼옛체"/>
              <a:cs typeface="휴먼옛체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03501" y="1143000"/>
            <a:ext cx="9288780" cy="0"/>
          </a:xfrm>
          <a:custGeom>
            <a:avLst/>
            <a:gdLst/>
            <a:ahLst/>
            <a:cxnLst/>
            <a:rect l="l" t="t" r="r" b="b"/>
            <a:pathLst>
              <a:path w="9288780">
                <a:moveTo>
                  <a:pt x="0" y="0"/>
                </a:moveTo>
                <a:lnTo>
                  <a:pt x="9288598" y="0"/>
                </a:lnTo>
              </a:path>
            </a:pathLst>
          </a:custGeom>
          <a:ln w="9524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84418" y="112711"/>
            <a:ext cx="4330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10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2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86995" cy="6858000"/>
          </a:xfrm>
          <a:custGeom>
            <a:avLst/>
            <a:gdLst/>
            <a:ahLst/>
            <a:cxnLst/>
            <a:rect l="l" t="t" r="r" b="b"/>
            <a:pathLst>
              <a:path w="86995" h="6858000">
                <a:moveTo>
                  <a:pt x="0" y="0"/>
                </a:moveTo>
                <a:lnTo>
                  <a:pt x="86694" y="0"/>
                </a:lnTo>
                <a:lnTo>
                  <a:pt x="8669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B98A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84412" y="357711"/>
            <a:ext cx="46545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685" dirty="0"/>
              <a:t>데이터</a:t>
            </a:r>
            <a:r>
              <a:rPr sz="3600" spc="-445" dirty="0"/>
              <a:t> </a:t>
            </a:r>
            <a:r>
              <a:rPr sz="3600" spc="45" dirty="0"/>
              <a:t>E</a:t>
            </a:r>
            <a:r>
              <a:rPr sz="3600" spc="-185" dirty="0"/>
              <a:t>D</a:t>
            </a:r>
            <a:r>
              <a:rPr sz="3600" spc="290" dirty="0"/>
              <a:t>A</a:t>
            </a:r>
            <a:r>
              <a:rPr sz="3600" spc="-445" dirty="0"/>
              <a:t> </a:t>
            </a:r>
            <a:r>
              <a:rPr sz="3600" spc="-95" dirty="0"/>
              <a:t>-</a:t>
            </a:r>
            <a:r>
              <a:rPr sz="3600" spc="-445" dirty="0"/>
              <a:t> </a:t>
            </a:r>
            <a:r>
              <a:rPr sz="2800" spc="-520" dirty="0"/>
              <a:t>내국인</a:t>
            </a:r>
            <a:r>
              <a:rPr sz="2800" spc="-345" dirty="0"/>
              <a:t> </a:t>
            </a:r>
            <a:r>
              <a:rPr sz="2800" spc="-585" dirty="0"/>
              <a:t>유동인구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556625" y="997862"/>
            <a:ext cx="2359660" cy="274320"/>
          </a:xfrm>
          <a:prstGeom prst="rect">
            <a:avLst/>
          </a:prstGeom>
          <a:solidFill>
            <a:srgbClr val="EED6BB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sz="1800" spc="5" dirty="0">
                <a:solidFill>
                  <a:srgbClr val="554F4D"/>
                </a:solidFill>
                <a:latin typeface="휴먼옛체"/>
                <a:cs typeface="휴먼옛체"/>
              </a:rPr>
              <a:t>&lt;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30" dirty="0">
                <a:solidFill>
                  <a:srgbClr val="554F4D"/>
                </a:solidFill>
                <a:latin typeface="휴먼옛체"/>
                <a:cs typeface="휴먼옛체"/>
              </a:rPr>
              <a:t>나이별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35" dirty="0">
                <a:solidFill>
                  <a:srgbClr val="554F4D"/>
                </a:solidFill>
                <a:latin typeface="휴먼옛체"/>
                <a:cs typeface="휴먼옛체"/>
              </a:rPr>
              <a:t>내국인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80" dirty="0">
                <a:solidFill>
                  <a:srgbClr val="554F4D"/>
                </a:solidFill>
                <a:latin typeface="휴먼옛체"/>
                <a:cs typeface="휴먼옛체"/>
              </a:rPr>
              <a:t>유동인구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5" dirty="0">
                <a:solidFill>
                  <a:srgbClr val="554F4D"/>
                </a:solidFill>
                <a:latin typeface="휴먼옛체"/>
                <a:cs typeface="휴먼옛체"/>
              </a:rPr>
              <a:t>&gt;</a:t>
            </a:r>
            <a:endParaRPr sz="1800">
              <a:latin typeface="휴먼옛체"/>
              <a:cs typeface="휴먼옛체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68000" y="2015075"/>
            <a:ext cx="3636010" cy="2430780"/>
            <a:chOff x="568000" y="2015075"/>
            <a:chExt cx="3636010" cy="2430780"/>
          </a:xfrm>
        </p:grpSpPr>
        <p:sp>
          <p:nvSpPr>
            <p:cNvPr id="8" name="object 8"/>
            <p:cNvSpPr/>
            <p:nvPr/>
          </p:nvSpPr>
          <p:spPr>
            <a:xfrm>
              <a:off x="622300" y="2015075"/>
              <a:ext cx="3582035" cy="2430780"/>
            </a:xfrm>
            <a:custGeom>
              <a:avLst/>
              <a:gdLst/>
              <a:ahLst/>
              <a:cxnLst/>
              <a:rect l="l" t="t" r="r" b="b"/>
              <a:pathLst>
                <a:path w="3582035" h="2430779">
                  <a:moveTo>
                    <a:pt x="3581699" y="2430299"/>
                  </a:moveTo>
                  <a:lnTo>
                    <a:pt x="0" y="2430299"/>
                  </a:lnTo>
                  <a:lnTo>
                    <a:pt x="0" y="0"/>
                  </a:lnTo>
                  <a:lnTo>
                    <a:pt x="3581699" y="0"/>
                  </a:lnTo>
                  <a:lnTo>
                    <a:pt x="3581699" y="2430299"/>
                  </a:lnTo>
                  <a:close/>
                </a:path>
              </a:pathLst>
            </a:custGeom>
            <a:solidFill>
              <a:srgbClr val="EEE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8000" y="2018150"/>
              <a:ext cx="3636000" cy="236021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811697" y="4517809"/>
            <a:ext cx="100965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50" dirty="0">
                <a:solidFill>
                  <a:srgbClr val="554F4D"/>
                </a:solidFill>
                <a:latin typeface="휴먼옛체"/>
                <a:cs typeface="휴먼옛체"/>
              </a:rPr>
              <a:t>&lt;나이별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175" dirty="0">
                <a:solidFill>
                  <a:srgbClr val="554F4D"/>
                </a:solidFill>
                <a:latin typeface="휴먼옛체"/>
                <a:cs typeface="휴먼옛체"/>
              </a:rPr>
              <a:t>거주인구&gt;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26701" y="4517809"/>
            <a:ext cx="10039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50" dirty="0">
                <a:solidFill>
                  <a:srgbClr val="554F4D"/>
                </a:solidFill>
                <a:latin typeface="휴먼옛체"/>
                <a:cs typeface="휴먼옛체"/>
              </a:rPr>
              <a:t>&lt;나이별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185" dirty="0">
                <a:solidFill>
                  <a:srgbClr val="554F4D"/>
                </a:solidFill>
                <a:latin typeface="휴먼옛체"/>
                <a:cs typeface="휴먼옛체"/>
              </a:rPr>
              <a:t>근무인구&gt;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633049" y="4517809"/>
            <a:ext cx="10153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50" dirty="0">
                <a:solidFill>
                  <a:srgbClr val="554F4D"/>
                </a:solidFill>
                <a:latin typeface="휴먼옛체"/>
                <a:cs typeface="휴먼옛체"/>
              </a:rPr>
              <a:t>&lt;나이별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165" dirty="0">
                <a:solidFill>
                  <a:srgbClr val="554F4D"/>
                </a:solidFill>
                <a:latin typeface="휴먼옛체"/>
                <a:cs typeface="휴먼옛체"/>
              </a:rPr>
              <a:t>방문인구&gt;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07173" y="5275830"/>
            <a:ext cx="466788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80" dirty="0">
                <a:solidFill>
                  <a:srgbClr val="554F4D"/>
                </a:solidFill>
                <a:latin typeface="휴먼옛체"/>
                <a:cs typeface="휴먼옛체"/>
              </a:rPr>
              <a:t>내국인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315" dirty="0">
                <a:solidFill>
                  <a:srgbClr val="554F4D"/>
                </a:solidFill>
                <a:latin typeface="휴먼옛체"/>
                <a:cs typeface="휴먼옛체"/>
              </a:rPr>
              <a:t>유동인구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70" dirty="0">
                <a:solidFill>
                  <a:srgbClr val="554F4D"/>
                </a:solidFill>
                <a:latin typeface="휴먼옛체"/>
                <a:cs typeface="휴먼옛체"/>
              </a:rPr>
              <a:t>중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거주, </a:t>
            </a:r>
            <a:r>
              <a:rPr sz="1500" spc="-204" dirty="0">
                <a:solidFill>
                  <a:srgbClr val="554F4D"/>
                </a:solidFill>
                <a:latin typeface="휴먼옛체"/>
                <a:cs typeface="휴먼옛체"/>
              </a:rPr>
              <a:t>근무,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80" dirty="0">
                <a:solidFill>
                  <a:srgbClr val="554F4D"/>
                </a:solidFill>
                <a:latin typeface="휴먼옛체"/>
                <a:cs typeface="휴먼옛체"/>
              </a:rPr>
              <a:t>방문인구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310" dirty="0">
                <a:solidFill>
                  <a:srgbClr val="554F4D"/>
                </a:solidFill>
                <a:latin typeface="휴먼옛체"/>
                <a:cs typeface="휴먼옛체"/>
              </a:rPr>
              <a:t>모두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95" dirty="0">
                <a:solidFill>
                  <a:srgbClr val="980000"/>
                </a:solidFill>
                <a:latin typeface="휴먼옛체"/>
                <a:cs typeface="휴먼옛체"/>
              </a:rPr>
              <a:t>40,</a:t>
            </a:r>
            <a:r>
              <a:rPr sz="1500" spc="-18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500" spc="-50" dirty="0">
                <a:solidFill>
                  <a:srgbClr val="980000"/>
                </a:solidFill>
                <a:latin typeface="휴먼옛체"/>
                <a:cs typeface="휴먼옛체"/>
              </a:rPr>
              <a:t>50대</a:t>
            </a:r>
            <a:r>
              <a:rPr sz="1500" spc="-254" dirty="0">
                <a:solidFill>
                  <a:srgbClr val="554F4D"/>
                </a:solidFill>
                <a:latin typeface="휴먼옛체"/>
                <a:cs typeface="휴먼옛체"/>
              </a:rPr>
              <a:t>가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50" dirty="0">
                <a:solidFill>
                  <a:srgbClr val="554F4D"/>
                </a:solidFill>
                <a:latin typeface="휴먼옛체"/>
                <a:cs typeface="휴먼옛체"/>
              </a:rPr>
              <a:t>많았음</a:t>
            </a:r>
            <a:endParaRPr sz="1500">
              <a:latin typeface="휴먼옛체"/>
              <a:cs typeface="휴먼옛체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553924" y="6136162"/>
            <a:ext cx="341630" cy="317500"/>
            <a:chOff x="3553924" y="6136162"/>
            <a:chExt cx="341630" cy="317500"/>
          </a:xfrm>
        </p:grpSpPr>
        <p:sp>
          <p:nvSpPr>
            <p:cNvPr id="15" name="object 15"/>
            <p:cNvSpPr/>
            <p:nvPr/>
          </p:nvSpPr>
          <p:spPr>
            <a:xfrm>
              <a:off x="3558687" y="6140925"/>
              <a:ext cx="332105" cy="307975"/>
            </a:xfrm>
            <a:custGeom>
              <a:avLst/>
              <a:gdLst/>
              <a:ahLst/>
              <a:cxnLst/>
              <a:rect l="l" t="t" r="r" b="b"/>
              <a:pathLst>
                <a:path w="332104" h="307975">
                  <a:moveTo>
                    <a:pt x="177599" y="307799"/>
                  </a:moveTo>
                  <a:lnTo>
                    <a:pt x="177599" y="230849"/>
                  </a:lnTo>
                  <a:lnTo>
                    <a:pt x="0" y="230849"/>
                  </a:lnTo>
                  <a:lnTo>
                    <a:pt x="0" y="76949"/>
                  </a:lnTo>
                  <a:lnTo>
                    <a:pt x="177599" y="76949"/>
                  </a:lnTo>
                  <a:lnTo>
                    <a:pt x="177599" y="0"/>
                  </a:lnTo>
                  <a:lnTo>
                    <a:pt x="331499" y="153899"/>
                  </a:lnTo>
                  <a:lnTo>
                    <a:pt x="177599" y="307799"/>
                  </a:lnTo>
                  <a:close/>
                </a:path>
              </a:pathLst>
            </a:custGeom>
            <a:solidFill>
              <a:srgbClr val="B98A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58687" y="6140925"/>
              <a:ext cx="332105" cy="307975"/>
            </a:xfrm>
            <a:custGeom>
              <a:avLst/>
              <a:gdLst/>
              <a:ahLst/>
              <a:cxnLst/>
              <a:rect l="l" t="t" r="r" b="b"/>
              <a:pathLst>
                <a:path w="332104" h="307975">
                  <a:moveTo>
                    <a:pt x="0" y="76949"/>
                  </a:moveTo>
                  <a:lnTo>
                    <a:pt x="177599" y="76949"/>
                  </a:lnTo>
                  <a:lnTo>
                    <a:pt x="177599" y="0"/>
                  </a:lnTo>
                  <a:lnTo>
                    <a:pt x="331499" y="153899"/>
                  </a:lnTo>
                  <a:lnTo>
                    <a:pt x="177599" y="307799"/>
                  </a:lnTo>
                  <a:lnTo>
                    <a:pt x="177599" y="230849"/>
                  </a:lnTo>
                  <a:lnTo>
                    <a:pt x="0" y="230849"/>
                  </a:lnTo>
                  <a:lnTo>
                    <a:pt x="0" y="76949"/>
                  </a:lnTo>
                  <a:close/>
                </a:path>
              </a:pathLst>
            </a:custGeom>
            <a:ln w="9524">
              <a:solidFill>
                <a:srgbClr val="B98A7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79737" y="2015912"/>
            <a:ext cx="3639462" cy="2437962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1500" y="2015912"/>
            <a:ext cx="3642899" cy="2430299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4203175" y="6181225"/>
            <a:ext cx="488632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00"/>
              </a:lnSpc>
            </a:pPr>
            <a:r>
              <a:rPr sz="1800" spc="-390" dirty="0">
                <a:solidFill>
                  <a:srgbClr val="554F4D"/>
                </a:solidFill>
                <a:latin typeface="휴먼옛체"/>
                <a:cs typeface="휴먼옛체"/>
              </a:rPr>
              <a:t>추측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55" dirty="0">
                <a:solidFill>
                  <a:srgbClr val="554F4D"/>
                </a:solidFill>
                <a:latin typeface="휴먼옛체"/>
                <a:cs typeface="휴먼옛체"/>
              </a:rPr>
              <a:t>: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35" dirty="0">
                <a:solidFill>
                  <a:srgbClr val="554F4D"/>
                </a:solidFill>
                <a:latin typeface="휴먼옛체"/>
                <a:cs typeface="휴먼옛체"/>
              </a:rPr>
              <a:t>내국인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25" dirty="0">
                <a:solidFill>
                  <a:srgbClr val="554F4D"/>
                </a:solidFill>
                <a:latin typeface="휴먼옛체"/>
                <a:cs typeface="휴먼옛체"/>
              </a:rPr>
              <a:t>중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114" dirty="0">
                <a:solidFill>
                  <a:srgbClr val="554F4D"/>
                </a:solidFill>
                <a:latin typeface="휴먼옛체"/>
                <a:cs typeface="휴먼옛체"/>
              </a:rPr>
              <a:t>40,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125" dirty="0">
                <a:solidFill>
                  <a:srgbClr val="554F4D"/>
                </a:solidFill>
                <a:latin typeface="휴먼옛체"/>
                <a:cs typeface="휴먼옛체"/>
              </a:rPr>
              <a:t>50대가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00" dirty="0">
                <a:solidFill>
                  <a:srgbClr val="554F4D"/>
                </a:solidFill>
                <a:latin typeface="휴먼옛체"/>
                <a:cs typeface="휴먼옛체"/>
              </a:rPr>
              <a:t>배출량에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10" dirty="0">
                <a:solidFill>
                  <a:srgbClr val="554F4D"/>
                </a:solidFill>
                <a:latin typeface="휴먼옛체"/>
                <a:cs typeface="휴먼옛체"/>
              </a:rPr>
              <a:t>영향을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15" dirty="0">
                <a:solidFill>
                  <a:srgbClr val="554F4D"/>
                </a:solidFill>
                <a:latin typeface="휴먼옛체"/>
                <a:cs typeface="휴먼옛체"/>
              </a:rPr>
              <a:t>많이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25" dirty="0">
                <a:solidFill>
                  <a:srgbClr val="554F4D"/>
                </a:solidFill>
                <a:latin typeface="휴먼옛체"/>
                <a:cs typeface="휴먼옛체"/>
              </a:rPr>
              <a:t>줄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70" dirty="0">
                <a:solidFill>
                  <a:srgbClr val="554F4D"/>
                </a:solidFill>
                <a:latin typeface="휴먼옛체"/>
                <a:cs typeface="휴먼옛체"/>
              </a:rPr>
              <a:t>것</a:t>
            </a:r>
            <a:endParaRPr sz="1800">
              <a:latin typeface="휴먼옛체"/>
              <a:cs typeface="휴먼옛체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13161" y="1143000"/>
            <a:ext cx="8479155" cy="0"/>
          </a:xfrm>
          <a:custGeom>
            <a:avLst/>
            <a:gdLst/>
            <a:ahLst/>
            <a:cxnLst/>
            <a:rect l="l" t="t" r="r" b="b"/>
            <a:pathLst>
              <a:path w="8479155">
                <a:moveTo>
                  <a:pt x="0" y="0"/>
                </a:moveTo>
                <a:lnTo>
                  <a:pt x="8478938" y="0"/>
                </a:lnTo>
              </a:path>
            </a:pathLst>
          </a:custGeom>
          <a:ln w="9524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84416" y="112711"/>
            <a:ext cx="4330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10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2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86995" cy="6858000"/>
          </a:xfrm>
          <a:custGeom>
            <a:avLst/>
            <a:gdLst/>
            <a:ahLst/>
            <a:cxnLst/>
            <a:rect l="l" t="t" r="r" b="b"/>
            <a:pathLst>
              <a:path w="86995" h="6858000">
                <a:moveTo>
                  <a:pt x="0" y="0"/>
                </a:moveTo>
                <a:lnTo>
                  <a:pt x="86694" y="0"/>
                </a:lnTo>
                <a:lnTo>
                  <a:pt x="8669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B98A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84412" y="357711"/>
            <a:ext cx="59309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685" dirty="0"/>
              <a:t>데이터</a:t>
            </a:r>
            <a:r>
              <a:rPr sz="3600" spc="-445" dirty="0"/>
              <a:t> </a:t>
            </a:r>
            <a:r>
              <a:rPr sz="3600" spc="45" dirty="0"/>
              <a:t>E</a:t>
            </a:r>
            <a:r>
              <a:rPr sz="3600" spc="-185" dirty="0"/>
              <a:t>D</a:t>
            </a:r>
            <a:r>
              <a:rPr sz="3600" spc="290" dirty="0"/>
              <a:t>A</a:t>
            </a:r>
            <a:r>
              <a:rPr sz="3600" spc="-445" dirty="0"/>
              <a:t> </a:t>
            </a:r>
            <a:r>
              <a:rPr sz="3600" spc="-95" dirty="0"/>
              <a:t>-</a:t>
            </a:r>
            <a:r>
              <a:rPr sz="3600" spc="-445" dirty="0"/>
              <a:t> </a:t>
            </a:r>
            <a:r>
              <a:rPr sz="2800" spc="-490" dirty="0"/>
              <a:t>장기체류</a:t>
            </a:r>
            <a:r>
              <a:rPr sz="2800" spc="-345" dirty="0"/>
              <a:t> </a:t>
            </a:r>
            <a:r>
              <a:rPr sz="2800" spc="-509" dirty="0"/>
              <a:t>외국인</a:t>
            </a:r>
            <a:r>
              <a:rPr sz="2800" spc="-345" dirty="0"/>
              <a:t> </a:t>
            </a:r>
            <a:r>
              <a:rPr sz="2800" spc="-585" dirty="0"/>
              <a:t>유동인구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556625" y="997862"/>
            <a:ext cx="3169285" cy="274320"/>
          </a:xfrm>
          <a:prstGeom prst="rect">
            <a:avLst/>
          </a:prstGeom>
          <a:solidFill>
            <a:srgbClr val="EED6BB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sz="1800" spc="5" dirty="0">
                <a:solidFill>
                  <a:srgbClr val="554F4D"/>
                </a:solidFill>
                <a:latin typeface="휴먼옛체"/>
                <a:cs typeface="휴먼옛체"/>
              </a:rPr>
              <a:t>&lt;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80" dirty="0">
                <a:solidFill>
                  <a:srgbClr val="554F4D"/>
                </a:solidFill>
                <a:latin typeface="휴먼옛체"/>
                <a:cs typeface="휴먼옛체"/>
              </a:rPr>
              <a:t>국적</a:t>
            </a:r>
            <a:r>
              <a:rPr sz="1800" spc="-310" dirty="0">
                <a:solidFill>
                  <a:srgbClr val="554F4D"/>
                </a:solidFill>
                <a:latin typeface="휴먼옛체"/>
                <a:cs typeface="휴먼옛체"/>
              </a:rPr>
              <a:t>별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15" dirty="0">
                <a:solidFill>
                  <a:srgbClr val="554F4D"/>
                </a:solidFill>
                <a:latin typeface="휴먼옛체"/>
                <a:cs typeface="휴먼옛체"/>
              </a:rPr>
              <a:t>장기체류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30" dirty="0">
                <a:solidFill>
                  <a:srgbClr val="554F4D"/>
                </a:solidFill>
                <a:latin typeface="휴먼옛체"/>
                <a:cs typeface="휴먼옛체"/>
              </a:rPr>
              <a:t>외국인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80" dirty="0">
                <a:solidFill>
                  <a:srgbClr val="554F4D"/>
                </a:solidFill>
                <a:latin typeface="휴먼옛체"/>
                <a:cs typeface="휴먼옛체"/>
              </a:rPr>
              <a:t>유동인구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5" dirty="0">
                <a:solidFill>
                  <a:srgbClr val="554F4D"/>
                </a:solidFill>
                <a:latin typeface="휴먼옛체"/>
                <a:cs typeface="휴먼옛체"/>
              </a:rPr>
              <a:t>&gt;</a:t>
            </a:r>
            <a:endParaRPr sz="1800">
              <a:latin typeface="휴먼옛체"/>
              <a:cs typeface="휴먼옛체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13405" y="4484983"/>
            <a:ext cx="10026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65" dirty="0">
                <a:solidFill>
                  <a:srgbClr val="554F4D"/>
                </a:solidFill>
                <a:latin typeface="휴먼옛체"/>
                <a:cs typeface="휴먼옛체"/>
              </a:rPr>
              <a:t>&lt;국적별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175" dirty="0">
                <a:solidFill>
                  <a:srgbClr val="554F4D"/>
                </a:solidFill>
                <a:latin typeface="휴먼옛체"/>
                <a:cs typeface="휴먼옛체"/>
              </a:rPr>
              <a:t>거주인구&gt;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28410" y="4484983"/>
            <a:ext cx="99695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65" dirty="0">
                <a:solidFill>
                  <a:srgbClr val="554F4D"/>
                </a:solidFill>
                <a:latin typeface="휴먼옛체"/>
                <a:cs typeface="휴먼옛체"/>
              </a:rPr>
              <a:t>&lt;국적별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185" dirty="0">
                <a:solidFill>
                  <a:srgbClr val="554F4D"/>
                </a:solidFill>
                <a:latin typeface="휴먼옛체"/>
                <a:cs typeface="휴먼옛체"/>
              </a:rPr>
              <a:t>근무인구&gt;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634757" y="4484983"/>
            <a:ext cx="100901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65" dirty="0">
                <a:solidFill>
                  <a:srgbClr val="554F4D"/>
                </a:solidFill>
                <a:latin typeface="휴먼옛체"/>
                <a:cs typeface="휴먼옛체"/>
              </a:rPr>
              <a:t>&lt;국적별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165" dirty="0">
                <a:solidFill>
                  <a:srgbClr val="554F4D"/>
                </a:solidFill>
                <a:latin typeface="휴먼옛체"/>
                <a:cs typeface="휴먼옛체"/>
              </a:rPr>
              <a:t>방문인구&gt;</a:t>
            </a:r>
            <a:endParaRPr sz="1100">
              <a:latin typeface="휴먼옛체"/>
              <a:cs typeface="휴먼옛체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075525" y="6136187"/>
            <a:ext cx="341630" cy="317500"/>
            <a:chOff x="3075525" y="6136187"/>
            <a:chExt cx="341630" cy="317500"/>
          </a:xfrm>
        </p:grpSpPr>
        <p:sp>
          <p:nvSpPr>
            <p:cNvPr id="11" name="object 11"/>
            <p:cNvSpPr/>
            <p:nvPr/>
          </p:nvSpPr>
          <p:spPr>
            <a:xfrm>
              <a:off x="3080287" y="6140949"/>
              <a:ext cx="332105" cy="307975"/>
            </a:xfrm>
            <a:custGeom>
              <a:avLst/>
              <a:gdLst/>
              <a:ahLst/>
              <a:cxnLst/>
              <a:rect l="l" t="t" r="r" b="b"/>
              <a:pathLst>
                <a:path w="332104" h="307975">
                  <a:moveTo>
                    <a:pt x="177599" y="307799"/>
                  </a:moveTo>
                  <a:lnTo>
                    <a:pt x="177599" y="230849"/>
                  </a:lnTo>
                  <a:lnTo>
                    <a:pt x="0" y="230849"/>
                  </a:lnTo>
                  <a:lnTo>
                    <a:pt x="0" y="76949"/>
                  </a:lnTo>
                  <a:lnTo>
                    <a:pt x="177599" y="76949"/>
                  </a:lnTo>
                  <a:lnTo>
                    <a:pt x="177599" y="0"/>
                  </a:lnTo>
                  <a:lnTo>
                    <a:pt x="331499" y="153899"/>
                  </a:lnTo>
                  <a:lnTo>
                    <a:pt x="177599" y="307799"/>
                  </a:lnTo>
                  <a:close/>
                </a:path>
              </a:pathLst>
            </a:custGeom>
            <a:solidFill>
              <a:srgbClr val="B98A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80287" y="6140949"/>
              <a:ext cx="332105" cy="307975"/>
            </a:xfrm>
            <a:custGeom>
              <a:avLst/>
              <a:gdLst/>
              <a:ahLst/>
              <a:cxnLst/>
              <a:rect l="l" t="t" r="r" b="b"/>
              <a:pathLst>
                <a:path w="332104" h="307975">
                  <a:moveTo>
                    <a:pt x="0" y="76949"/>
                  </a:moveTo>
                  <a:lnTo>
                    <a:pt x="177599" y="76949"/>
                  </a:lnTo>
                  <a:lnTo>
                    <a:pt x="177599" y="0"/>
                  </a:lnTo>
                  <a:lnTo>
                    <a:pt x="331499" y="153899"/>
                  </a:lnTo>
                  <a:lnTo>
                    <a:pt x="177599" y="307799"/>
                  </a:lnTo>
                  <a:lnTo>
                    <a:pt x="177599" y="230849"/>
                  </a:lnTo>
                  <a:lnTo>
                    <a:pt x="0" y="230849"/>
                  </a:lnTo>
                  <a:lnTo>
                    <a:pt x="0" y="76949"/>
                  </a:lnTo>
                  <a:close/>
                </a:path>
              </a:pathLst>
            </a:custGeom>
            <a:ln w="9524">
              <a:solidFill>
                <a:srgbClr val="B98A7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4525" y="2004949"/>
            <a:ext cx="3639474" cy="244042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08625" y="1975049"/>
            <a:ext cx="3635999" cy="249012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8400" y="1975049"/>
            <a:ext cx="3635999" cy="2471162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288781" y="5200580"/>
            <a:ext cx="587629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65" dirty="0">
                <a:solidFill>
                  <a:srgbClr val="554F4D"/>
                </a:solidFill>
                <a:latin typeface="휴먼옛체"/>
                <a:cs typeface="휴먼옛체"/>
              </a:rPr>
              <a:t>장기체류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75" dirty="0">
                <a:solidFill>
                  <a:srgbClr val="554F4D"/>
                </a:solidFill>
                <a:latin typeface="휴먼옛체"/>
                <a:cs typeface="휴먼옛체"/>
              </a:rPr>
              <a:t>외국인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15" dirty="0">
                <a:solidFill>
                  <a:srgbClr val="554F4D"/>
                </a:solidFill>
                <a:latin typeface="휴먼옛체"/>
                <a:cs typeface="휴먼옛체"/>
              </a:rPr>
              <a:t>유동인구(=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거주, </a:t>
            </a:r>
            <a:r>
              <a:rPr sz="1500" spc="-204" dirty="0">
                <a:solidFill>
                  <a:srgbClr val="554F4D"/>
                </a:solidFill>
                <a:latin typeface="휴먼옛체"/>
                <a:cs typeface="휴먼옛체"/>
              </a:rPr>
              <a:t>근무,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40" dirty="0">
                <a:solidFill>
                  <a:srgbClr val="554F4D"/>
                </a:solidFill>
                <a:latin typeface="휴먼옛체"/>
                <a:cs typeface="휴먼옛체"/>
              </a:rPr>
              <a:t>방문인구)는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310" dirty="0">
                <a:solidFill>
                  <a:srgbClr val="554F4D"/>
                </a:solidFill>
                <a:latin typeface="휴먼옛체"/>
                <a:cs typeface="휴먼옛체"/>
              </a:rPr>
              <a:t>모두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180" dirty="0">
                <a:solidFill>
                  <a:srgbClr val="554F4D"/>
                </a:solidFill>
                <a:latin typeface="휴먼옛체"/>
                <a:cs typeface="휴먼옛체"/>
              </a:rPr>
              <a:t>중국,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80" dirty="0">
                <a:solidFill>
                  <a:srgbClr val="554F4D"/>
                </a:solidFill>
                <a:latin typeface="휴먼옛체"/>
                <a:cs typeface="휴먼옛체"/>
              </a:rPr>
              <a:t>베트남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90" dirty="0">
                <a:solidFill>
                  <a:srgbClr val="554F4D"/>
                </a:solidFill>
                <a:latin typeface="휴먼옛체"/>
                <a:cs typeface="휴먼옛체"/>
              </a:rPr>
              <a:t>순으로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70" dirty="0">
                <a:solidFill>
                  <a:srgbClr val="554F4D"/>
                </a:solidFill>
                <a:latin typeface="휴먼옛체"/>
                <a:cs typeface="휴먼옛체"/>
              </a:rPr>
              <a:t>많음</a:t>
            </a:r>
            <a:endParaRPr sz="1500">
              <a:latin typeface="휴먼옛체"/>
              <a:cs typeface="휴먼옛체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24774" y="6181250"/>
            <a:ext cx="544449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00"/>
              </a:lnSpc>
            </a:pPr>
            <a:r>
              <a:rPr sz="1800" spc="-390" dirty="0">
                <a:solidFill>
                  <a:srgbClr val="554F4D"/>
                </a:solidFill>
                <a:latin typeface="휴먼옛체"/>
                <a:cs typeface="휴먼옛체"/>
              </a:rPr>
              <a:t>추측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55" dirty="0">
                <a:solidFill>
                  <a:srgbClr val="554F4D"/>
                </a:solidFill>
                <a:latin typeface="휴먼옛체"/>
                <a:cs typeface="휴먼옛체"/>
              </a:rPr>
              <a:t>: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220" dirty="0">
                <a:solidFill>
                  <a:srgbClr val="980000"/>
                </a:solidFill>
                <a:latin typeface="휴먼옛체"/>
                <a:cs typeface="휴먼옛체"/>
              </a:rPr>
              <a:t>중국,</a:t>
            </a:r>
            <a:r>
              <a:rPr sz="1800" spc="-22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800" spc="-335" dirty="0">
                <a:solidFill>
                  <a:srgbClr val="980000"/>
                </a:solidFill>
                <a:latin typeface="휴먼옛체"/>
                <a:cs typeface="휴먼옛체"/>
              </a:rPr>
              <a:t>베트남</a:t>
            </a:r>
            <a:r>
              <a:rPr sz="1800" spc="-22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800" spc="-360" dirty="0">
                <a:solidFill>
                  <a:srgbClr val="980000"/>
                </a:solidFill>
                <a:latin typeface="휴먼옛체"/>
                <a:cs typeface="휴먼옛체"/>
              </a:rPr>
              <a:t>국적인</a:t>
            </a:r>
            <a:r>
              <a:rPr sz="1800" spc="-22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800" spc="-290" dirty="0">
                <a:solidFill>
                  <a:srgbClr val="980000"/>
                </a:solidFill>
                <a:latin typeface="휴먼옛체"/>
                <a:cs typeface="휴먼옛체"/>
              </a:rPr>
              <a:t>사람</a:t>
            </a:r>
            <a:r>
              <a:rPr sz="1800" spc="-370" dirty="0">
                <a:solidFill>
                  <a:srgbClr val="554F4D"/>
                </a:solidFill>
                <a:latin typeface="휴먼옛체"/>
                <a:cs typeface="휴먼옛체"/>
              </a:rPr>
              <a:t>들이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00" dirty="0">
                <a:solidFill>
                  <a:srgbClr val="554F4D"/>
                </a:solidFill>
                <a:latin typeface="휴먼옛체"/>
                <a:cs typeface="휴먼옛체"/>
              </a:rPr>
              <a:t>배출량에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10" dirty="0">
                <a:solidFill>
                  <a:srgbClr val="554F4D"/>
                </a:solidFill>
                <a:latin typeface="휴먼옛체"/>
                <a:cs typeface="휴먼옛체"/>
              </a:rPr>
              <a:t>영향을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15" dirty="0">
                <a:solidFill>
                  <a:srgbClr val="554F4D"/>
                </a:solidFill>
                <a:latin typeface="휴먼옛체"/>
                <a:cs typeface="휴먼옛체"/>
              </a:rPr>
              <a:t>많이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25" dirty="0">
                <a:solidFill>
                  <a:srgbClr val="554F4D"/>
                </a:solidFill>
                <a:latin typeface="휴먼옛체"/>
                <a:cs typeface="휴먼옛체"/>
              </a:rPr>
              <a:t>줄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70" dirty="0">
                <a:solidFill>
                  <a:srgbClr val="554F4D"/>
                </a:solidFill>
                <a:latin typeface="휴먼옛체"/>
                <a:cs typeface="휴먼옛체"/>
              </a:rPr>
              <a:t>것</a:t>
            </a:r>
            <a:endParaRPr sz="1800">
              <a:latin typeface="휴먼옛체"/>
              <a:cs typeface="휴먼옛체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FCF6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156542" y="6632962"/>
            <a:ext cx="1990089" cy="128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94"/>
              </a:lnSpc>
            </a:pPr>
            <a:r>
              <a:rPr sz="900" spc="-5" dirty="0">
                <a:solidFill>
                  <a:srgbClr val="3E3E3E"/>
                </a:solidFill>
                <a:latin typeface="MS PGothic"/>
                <a:cs typeface="MS PGothic"/>
              </a:rPr>
              <a:t>ⓒ</a:t>
            </a:r>
            <a:r>
              <a:rPr sz="900" spc="-5" dirty="0">
                <a:solidFill>
                  <a:srgbClr val="3E3E3E"/>
                </a:solidFill>
                <a:latin typeface="Arial"/>
                <a:cs typeface="Arial"/>
              </a:rPr>
              <a:t>Saebyeol</a:t>
            </a:r>
            <a:r>
              <a:rPr sz="900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900" spc="-20" dirty="0">
                <a:solidFill>
                  <a:srgbClr val="3E3E3E"/>
                </a:solidFill>
                <a:latin typeface="Arial"/>
                <a:cs typeface="Arial"/>
              </a:rPr>
              <a:t>Yu. </a:t>
            </a:r>
            <a:r>
              <a:rPr sz="900" spc="-10" dirty="0">
                <a:solidFill>
                  <a:srgbClr val="3E3E3E"/>
                </a:solidFill>
                <a:latin typeface="Arial"/>
                <a:cs typeface="Arial"/>
              </a:rPr>
              <a:t>Saebyeol’s</a:t>
            </a:r>
            <a:r>
              <a:rPr sz="900" spc="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3E3E3E"/>
                </a:solidFill>
                <a:latin typeface="Arial"/>
                <a:cs typeface="Arial"/>
              </a:rPr>
              <a:t>PowerPoint</a:t>
            </a:r>
            <a:endParaRPr sz="9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04160" y="0"/>
            <a:ext cx="5487839" cy="685799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650899" y="1053137"/>
            <a:ext cx="5702300" cy="0"/>
          </a:xfrm>
          <a:custGeom>
            <a:avLst/>
            <a:gdLst/>
            <a:ahLst/>
            <a:cxnLst/>
            <a:rect l="l" t="t" r="r" b="b"/>
            <a:pathLst>
              <a:path w="5702300">
                <a:moveTo>
                  <a:pt x="0" y="0"/>
                </a:moveTo>
                <a:lnTo>
                  <a:pt x="5701799" y="0"/>
                </a:lnTo>
              </a:path>
            </a:pathLst>
          </a:custGeom>
          <a:ln w="9524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23385" y="649261"/>
            <a:ext cx="1688464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12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80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500" spc="-45" dirty="0">
                <a:solidFill>
                  <a:srgbClr val="554F4D"/>
                </a:solidFill>
                <a:latin typeface="휴먼옛체"/>
                <a:cs typeface="휴먼옛체"/>
              </a:rPr>
              <a:t>able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5" dirty="0">
                <a:solidFill>
                  <a:srgbClr val="554F4D"/>
                </a:solidFill>
                <a:latin typeface="휴먼옛체"/>
                <a:cs typeface="휴먼옛체"/>
              </a:rPr>
              <a:t>o</a:t>
            </a:r>
            <a:r>
              <a:rPr sz="1500" spc="-15" dirty="0">
                <a:solidFill>
                  <a:srgbClr val="554F4D"/>
                </a:solidFill>
                <a:latin typeface="휴먼옛체"/>
                <a:cs typeface="휴먼옛체"/>
              </a:rPr>
              <a:t>f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45" dirty="0">
                <a:solidFill>
                  <a:srgbClr val="554F4D"/>
                </a:solidFill>
                <a:latin typeface="휴먼옛체"/>
                <a:cs typeface="휴먼옛체"/>
              </a:rPr>
              <a:t>co</a:t>
            </a:r>
            <a:r>
              <a:rPr sz="1500" spc="-105" dirty="0">
                <a:solidFill>
                  <a:srgbClr val="554F4D"/>
                </a:solidFill>
                <a:latin typeface="휴먼옛체"/>
                <a:cs typeface="휴먼옛체"/>
              </a:rPr>
              <a:t>n</a:t>
            </a:r>
            <a:r>
              <a:rPr sz="1500" spc="8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500" spc="-50" dirty="0">
                <a:solidFill>
                  <a:srgbClr val="554F4D"/>
                </a:solidFill>
                <a:latin typeface="휴먼옛체"/>
                <a:cs typeface="휴먼옛체"/>
              </a:rPr>
              <a:t>e</a:t>
            </a:r>
            <a:r>
              <a:rPr sz="1500" spc="-110" dirty="0">
                <a:solidFill>
                  <a:srgbClr val="554F4D"/>
                </a:solidFill>
                <a:latin typeface="휴먼옛체"/>
                <a:cs typeface="휴먼옛체"/>
              </a:rPr>
              <a:t>n</a:t>
            </a:r>
            <a:r>
              <a:rPr sz="1500" spc="80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500" spc="-65" dirty="0">
                <a:solidFill>
                  <a:srgbClr val="554F4D"/>
                </a:solidFill>
                <a:latin typeface="휴먼옛체"/>
                <a:cs typeface="휴먼옛체"/>
              </a:rPr>
              <a:t>s.</a:t>
            </a:r>
            <a:endParaRPr sz="1500">
              <a:latin typeface="휴먼옛체"/>
              <a:cs typeface="휴먼옛체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4435" y="490294"/>
            <a:ext cx="53911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480" dirty="0">
                <a:solidFill>
                  <a:srgbClr val="554F4D"/>
                </a:solidFill>
                <a:latin typeface="휴먼옛체"/>
                <a:cs typeface="휴먼옛체"/>
              </a:rPr>
              <a:t>목차</a:t>
            </a:r>
            <a:endParaRPr sz="2500">
              <a:latin typeface="휴먼옛체"/>
              <a:cs typeface="휴먼옛체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3925" y="1276032"/>
            <a:ext cx="2664460" cy="499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ts val="2480"/>
              </a:lnSpc>
              <a:buSzPct val="126315"/>
              <a:buAutoNum type="arabicPlain"/>
              <a:tabLst>
                <a:tab pos="469265" algn="l"/>
                <a:tab pos="469900" algn="l"/>
              </a:tabLst>
            </a:pPr>
            <a:r>
              <a:rPr sz="1900" spc="-350" dirty="0">
                <a:solidFill>
                  <a:srgbClr val="888888"/>
                </a:solidFill>
                <a:latin typeface="휴먼옛체"/>
                <a:cs typeface="휴먼옛체"/>
              </a:rPr>
              <a:t>배경</a:t>
            </a:r>
            <a:endParaRPr sz="1900">
              <a:latin typeface="휴먼옛체"/>
              <a:cs typeface="휴먼옛체"/>
            </a:endParaRPr>
          </a:p>
          <a:p>
            <a:pPr marL="469900" indent="-457200">
              <a:lnSpc>
                <a:spcPct val="100000"/>
              </a:lnSpc>
              <a:spcBef>
                <a:spcPts val="2160"/>
              </a:spcBef>
              <a:buSzPct val="126315"/>
              <a:buAutoNum type="arabicPlain"/>
              <a:tabLst>
                <a:tab pos="469265" algn="l"/>
                <a:tab pos="469900" algn="l"/>
              </a:tabLst>
            </a:pPr>
            <a:r>
              <a:rPr sz="1900" spc="-360" dirty="0">
                <a:solidFill>
                  <a:srgbClr val="888888"/>
                </a:solidFill>
                <a:latin typeface="휴먼옛체"/>
                <a:cs typeface="휴먼옛체"/>
              </a:rPr>
              <a:t>데이터</a:t>
            </a:r>
            <a:endParaRPr sz="19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  <a:spcBef>
                <a:spcPts val="70"/>
              </a:spcBef>
              <a:buClr>
                <a:srgbClr val="888888"/>
              </a:buClr>
              <a:buFont typeface=""/>
              <a:buAutoNum type="arabicPlain"/>
            </a:pPr>
            <a:endParaRPr sz="1450">
              <a:latin typeface="휴먼옛체"/>
              <a:cs typeface="휴먼옛체"/>
            </a:endParaRPr>
          </a:p>
          <a:p>
            <a:pPr marL="927100" lvl="1" indent="-401955">
              <a:lnSpc>
                <a:spcPct val="100000"/>
              </a:lnSpc>
              <a:buAutoNum type="arabicParenR"/>
              <a:tabLst>
                <a:tab pos="926465" algn="l"/>
                <a:tab pos="927100" algn="l"/>
              </a:tabLst>
            </a:pPr>
            <a:r>
              <a:rPr sz="1800" spc="-345" dirty="0">
                <a:solidFill>
                  <a:srgbClr val="888888"/>
                </a:solidFill>
                <a:latin typeface="휴먼옛체"/>
                <a:cs typeface="휴먼옛체"/>
              </a:rPr>
              <a:t>데이터</a:t>
            </a:r>
            <a:r>
              <a:rPr sz="1800" spc="-225" dirty="0">
                <a:solidFill>
                  <a:srgbClr val="888888"/>
                </a:solidFill>
                <a:latin typeface="휴먼옛체"/>
                <a:cs typeface="휴먼옛체"/>
              </a:rPr>
              <a:t> </a:t>
            </a:r>
            <a:r>
              <a:rPr sz="1800" spc="-415" dirty="0">
                <a:solidFill>
                  <a:srgbClr val="888888"/>
                </a:solidFill>
                <a:latin typeface="휴먼옛체"/>
                <a:cs typeface="휴먼옛체"/>
              </a:rPr>
              <a:t>구성</a:t>
            </a:r>
            <a:endParaRPr sz="1800">
              <a:latin typeface="휴먼옛체"/>
              <a:cs typeface="휴먼옛체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888888"/>
              </a:buClr>
              <a:buFont typeface=""/>
              <a:buAutoNum type="arabicParenR"/>
            </a:pPr>
            <a:endParaRPr sz="1450">
              <a:latin typeface="휴먼옛체"/>
              <a:cs typeface="휴먼옛체"/>
            </a:endParaRPr>
          </a:p>
          <a:p>
            <a:pPr marL="927100" lvl="1" indent="-441959">
              <a:lnSpc>
                <a:spcPct val="100000"/>
              </a:lnSpc>
              <a:buAutoNum type="arabicParenR"/>
              <a:tabLst>
                <a:tab pos="926465" algn="l"/>
                <a:tab pos="927100" algn="l"/>
              </a:tabLst>
            </a:pPr>
            <a:r>
              <a:rPr sz="1800" spc="-345" dirty="0">
                <a:solidFill>
                  <a:srgbClr val="888888"/>
                </a:solidFill>
                <a:latin typeface="휴먼옛체"/>
                <a:cs typeface="휴먼옛체"/>
              </a:rPr>
              <a:t>데이터</a:t>
            </a:r>
            <a:r>
              <a:rPr sz="1800" spc="-225" dirty="0">
                <a:solidFill>
                  <a:srgbClr val="888888"/>
                </a:solidFill>
                <a:latin typeface="휴먼옛체"/>
                <a:cs typeface="휴먼옛체"/>
              </a:rPr>
              <a:t> </a:t>
            </a:r>
            <a:r>
              <a:rPr sz="1800" spc="10" dirty="0">
                <a:solidFill>
                  <a:srgbClr val="888888"/>
                </a:solidFill>
                <a:latin typeface="휴먼옛체"/>
                <a:cs typeface="휴먼옛체"/>
              </a:rPr>
              <a:t>E</a:t>
            </a:r>
            <a:r>
              <a:rPr sz="1800" spc="-80" dirty="0">
                <a:solidFill>
                  <a:srgbClr val="888888"/>
                </a:solidFill>
                <a:latin typeface="휴먼옛체"/>
                <a:cs typeface="휴먼옛체"/>
              </a:rPr>
              <a:t>D</a:t>
            </a:r>
            <a:r>
              <a:rPr sz="1800" spc="145" dirty="0">
                <a:solidFill>
                  <a:srgbClr val="888888"/>
                </a:solidFill>
                <a:latin typeface="휴먼옛체"/>
                <a:cs typeface="휴먼옛체"/>
              </a:rPr>
              <a:t>A</a:t>
            </a:r>
            <a:endParaRPr sz="1800">
              <a:latin typeface="휴먼옛체"/>
              <a:cs typeface="휴먼옛체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888888"/>
              </a:buClr>
              <a:buFont typeface=""/>
              <a:buAutoNum type="arabicParenR"/>
            </a:pPr>
            <a:endParaRPr sz="1450">
              <a:latin typeface="휴먼옛체"/>
              <a:cs typeface="휴먼옛체"/>
            </a:endParaRPr>
          </a:p>
          <a:p>
            <a:pPr marL="927100" lvl="1" indent="-433705">
              <a:lnSpc>
                <a:spcPct val="100000"/>
              </a:lnSpc>
              <a:buAutoNum type="arabicParenR"/>
              <a:tabLst>
                <a:tab pos="926465" algn="l"/>
                <a:tab pos="927100" algn="l"/>
              </a:tabLst>
            </a:pPr>
            <a:r>
              <a:rPr sz="1800" spc="-345" dirty="0">
                <a:solidFill>
                  <a:srgbClr val="888888"/>
                </a:solidFill>
                <a:latin typeface="휴먼옛체"/>
                <a:cs typeface="휴먼옛체"/>
              </a:rPr>
              <a:t>데이터</a:t>
            </a:r>
            <a:r>
              <a:rPr sz="1800" spc="-225" dirty="0">
                <a:solidFill>
                  <a:srgbClr val="888888"/>
                </a:solidFill>
                <a:latin typeface="휴먼옛체"/>
                <a:cs typeface="휴먼옛체"/>
              </a:rPr>
              <a:t> </a:t>
            </a:r>
            <a:r>
              <a:rPr sz="1800" spc="-380" dirty="0">
                <a:solidFill>
                  <a:srgbClr val="888888"/>
                </a:solidFill>
                <a:latin typeface="휴먼옛체"/>
                <a:cs typeface="휴먼옛체"/>
              </a:rPr>
              <a:t>전처리</a:t>
            </a:r>
            <a:endParaRPr sz="1800">
              <a:latin typeface="휴먼옛체"/>
              <a:cs typeface="휴먼옛체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888888"/>
              </a:buClr>
              <a:buFont typeface=""/>
              <a:buAutoNum type="arabicParenR"/>
            </a:pPr>
            <a:endParaRPr sz="1450">
              <a:latin typeface="휴먼옛체"/>
              <a:cs typeface="휴먼옛체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SzPct val="126315"/>
              <a:buAutoNum type="arabicPlain"/>
              <a:tabLst>
                <a:tab pos="469265" algn="l"/>
                <a:tab pos="469900" algn="l"/>
              </a:tabLst>
            </a:pPr>
            <a:r>
              <a:rPr sz="1900" spc="-409" dirty="0">
                <a:solidFill>
                  <a:srgbClr val="888888"/>
                </a:solidFill>
                <a:latin typeface="휴먼옛체"/>
                <a:cs typeface="휴먼옛체"/>
              </a:rPr>
              <a:t>분석</a:t>
            </a:r>
            <a:r>
              <a:rPr sz="1900" spc="-235" dirty="0">
                <a:solidFill>
                  <a:srgbClr val="888888"/>
                </a:solidFill>
                <a:latin typeface="휴먼옛체"/>
                <a:cs typeface="휴먼옛체"/>
              </a:rPr>
              <a:t> </a:t>
            </a:r>
            <a:r>
              <a:rPr sz="1900" spc="-395" dirty="0">
                <a:solidFill>
                  <a:srgbClr val="888888"/>
                </a:solidFill>
                <a:latin typeface="휴먼옛체"/>
                <a:cs typeface="휴먼옛체"/>
              </a:rPr>
              <a:t>모델링</a:t>
            </a:r>
            <a:endParaRPr sz="19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  <a:spcBef>
                <a:spcPts val="70"/>
              </a:spcBef>
              <a:buClr>
                <a:srgbClr val="888888"/>
              </a:buClr>
              <a:buFont typeface=""/>
              <a:buAutoNum type="arabicPlain"/>
            </a:pPr>
            <a:endParaRPr sz="1450">
              <a:latin typeface="휴먼옛체"/>
              <a:cs typeface="휴먼옛체"/>
            </a:endParaRPr>
          </a:p>
          <a:p>
            <a:pPr marL="927100" lvl="1" indent="-401955">
              <a:lnSpc>
                <a:spcPct val="100000"/>
              </a:lnSpc>
              <a:buAutoNum type="arabicParenR"/>
              <a:tabLst>
                <a:tab pos="926465" algn="l"/>
                <a:tab pos="927100" algn="l"/>
              </a:tabLst>
            </a:pPr>
            <a:r>
              <a:rPr sz="1800" spc="-365" dirty="0">
                <a:solidFill>
                  <a:srgbClr val="888888"/>
                </a:solidFill>
                <a:latin typeface="휴먼옛체"/>
                <a:cs typeface="휴먼옛체"/>
              </a:rPr>
              <a:t>모델</a:t>
            </a:r>
            <a:r>
              <a:rPr sz="1800" spc="-225" dirty="0">
                <a:solidFill>
                  <a:srgbClr val="888888"/>
                </a:solidFill>
                <a:latin typeface="휴먼옛체"/>
                <a:cs typeface="휴먼옛체"/>
              </a:rPr>
              <a:t> </a:t>
            </a:r>
            <a:r>
              <a:rPr sz="1800" spc="-345" dirty="0">
                <a:solidFill>
                  <a:srgbClr val="888888"/>
                </a:solidFill>
                <a:latin typeface="휴먼옛체"/>
                <a:cs typeface="휴먼옛체"/>
              </a:rPr>
              <a:t>대안</a:t>
            </a:r>
            <a:r>
              <a:rPr sz="1800" spc="-225" dirty="0">
                <a:solidFill>
                  <a:srgbClr val="888888"/>
                </a:solidFill>
                <a:latin typeface="휴먼옛체"/>
                <a:cs typeface="휴먼옛체"/>
              </a:rPr>
              <a:t> </a:t>
            </a:r>
            <a:r>
              <a:rPr sz="1800" spc="-380" dirty="0">
                <a:solidFill>
                  <a:srgbClr val="888888"/>
                </a:solidFill>
                <a:latin typeface="휴먼옛체"/>
                <a:cs typeface="휴먼옛체"/>
              </a:rPr>
              <a:t>제시</a:t>
            </a:r>
            <a:endParaRPr sz="1800">
              <a:latin typeface="휴먼옛체"/>
              <a:cs typeface="휴먼옛체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888888"/>
              </a:buClr>
              <a:buFont typeface=""/>
              <a:buAutoNum type="arabicParenR"/>
            </a:pPr>
            <a:endParaRPr sz="1450">
              <a:latin typeface="휴먼옛체"/>
              <a:cs typeface="휴먼옛체"/>
            </a:endParaRPr>
          </a:p>
          <a:p>
            <a:pPr marL="927100" lvl="1" indent="-441959">
              <a:lnSpc>
                <a:spcPct val="100000"/>
              </a:lnSpc>
              <a:buAutoNum type="arabicParenR"/>
              <a:tabLst>
                <a:tab pos="926465" algn="l"/>
                <a:tab pos="927100" algn="l"/>
              </a:tabLst>
            </a:pPr>
            <a:r>
              <a:rPr sz="1800" spc="-365" dirty="0">
                <a:solidFill>
                  <a:srgbClr val="888888"/>
                </a:solidFill>
                <a:latin typeface="휴먼옛체"/>
                <a:cs typeface="휴먼옛체"/>
              </a:rPr>
              <a:t>모델</a:t>
            </a:r>
            <a:r>
              <a:rPr sz="1800" spc="-225" dirty="0">
                <a:solidFill>
                  <a:srgbClr val="888888"/>
                </a:solidFill>
                <a:latin typeface="휴먼옛체"/>
                <a:cs typeface="휴먼옛체"/>
              </a:rPr>
              <a:t> </a:t>
            </a:r>
            <a:r>
              <a:rPr sz="1800" spc="-390" dirty="0">
                <a:solidFill>
                  <a:srgbClr val="888888"/>
                </a:solidFill>
                <a:latin typeface="휴먼옛체"/>
                <a:cs typeface="휴먼옛체"/>
              </a:rPr>
              <a:t>선정</a:t>
            </a:r>
            <a:endParaRPr sz="1800">
              <a:latin typeface="휴먼옛체"/>
              <a:cs typeface="휴먼옛체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888888"/>
              </a:buClr>
              <a:buFont typeface=""/>
              <a:buAutoNum type="arabicParenR"/>
            </a:pPr>
            <a:endParaRPr sz="1450">
              <a:latin typeface="휴먼옛체"/>
              <a:cs typeface="휴먼옛체"/>
            </a:endParaRPr>
          </a:p>
          <a:p>
            <a:pPr marL="469900" indent="-457200">
              <a:lnSpc>
                <a:spcPct val="100000"/>
              </a:lnSpc>
              <a:buSzPct val="126315"/>
              <a:buAutoNum type="arabicPlain"/>
              <a:tabLst>
                <a:tab pos="469265" algn="l"/>
                <a:tab pos="469900" algn="l"/>
              </a:tabLst>
            </a:pPr>
            <a:r>
              <a:rPr sz="1900" spc="-315" dirty="0">
                <a:solidFill>
                  <a:srgbClr val="888888"/>
                </a:solidFill>
                <a:latin typeface="휴먼옛체"/>
                <a:cs typeface="휴먼옛체"/>
              </a:rPr>
              <a:t>배출량</a:t>
            </a:r>
            <a:r>
              <a:rPr sz="1900" spc="-235" dirty="0">
                <a:solidFill>
                  <a:srgbClr val="888888"/>
                </a:solidFill>
                <a:latin typeface="휴먼옛체"/>
                <a:cs typeface="휴먼옛체"/>
              </a:rPr>
              <a:t> </a:t>
            </a:r>
            <a:r>
              <a:rPr sz="1900" spc="-325" dirty="0">
                <a:solidFill>
                  <a:srgbClr val="888888"/>
                </a:solidFill>
                <a:latin typeface="휴먼옛체"/>
                <a:cs typeface="휴먼옛체"/>
              </a:rPr>
              <a:t>감소방안</a:t>
            </a:r>
            <a:r>
              <a:rPr sz="1900" spc="-235" dirty="0">
                <a:solidFill>
                  <a:srgbClr val="888888"/>
                </a:solidFill>
                <a:latin typeface="휴먼옛체"/>
                <a:cs typeface="휴먼옛체"/>
              </a:rPr>
              <a:t> </a:t>
            </a:r>
            <a:r>
              <a:rPr sz="1900" spc="-365" dirty="0">
                <a:solidFill>
                  <a:srgbClr val="888888"/>
                </a:solidFill>
                <a:latin typeface="휴먼옛체"/>
                <a:cs typeface="휴먼옛체"/>
              </a:rPr>
              <a:t>및</a:t>
            </a:r>
            <a:r>
              <a:rPr sz="1900" spc="-235" dirty="0">
                <a:solidFill>
                  <a:srgbClr val="888888"/>
                </a:solidFill>
                <a:latin typeface="휴먼옛체"/>
                <a:cs typeface="휴먼옛체"/>
              </a:rPr>
              <a:t> </a:t>
            </a:r>
            <a:r>
              <a:rPr sz="1900" spc="-409" dirty="0">
                <a:solidFill>
                  <a:srgbClr val="888888"/>
                </a:solidFill>
                <a:latin typeface="휴먼옛체"/>
                <a:cs typeface="휴먼옛체"/>
              </a:rPr>
              <a:t>결론</a:t>
            </a:r>
            <a:endParaRPr sz="1900">
              <a:latin typeface="휴먼옛체"/>
              <a:cs typeface="휴먼옛체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06074" y="1143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6025" y="0"/>
                </a:lnTo>
              </a:path>
            </a:pathLst>
          </a:custGeom>
          <a:ln w="9524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84417" y="112711"/>
            <a:ext cx="4330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10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2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86995" cy="6858000"/>
          </a:xfrm>
          <a:custGeom>
            <a:avLst/>
            <a:gdLst/>
            <a:ahLst/>
            <a:cxnLst/>
            <a:rect l="l" t="t" r="r" b="b"/>
            <a:pathLst>
              <a:path w="86995" h="6858000">
                <a:moveTo>
                  <a:pt x="0" y="0"/>
                </a:moveTo>
                <a:lnTo>
                  <a:pt x="86694" y="0"/>
                </a:lnTo>
                <a:lnTo>
                  <a:pt x="8669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B98A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84412" y="357711"/>
            <a:ext cx="5920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685" dirty="0"/>
              <a:t>데이터</a:t>
            </a:r>
            <a:r>
              <a:rPr sz="3600" spc="-445" dirty="0"/>
              <a:t> </a:t>
            </a:r>
            <a:r>
              <a:rPr sz="3600" spc="45" dirty="0"/>
              <a:t>E</a:t>
            </a:r>
            <a:r>
              <a:rPr sz="3600" spc="-185" dirty="0"/>
              <a:t>D</a:t>
            </a:r>
            <a:r>
              <a:rPr sz="3600" spc="290" dirty="0"/>
              <a:t>A</a:t>
            </a:r>
            <a:r>
              <a:rPr sz="3600" spc="-445" dirty="0"/>
              <a:t> </a:t>
            </a:r>
            <a:r>
              <a:rPr sz="3600" spc="-95" dirty="0"/>
              <a:t>-</a:t>
            </a:r>
            <a:r>
              <a:rPr sz="3600" spc="-445" dirty="0"/>
              <a:t> </a:t>
            </a:r>
            <a:r>
              <a:rPr sz="2800" spc="-515" dirty="0"/>
              <a:t>단기체류</a:t>
            </a:r>
            <a:r>
              <a:rPr sz="2800" spc="-345" dirty="0"/>
              <a:t> </a:t>
            </a:r>
            <a:r>
              <a:rPr sz="2800" spc="-509" dirty="0"/>
              <a:t>외국인</a:t>
            </a:r>
            <a:r>
              <a:rPr sz="2800" spc="-345" dirty="0"/>
              <a:t> </a:t>
            </a:r>
            <a:r>
              <a:rPr sz="2800" spc="-585" dirty="0"/>
              <a:t>유동인구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556625" y="997862"/>
            <a:ext cx="3162300" cy="274320"/>
          </a:xfrm>
          <a:prstGeom prst="rect">
            <a:avLst/>
          </a:prstGeom>
          <a:solidFill>
            <a:srgbClr val="EED6BB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sz="1800" spc="5" dirty="0">
                <a:solidFill>
                  <a:srgbClr val="554F4D"/>
                </a:solidFill>
                <a:latin typeface="휴먼옛체"/>
                <a:cs typeface="휴먼옛체"/>
              </a:rPr>
              <a:t>&lt;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80" dirty="0">
                <a:solidFill>
                  <a:srgbClr val="554F4D"/>
                </a:solidFill>
                <a:latin typeface="휴먼옛체"/>
                <a:cs typeface="휴먼옛체"/>
              </a:rPr>
              <a:t>국적</a:t>
            </a:r>
            <a:r>
              <a:rPr sz="1800" spc="-310" dirty="0">
                <a:solidFill>
                  <a:srgbClr val="554F4D"/>
                </a:solidFill>
                <a:latin typeface="휴먼옛체"/>
                <a:cs typeface="휴먼옛체"/>
              </a:rPr>
              <a:t>별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10" dirty="0">
                <a:solidFill>
                  <a:srgbClr val="554F4D"/>
                </a:solidFill>
                <a:latin typeface="휴먼옛체"/>
                <a:cs typeface="휴먼옛체"/>
              </a:rPr>
              <a:t>단</a:t>
            </a:r>
            <a:r>
              <a:rPr sz="1800" spc="-340" dirty="0">
                <a:solidFill>
                  <a:srgbClr val="554F4D"/>
                </a:solidFill>
                <a:latin typeface="휴먼옛체"/>
                <a:cs typeface="휴먼옛체"/>
              </a:rPr>
              <a:t>기체류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30" dirty="0">
                <a:solidFill>
                  <a:srgbClr val="554F4D"/>
                </a:solidFill>
                <a:latin typeface="휴먼옛체"/>
                <a:cs typeface="휴먼옛체"/>
              </a:rPr>
              <a:t>외국인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80" dirty="0">
                <a:solidFill>
                  <a:srgbClr val="554F4D"/>
                </a:solidFill>
                <a:latin typeface="휴먼옛체"/>
                <a:cs typeface="휴먼옛체"/>
              </a:rPr>
              <a:t>유동인구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5" dirty="0">
                <a:solidFill>
                  <a:srgbClr val="554F4D"/>
                </a:solidFill>
                <a:latin typeface="휴먼옛체"/>
                <a:cs typeface="휴먼옛체"/>
              </a:rPr>
              <a:t>&gt;</a:t>
            </a:r>
            <a:endParaRPr sz="1800">
              <a:latin typeface="휴먼옛체"/>
              <a:cs typeface="휴먼옛체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79478" y="4548758"/>
            <a:ext cx="100901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65" dirty="0">
                <a:solidFill>
                  <a:srgbClr val="554F4D"/>
                </a:solidFill>
                <a:latin typeface="휴먼옛체"/>
                <a:cs typeface="휴먼옛체"/>
              </a:rPr>
              <a:t>&lt;국적별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165" dirty="0">
                <a:solidFill>
                  <a:srgbClr val="554F4D"/>
                </a:solidFill>
                <a:latin typeface="휴먼옛체"/>
                <a:cs typeface="휴먼옛체"/>
              </a:rPr>
              <a:t>방문인구&gt;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8240" y="5374117"/>
            <a:ext cx="497840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75" dirty="0">
                <a:solidFill>
                  <a:srgbClr val="554F4D"/>
                </a:solidFill>
                <a:latin typeface="휴먼옛체"/>
                <a:cs typeface="휴먼옛체"/>
              </a:rPr>
              <a:t>단기체류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75" dirty="0">
                <a:solidFill>
                  <a:srgbClr val="554F4D"/>
                </a:solidFill>
                <a:latin typeface="휴먼옛체"/>
                <a:cs typeface="휴먼옛체"/>
              </a:rPr>
              <a:t>외국인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315" dirty="0">
                <a:solidFill>
                  <a:srgbClr val="554F4D"/>
                </a:solidFill>
                <a:latin typeface="휴먼옛체"/>
                <a:cs typeface="휴먼옛체"/>
              </a:rPr>
              <a:t>유동인구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70" dirty="0">
                <a:solidFill>
                  <a:srgbClr val="554F4D"/>
                </a:solidFill>
                <a:latin typeface="휴먼옛체"/>
                <a:cs typeface="휴먼옛체"/>
              </a:rPr>
              <a:t>중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85" dirty="0">
                <a:solidFill>
                  <a:srgbClr val="554F4D"/>
                </a:solidFill>
                <a:latin typeface="휴먼옛체"/>
                <a:cs typeface="휴먼옛체"/>
              </a:rPr>
              <a:t>방문인구는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90" dirty="0">
                <a:solidFill>
                  <a:srgbClr val="554F4D"/>
                </a:solidFill>
                <a:latin typeface="휴먼옛체"/>
                <a:cs typeface="휴먼옛체"/>
              </a:rPr>
              <a:t>중국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315" dirty="0">
                <a:solidFill>
                  <a:srgbClr val="554F4D"/>
                </a:solidFill>
                <a:latin typeface="휴먼옛체"/>
                <a:cs typeface="휴먼옛체"/>
              </a:rPr>
              <a:t>국적을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90" dirty="0">
                <a:solidFill>
                  <a:srgbClr val="554F4D"/>
                </a:solidFill>
                <a:latin typeface="휴먼옛체"/>
                <a:cs typeface="휴먼옛체"/>
              </a:rPr>
              <a:t>가진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65" dirty="0">
                <a:solidFill>
                  <a:srgbClr val="554F4D"/>
                </a:solidFill>
                <a:latin typeface="휴먼옛체"/>
                <a:cs typeface="휴먼옛체"/>
              </a:rPr>
              <a:t>사람이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70" dirty="0">
                <a:solidFill>
                  <a:srgbClr val="554F4D"/>
                </a:solidFill>
                <a:latin typeface="휴먼옛체"/>
                <a:cs typeface="휴먼옛체"/>
              </a:rPr>
              <a:t>많음</a:t>
            </a:r>
            <a:endParaRPr sz="1500">
              <a:latin typeface="휴먼옛체"/>
              <a:cs typeface="휴먼옛체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970425" y="1677612"/>
            <a:ext cx="4492625" cy="2820670"/>
            <a:chOff x="3970425" y="1677612"/>
            <a:chExt cx="4492625" cy="2820670"/>
          </a:xfrm>
        </p:grpSpPr>
        <p:sp>
          <p:nvSpPr>
            <p:cNvPr id="10" name="object 10"/>
            <p:cNvSpPr/>
            <p:nvPr/>
          </p:nvSpPr>
          <p:spPr>
            <a:xfrm>
              <a:off x="4008524" y="1747862"/>
              <a:ext cx="4378325" cy="2704465"/>
            </a:xfrm>
            <a:custGeom>
              <a:avLst/>
              <a:gdLst/>
              <a:ahLst/>
              <a:cxnLst/>
              <a:rect l="l" t="t" r="r" b="b"/>
              <a:pathLst>
                <a:path w="4378325" h="2704465">
                  <a:moveTo>
                    <a:pt x="4378199" y="2703899"/>
                  </a:moveTo>
                  <a:lnTo>
                    <a:pt x="0" y="2703899"/>
                  </a:lnTo>
                  <a:lnTo>
                    <a:pt x="0" y="0"/>
                  </a:lnTo>
                  <a:lnTo>
                    <a:pt x="4378199" y="0"/>
                  </a:lnTo>
                  <a:lnTo>
                    <a:pt x="4378199" y="2703899"/>
                  </a:lnTo>
                  <a:close/>
                </a:path>
              </a:pathLst>
            </a:custGeom>
            <a:solidFill>
              <a:srgbClr val="EEE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0425" y="1677612"/>
              <a:ext cx="4492500" cy="28203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8525" y="1734762"/>
              <a:ext cx="4378200" cy="2706024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3353925" y="6115787"/>
            <a:ext cx="341630" cy="317500"/>
            <a:chOff x="3353925" y="6115787"/>
            <a:chExt cx="341630" cy="317500"/>
          </a:xfrm>
        </p:grpSpPr>
        <p:sp>
          <p:nvSpPr>
            <p:cNvPr id="14" name="object 14"/>
            <p:cNvSpPr/>
            <p:nvPr/>
          </p:nvSpPr>
          <p:spPr>
            <a:xfrm>
              <a:off x="3358687" y="6120550"/>
              <a:ext cx="332105" cy="307975"/>
            </a:xfrm>
            <a:custGeom>
              <a:avLst/>
              <a:gdLst/>
              <a:ahLst/>
              <a:cxnLst/>
              <a:rect l="l" t="t" r="r" b="b"/>
              <a:pathLst>
                <a:path w="332104" h="307975">
                  <a:moveTo>
                    <a:pt x="177599" y="307799"/>
                  </a:moveTo>
                  <a:lnTo>
                    <a:pt x="177599" y="230849"/>
                  </a:lnTo>
                  <a:lnTo>
                    <a:pt x="0" y="230849"/>
                  </a:lnTo>
                  <a:lnTo>
                    <a:pt x="0" y="76949"/>
                  </a:lnTo>
                  <a:lnTo>
                    <a:pt x="177599" y="76949"/>
                  </a:lnTo>
                  <a:lnTo>
                    <a:pt x="177599" y="0"/>
                  </a:lnTo>
                  <a:lnTo>
                    <a:pt x="331499" y="153899"/>
                  </a:lnTo>
                  <a:lnTo>
                    <a:pt x="177599" y="307799"/>
                  </a:lnTo>
                  <a:close/>
                </a:path>
              </a:pathLst>
            </a:custGeom>
            <a:solidFill>
              <a:srgbClr val="B98A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58687" y="6120550"/>
              <a:ext cx="332105" cy="307975"/>
            </a:xfrm>
            <a:custGeom>
              <a:avLst/>
              <a:gdLst/>
              <a:ahLst/>
              <a:cxnLst/>
              <a:rect l="l" t="t" r="r" b="b"/>
              <a:pathLst>
                <a:path w="332104" h="307975">
                  <a:moveTo>
                    <a:pt x="0" y="76949"/>
                  </a:moveTo>
                  <a:lnTo>
                    <a:pt x="177599" y="76949"/>
                  </a:lnTo>
                  <a:lnTo>
                    <a:pt x="177599" y="0"/>
                  </a:lnTo>
                  <a:lnTo>
                    <a:pt x="331499" y="153899"/>
                  </a:lnTo>
                  <a:lnTo>
                    <a:pt x="177599" y="307799"/>
                  </a:lnTo>
                  <a:lnTo>
                    <a:pt x="177599" y="230849"/>
                  </a:lnTo>
                  <a:lnTo>
                    <a:pt x="0" y="230849"/>
                  </a:lnTo>
                  <a:lnTo>
                    <a:pt x="0" y="76949"/>
                  </a:lnTo>
                  <a:close/>
                </a:path>
              </a:pathLst>
            </a:custGeom>
            <a:ln w="9524">
              <a:solidFill>
                <a:srgbClr val="B98A7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003175" y="6160850"/>
            <a:ext cx="475615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00"/>
              </a:lnSpc>
            </a:pPr>
            <a:r>
              <a:rPr sz="1800" spc="-390" dirty="0">
                <a:solidFill>
                  <a:srgbClr val="554F4D"/>
                </a:solidFill>
                <a:latin typeface="휴먼옛체"/>
                <a:cs typeface="휴먼옛체"/>
              </a:rPr>
              <a:t>추측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55" dirty="0">
                <a:solidFill>
                  <a:srgbClr val="554F4D"/>
                </a:solidFill>
                <a:latin typeface="휴먼옛체"/>
                <a:cs typeface="휴먼옛체"/>
              </a:rPr>
              <a:t>: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45" dirty="0">
                <a:solidFill>
                  <a:srgbClr val="980000"/>
                </a:solidFill>
                <a:latin typeface="휴먼옛체"/>
                <a:cs typeface="휴먼옛체"/>
              </a:rPr>
              <a:t>중국</a:t>
            </a:r>
            <a:r>
              <a:rPr sz="1800" spc="-22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800" spc="-360" dirty="0">
                <a:solidFill>
                  <a:srgbClr val="980000"/>
                </a:solidFill>
                <a:latin typeface="휴먼옛체"/>
                <a:cs typeface="휴먼옛체"/>
              </a:rPr>
              <a:t>국적인</a:t>
            </a:r>
            <a:r>
              <a:rPr sz="1800" spc="-22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800" spc="-290" dirty="0">
                <a:solidFill>
                  <a:srgbClr val="980000"/>
                </a:solidFill>
                <a:latin typeface="휴먼옛체"/>
                <a:cs typeface="휴먼옛체"/>
              </a:rPr>
              <a:t>사람</a:t>
            </a:r>
            <a:r>
              <a:rPr sz="1800" spc="-370" dirty="0">
                <a:solidFill>
                  <a:srgbClr val="554F4D"/>
                </a:solidFill>
                <a:latin typeface="휴먼옛체"/>
                <a:cs typeface="휴먼옛체"/>
              </a:rPr>
              <a:t>들이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00" dirty="0">
                <a:solidFill>
                  <a:srgbClr val="554F4D"/>
                </a:solidFill>
                <a:latin typeface="휴먼옛체"/>
                <a:cs typeface="휴먼옛체"/>
              </a:rPr>
              <a:t>배출량에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10" dirty="0">
                <a:solidFill>
                  <a:srgbClr val="554F4D"/>
                </a:solidFill>
                <a:latin typeface="휴먼옛체"/>
                <a:cs typeface="휴먼옛체"/>
              </a:rPr>
              <a:t>영향을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15" dirty="0">
                <a:solidFill>
                  <a:srgbClr val="554F4D"/>
                </a:solidFill>
                <a:latin typeface="휴먼옛체"/>
                <a:cs typeface="휴먼옛체"/>
              </a:rPr>
              <a:t>많이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25" dirty="0">
                <a:solidFill>
                  <a:srgbClr val="554F4D"/>
                </a:solidFill>
                <a:latin typeface="휴먼옛체"/>
                <a:cs typeface="휴먼옛체"/>
              </a:rPr>
              <a:t>줄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70" dirty="0">
                <a:solidFill>
                  <a:srgbClr val="554F4D"/>
                </a:solidFill>
                <a:latin typeface="휴먼옛체"/>
                <a:cs typeface="휴먼옛체"/>
              </a:rPr>
              <a:t>것</a:t>
            </a:r>
            <a:endParaRPr sz="1800">
              <a:latin typeface="휴먼옛체"/>
              <a:cs typeface="휴먼옛체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41924" y="1702825"/>
            <a:ext cx="10573385" cy="3474085"/>
            <a:chOff x="941924" y="1702825"/>
            <a:chExt cx="10573385" cy="3474085"/>
          </a:xfrm>
        </p:grpSpPr>
        <p:sp>
          <p:nvSpPr>
            <p:cNvPr id="3" name="object 3"/>
            <p:cNvSpPr/>
            <p:nvPr/>
          </p:nvSpPr>
          <p:spPr>
            <a:xfrm>
              <a:off x="941924" y="1759962"/>
              <a:ext cx="10573385" cy="3359785"/>
            </a:xfrm>
            <a:custGeom>
              <a:avLst/>
              <a:gdLst/>
              <a:ahLst/>
              <a:cxnLst/>
              <a:rect l="l" t="t" r="r" b="b"/>
              <a:pathLst>
                <a:path w="10573385" h="3359785">
                  <a:moveTo>
                    <a:pt x="10572899" y="3359399"/>
                  </a:moveTo>
                  <a:lnTo>
                    <a:pt x="0" y="3359399"/>
                  </a:lnTo>
                  <a:lnTo>
                    <a:pt x="0" y="0"/>
                  </a:lnTo>
                  <a:lnTo>
                    <a:pt x="10572899" y="0"/>
                  </a:lnTo>
                  <a:lnTo>
                    <a:pt x="10572899" y="3359399"/>
                  </a:lnTo>
                  <a:close/>
                </a:path>
              </a:pathLst>
            </a:custGeom>
            <a:solidFill>
              <a:srgbClr val="EEE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1150" y="1702825"/>
              <a:ext cx="10101675" cy="34737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8300" y="1759975"/>
              <a:ext cx="9987374" cy="3359400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3114726" y="1143000"/>
            <a:ext cx="9077960" cy="0"/>
          </a:xfrm>
          <a:custGeom>
            <a:avLst/>
            <a:gdLst/>
            <a:ahLst/>
            <a:cxnLst/>
            <a:rect l="l" t="t" r="r" b="b"/>
            <a:pathLst>
              <a:path w="9077960">
                <a:moveTo>
                  <a:pt x="0" y="0"/>
                </a:moveTo>
                <a:lnTo>
                  <a:pt x="9077372" y="0"/>
                </a:lnTo>
              </a:path>
            </a:pathLst>
          </a:custGeom>
          <a:ln w="9524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84419" y="112711"/>
            <a:ext cx="4330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10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2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86995" cy="6858000"/>
          </a:xfrm>
          <a:custGeom>
            <a:avLst/>
            <a:gdLst/>
            <a:ahLst/>
            <a:cxnLst/>
            <a:rect l="l" t="t" r="r" b="b"/>
            <a:pathLst>
              <a:path w="86995" h="6858000">
                <a:moveTo>
                  <a:pt x="0" y="0"/>
                </a:moveTo>
                <a:lnTo>
                  <a:pt x="86694" y="0"/>
                </a:lnTo>
                <a:lnTo>
                  <a:pt x="8669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B98A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84412" y="357711"/>
            <a:ext cx="5920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685" dirty="0"/>
              <a:t>데이터</a:t>
            </a:r>
            <a:r>
              <a:rPr sz="3600" spc="-445" dirty="0"/>
              <a:t> </a:t>
            </a:r>
            <a:r>
              <a:rPr sz="3600" spc="45" dirty="0"/>
              <a:t>E</a:t>
            </a:r>
            <a:r>
              <a:rPr sz="3600" spc="-185" dirty="0"/>
              <a:t>D</a:t>
            </a:r>
            <a:r>
              <a:rPr sz="3600" spc="290" dirty="0"/>
              <a:t>A</a:t>
            </a:r>
            <a:r>
              <a:rPr sz="3600" spc="-445" dirty="0"/>
              <a:t> </a:t>
            </a:r>
            <a:r>
              <a:rPr sz="3600" spc="-95" dirty="0"/>
              <a:t>-</a:t>
            </a:r>
            <a:r>
              <a:rPr sz="3600" spc="-445" dirty="0"/>
              <a:t> </a:t>
            </a:r>
            <a:r>
              <a:rPr sz="2800" spc="-515" dirty="0"/>
              <a:t>단기체류</a:t>
            </a:r>
            <a:r>
              <a:rPr sz="2800" spc="-345" dirty="0"/>
              <a:t> </a:t>
            </a:r>
            <a:r>
              <a:rPr sz="2800" spc="-509" dirty="0"/>
              <a:t>외국인</a:t>
            </a:r>
            <a:r>
              <a:rPr sz="2800" spc="-345" dirty="0"/>
              <a:t> </a:t>
            </a:r>
            <a:r>
              <a:rPr sz="2800" spc="-585" dirty="0"/>
              <a:t>유동인구</a:t>
            </a:r>
            <a:endParaRPr sz="2800"/>
          </a:p>
        </p:txBody>
      </p:sp>
      <p:sp>
        <p:nvSpPr>
          <p:cNvPr id="10" name="object 10"/>
          <p:cNvSpPr txBox="1"/>
          <p:nvPr/>
        </p:nvSpPr>
        <p:spPr>
          <a:xfrm>
            <a:off x="556625" y="997862"/>
            <a:ext cx="2571115" cy="274320"/>
          </a:xfrm>
          <a:prstGeom prst="rect">
            <a:avLst/>
          </a:prstGeom>
          <a:solidFill>
            <a:srgbClr val="EED6BB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sz="1800" spc="5" dirty="0">
                <a:solidFill>
                  <a:srgbClr val="554F4D"/>
                </a:solidFill>
                <a:latin typeface="휴먼옛체"/>
                <a:cs typeface="휴먼옛체"/>
              </a:rPr>
              <a:t>&lt;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10" dirty="0">
                <a:solidFill>
                  <a:srgbClr val="554F4D"/>
                </a:solidFill>
                <a:latin typeface="휴먼옛체"/>
                <a:cs typeface="휴먼옛체"/>
              </a:rPr>
              <a:t>단기</a:t>
            </a:r>
            <a:r>
              <a:rPr sz="1800" spc="-355" dirty="0">
                <a:solidFill>
                  <a:srgbClr val="554F4D"/>
                </a:solidFill>
                <a:latin typeface="휴먼옛체"/>
                <a:cs typeface="휴먼옛체"/>
              </a:rPr>
              <a:t>체류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30" dirty="0">
                <a:solidFill>
                  <a:srgbClr val="554F4D"/>
                </a:solidFill>
                <a:latin typeface="휴먼옛체"/>
                <a:cs typeface="휴먼옛체"/>
              </a:rPr>
              <a:t>외국인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15" dirty="0">
                <a:solidFill>
                  <a:srgbClr val="554F4D"/>
                </a:solidFill>
                <a:latin typeface="휴먼옛체"/>
                <a:cs typeface="휴먼옛체"/>
              </a:rPr>
              <a:t>방문</a:t>
            </a:r>
            <a:r>
              <a:rPr sz="1800" spc="-350" dirty="0">
                <a:solidFill>
                  <a:srgbClr val="554F4D"/>
                </a:solidFill>
                <a:latin typeface="휴먼옛체"/>
                <a:cs typeface="휴먼옛체"/>
              </a:rPr>
              <a:t>인구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5" dirty="0">
                <a:solidFill>
                  <a:srgbClr val="554F4D"/>
                </a:solidFill>
                <a:latin typeface="휴먼옛체"/>
                <a:cs typeface="휴먼옛체"/>
              </a:rPr>
              <a:t>&gt;</a:t>
            </a:r>
            <a:endParaRPr sz="1800">
              <a:latin typeface="휴먼옛체"/>
              <a:cs typeface="휴먼옛체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50193" y="5194305"/>
            <a:ext cx="90424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25" dirty="0">
                <a:solidFill>
                  <a:srgbClr val="655D5B"/>
                </a:solidFill>
                <a:latin typeface="휴먼옛체"/>
                <a:cs typeface="휴먼옛체"/>
              </a:rPr>
              <a:t>&lt;월별</a:t>
            </a:r>
            <a:r>
              <a:rPr sz="1100" spc="-140" dirty="0">
                <a:solidFill>
                  <a:srgbClr val="655D5B"/>
                </a:solidFill>
                <a:latin typeface="휴먼옛체"/>
                <a:cs typeface="휴먼옛체"/>
              </a:rPr>
              <a:t> </a:t>
            </a:r>
            <a:r>
              <a:rPr sz="1100" spc="-165" dirty="0">
                <a:solidFill>
                  <a:srgbClr val="655D5B"/>
                </a:solidFill>
                <a:latin typeface="휴먼옛체"/>
                <a:cs typeface="휴먼옛체"/>
              </a:rPr>
              <a:t>방문인구&gt;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1924" y="1759962"/>
            <a:ext cx="10573385" cy="3359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2701925" algn="ctr">
              <a:lnSpc>
                <a:spcPct val="100000"/>
              </a:lnSpc>
              <a:spcBef>
                <a:spcPts val="805"/>
              </a:spcBef>
            </a:pPr>
            <a:r>
              <a:rPr sz="1300" spc="-165" dirty="0">
                <a:solidFill>
                  <a:srgbClr val="980000"/>
                </a:solidFill>
                <a:latin typeface="휴먼옛체"/>
                <a:cs typeface="휴먼옛체"/>
              </a:rPr>
              <a:t>코로나19</a:t>
            </a:r>
            <a:endParaRPr sz="1300">
              <a:latin typeface="휴먼옛체"/>
              <a:cs typeface="휴먼옛체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349287" y="3254546"/>
            <a:ext cx="341630" cy="532765"/>
            <a:chOff x="7349287" y="3254546"/>
            <a:chExt cx="341630" cy="532765"/>
          </a:xfrm>
        </p:grpSpPr>
        <p:sp>
          <p:nvSpPr>
            <p:cNvPr id="14" name="object 14"/>
            <p:cNvSpPr/>
            <p:nvPr/>
          </p:nvSpPr>
          <p:spPr>
            <a:xfrm>
              <a:off x="7354050" y="3259309"/>
              <a:ext cx="332105" cy="523240"/>
            </a:xfrm>
            <a:custGeom>
              <a:avLst/>
              <a:gdLst/>
              <a:ahLst/>
              <a:cxnLst/>
              <a:rect l="l" t="t" r="r" b="b"/>
              <a:pathLst>
                <a:path w="332104" h="523239">
                  <a:moveTo>
                    <a:pt x="165749" y="523200"/>
                  </a:moveTo>
                  <a:lnTo>
                    <a:pt x="0" y="357450"/>
                  </a:lnTo>
                  <a:lnTo>
                    <a:pt x="82874" y="357450"/>
                  </a:lnTo>
                  <a:lnTo>
                    <a:pt x="82874" y="0"/>
                  </a:lnTo>
                  <a:lnTo>
                    <a:pt x="248624" y="0"/>
                  </a:lnTo>
                  <a:lnTo>
                    <a:pt x="248624" y="357450"/>
                  </a:lnTo>
                  <a:lnTo>
                    <a:pt x="331499" y="357450"/>
                  </a:lnTo>
                  <a:lnTo>
                    <a:pt x="165749" y="523200"/>
                  </a:lnTo>
                  <a:close/>
                </a:path>
              </a:pathLst>
            </a:custGeom>
            <a:solidFill>
              <a:srgbClr val="DE95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354050" y="3259309"/>
              <a:ext cx="332105" cy="523240"/>
            </a:xfrm>
            <a:custGeom>
              <a:avLst/>
              <a:gdLst/>
              <a:ahLst/>
              <a:cxnLst/>
              <a:rect l="l" t="t" r="r" b="b"/>
              <a:pathLst>
                <a:path w="332104" h="523239">
                  <a:moveTo>
                    <a:pt x="0" y="357450"/>
                  </a:moveTo>
                  <a:lnTo>
                    <a:pt x="82874" y="357450"/>
                  </a:lnTo>
                  <a:lnTo>
                    <a:pt x="82874" y="0"/>
                  </a:lnTo>
                  <a:lnTo>
                    <a:pt x="248624" y="0"/>
                  </a:lnTo>
                  <a:lnTo>
                    <a:pt x="248624" y="357450"/>
                  </a:lnTo>
                  <a:lnTo>
                    <a:pt x="331499" y="357450"/>
                  </a:lnTo>
                  <a:lnTo>
                    <a:pt x="165749" y="523200"/>
                  </a:lnTo>
                  <a:lnTo>
                    <a:pt x="0" y="357450"/>
                  </a:lnTo>
                  <a:close/>
                </a:path>
              </a:pathLst>
            </a:custGeom>
            <a:ln w="9524">
              <a:solidFill>
                <a:srgbClr val="B98A7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617480" y="5660131"/>
            <a:ext cx="7169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코로나19 </a:t>
            </a:r>
            <a:r>
              <a:rPr sz="1800" spc="-385" dirty="0">
                <a:solidFill>
                  <a:srgbClr val="554F4D"/>
                </a:solidFill>
                <a:latin typeface="휴먼옛체"/>
                <a:cs typeface="휴먼옛체"/>
              </a:rPr>
              <a:t>이후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15" dirty="0">
                <a:solidFill>
                  <a:srgbClr val="554F4D"/>
                </a:solidFill>
                <a:latin typeface="휴먼옛체"/>
                <a:cs typeface="휴먼옛체"/>
              </a:rPr>
              <a:t>장기체류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30" dirty="0">
                <a:solidFill>
                  <a:srgbClr val="554F4D"/>
                </a:solidFill>
                <a:latin typeface="휴먼옛체"/>
                <a:cs typeface="휴먼옛체"/>
              </a:rPr>
              <a:t>외국인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30" dirty="0">
                <a:solidFill>
                  <a:srgbClr val="554F4D"/>
                </a:solidFill>
                <a:latin typeface="휴먼옛체"/>
                <a:cs typeface="휴먼옛체"/>
              </a:rPr>
              <a:t>방문인구보다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30" dirty="0">
                <a:solidFill>
                  <a:srgbClr val="554F4D"/>
                </a:solidFill>
                <a:latin typeface="휴먼옛체"/>
                <a:cs typeface="휴먼옛체"/>
              </a:rPr>
              <a:t>단기체류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35" dirty="0">
                <a:solidFill>
                  <a:srgbClr val="554F4D"/>
                </a:solidFill>
                <a:latin typeface="휴먼옛체"/>
                <a:cs typeface="휴먼옛체"/>
              </a:rPr>
              <a:t>방문인구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45" dirty="0">
                <a:solidFill>
                  <a:srgbClr val="554F4D"/>
                </a:solidFill>
                <a:latin typeface="휴먼옛체"/>
                <a:cs typeface="휴먼옛체"/>
              </a:rPr>
              <a:t>수가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40" dirty="0">
                <a:solidFill>
                  <a:srgbClr val="554F4D"/>
                </a:solidFill>
                <a:latin typeface="휴먼옛체"/>
                <a:cs typeface="휴먼옛체"/>
              </a:rPr>
              <a:t>급격하게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10" dirty="0">
                <a:solidFill>
                  <a:srgbClr val="554F4D"/>
                </a:solidFill>
                <a:latin typeface="휴먼옛체"/>
                <a:cs typeface="휴먼옛체"/>
              </a:rPr>
              <a:t>감소</a:t>
            </a:r>
            <a:endParaRPr sz="1800">
              <a:latin typeface="휴먼옛체"/>
              <a:cs typeface="휴먼옛체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781425" y="6212437"/>
            <a:ext cx="341630" cy="317500"/>
            <a:chOff x="3781425" y="6212437"/>
            <a:chExt cx="341630" cy="317500"/>
          </a:xfrm>
        </p:grpSpPr>
        <p:sp>
          <p:nvSpPr>
            <p:cNvPr id="18" name="object 18"/>
            <p:cNvSpPr/>
            <p:nvPr/>
          </p:nvSpPr>
          <p:spPr>
            <a:xfrm>
              <a:off x="3786187" y="6217199"/>
              <a:ext cx="332105" cy="307975"/>
            </a:xfrm>
            <a:custGeom>
              <a:avLst/>
              <a:gdLst/>
              <a:ahLst/>
              <a:cxnLst/>
              <a:rect l="l" t="t" r="r" b="b"/>
              <a:pathLst>
                <a:path w="332104" h="307975">
                  <a:moveTo>
                    <a:pt x="177599" y="307799"/>
                  </a:moveTo>
                  <a:lnTo>
                    <a:pt x="177599" y="230849"/>
                  </a:lnTo>
                  <a:lnTo>
                    <a:pt x="0" y="230849"/>
                  </a:lnTo>
                  <a:lnTo>
                    <a:pt x="0" y="76949"/>
                  </a:lnTo>
                  <a:lnTo>
                    <a:pt x="177599" y="76949"/>
                  </a:lnTo>
                  <a:lnTo>
                    <a:pt x="177599" y="0"/>
                  </a:lnTo>
                  <a:lnTo>
                    <a:pt x="331499" y="153899"/>
                  </a:lnTo>
                  <a:lnTo>
                    <a:pt x="177599" y="307799"/>
                  </a:lnTo>
                  <a:close/>
                </a:path>
              </a:pathLst>
            </a:custGeom>
            <a:solidFill>
              <a:srgbClr val="B98A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86187" y="6217199"/>
              <a:ext cx="332105" cy="307975"/>
            </a:xfrm>
            <a:custGeom>
              <a:avLst/>
              <a:gdLst/>
              <a:ahLst/>
              <a:cxnLst/>
              <a:rect l="l" t="t" r="r" b="b"/>
              <a:pathLst>
                <a:path w="332104" h="307975">
                  <a:moveTo>
                    <a:pt x="0" y="76949"/>
                  </a:moveTo>
                  <a:lnTo>
                    <a:pt x="177599" y="76949"/>
                  </a:lnTo>
                  <a:lnTo>
                    <a:pt x="177599" y="0"/>
                  </a:lnTo>
                  <a:lnTo>
                    <a:pt x="331499" y="153899"/>
                  </a:lnTo>
                  <a:lnTo>
                    <a:pt x="177599" y="307799"/>
                  </a:lnTo>
                  <a:lnTo>
                    <a:pt x="177599" y="230849"/>
                  </a:lnTo>
                  <a:lnTo>
                    <a:pt x="0" y="230849"/>
                  </a:lnTo>
                  <a:lnTo>
                    <a:pt x="0" y="76949"/>
                  </a:lnTo>
                  <a:close/>
                </a:path>
              </a:pathLst>
            </a:custGeom>
            <a:ln w="9524">
              <a:solidFill>
                <a:srgbClr val="B98A7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430675" y="6249851"/>
            <a:ext cx="368744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00"/>
              </a:lnSpc>
            </a:pPr>
            <a:r>
              <a:rPr sz="1800" spc="-390" dirty="0">
                <a:solidFill>
                  <a:srgbClr val="554F4D"/>
                </a:solidFill>
                <a:latin typeface="휴먼옛체"/>
                <a:cs typeface="휴먼옛체"/>
              </a:rPr>
              <a:t>추측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55" dirty="0">
                <a:solidFill>
                  <a:srgbClr val="554F4D"/>
                </a:solidFill>
                <a:latin typeface="휴먼옛체"/>
                <a:cs typeface="휴먼옛체"/>
              </a:rPr>
              <a:t>: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245" dirty="0">
                <a:solidFill>
                  <a:srgbClr val="980000"/>
                </a:solidFill>
                <a:latin typeface="휴먼옛체"/>
                <a:cs typeface="휴먼옛체"/>
              </a:rPr>
              <a:t>코로나19로</a:t>
            </a:r>
            <a:r>
              <a:rPr sz="1800" spc="-22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800" spc="-320" dirty="0">
                <a:solidFill>
                  <a:srgbClr val="980000"/>
                </a:solidFill>
                <a:latin typeface="휴먼옛체"/>
                <a:cs typeface="휴먼옛체"/>
              </a:rPr>
              <a:t>인해</a:t>
            </a:r>
            <a:r>
              <a:rPr sz="1800" spc="-22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800" spc="-330" dirty="0">
                <a:solidFill>
                  <a:srgbClr val="554F4D"/>
                </a:solidFill>
                <a:latin typeface="휴먼옛체"/>
                <a:cs typeface="휴먼옛체"/>
              </a:rPr>
              <a:t>외국인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15" dirty="0">
                <a:solidFill>
                  <a:srgbClr val="554F4D"/>
                </a:solidFill>
                <a:latin typeface="휴먼옛체"/>
                <a:cs typeface="휴먼옛체"/>
              </a:rPr>
              <a:t>관광객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275" dirty="0">
                <a:solidFill>
                  <a:srgbClr val="980000"/>
                </a:solidFill>
                <a:latin typeface="휴먼옛체"/>
                <a:cs typeface="휴먼옛체"/>
              </a:rPr>
              <a:t>제한</a:t>
            </a:r>
            <a:endParaRPr sz="1800">
              <a:latin typeface="휴먼옛체"/>
              <a:cs typeface="휴먼옛체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14974" y="1898076"/>
            <a:ext cx="3000375" cy="2538730"/>
          </a:xfrm>
          <a:custGeom>
            <a:avLst/>
            <a:gdLst/>
            <a:ahLst/>
            <a:cxnLst/>
            <a:rect l="l" t="t" r="r" b="b"/>
            <a:pathLst>
              <a:path w="3000375" h="2538729">
                <a:moveTo>
                  <a:pt x="2999999" y="2538299"/>
                </a:moveTo>
                <a:lnTo>
                  <a:pt x="0" y="2538299"/>
                </a:lnTo>
                <a:lnTo>
                  <a:pt x="0" y="0"/>
                </a:lnTo>
                <a:lnTo>
                  <a:pt x="2999999" y="0"/>
                </a:lnTo>
                <a:lnTo>
                  <a:pt x="2999999" y="2538299"/>
                </a:lnTo>
                <a:close/>
              </a:path>
            </a:pathLst>
          </a:custGeom>
          <a:solidFill>
            <a:srgbClr val="EEE9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70726" y="1143000"/>
            <a:ext cx="10021570" cy="0"/>
          </a:xfrm>
          <a:custGeom>
            <a:avLst/>
            <a:gdLst/>
            <a:ahLst/>
            <a:cxnLst/>
            <a:rect l="l" t="t" r="r" b="b"/>
            <a:pathLst>
              <a:path w="10021570">
                <a:moveTo>
                  <a:pt x="0" y="0"/>
                </a:moveTo>
                <a:lnTo>
                  <a:pt x="10021373" y="0"/>
                </a:lnTo>
              </a:path>
            </a:pathLst>
          </a:custGeom>
          <a:ln w="9524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84413" y="112711"/>
            <a:ext cx="4330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10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2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86995" cy="6858000"/>
          </a:xfrm>
          <a:custGeom>
            <a:avLst/>
            <a:gdLst/>
            <a:ahLst/>
            <a:cxnLst/>
            <a:rect l="l" t="t" r="r" b="b"/>
            <a:pathLst>
              <a:path w="86995" h="6858000">
                <a:moveTo>
                  <a:pt x="0" y="0"/>
                </a:moveTo>
                <a:lnTo>
                  <a:pt x="86694" y="0"/>
                </a:lnTo>
                <a:lnTo>
                  <a:pt x="8669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B98A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4412" y="357711"/>
            <a:ext cx="37071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685" dirty="0"/>
              <a:t>데이터</a:t>
            </a:r>
            <a:r>
              <a:rPr sz="3600" spc="-445" dirty="0"/>
              <a:t> </a:t>
            </a:r>
            <a:r>
              <a:rPr sz="3600" spc="45" dirty="0"/>
              <a:t>E</a:t>
            </a:r>
            <a:r>
              <a:rPr sz="3600" spc="-185" dirty="0"/>
              <a:t>D</a:t>
            </a:r>
            <a:r>
              <a:rPr sz="3600" spc="290" dirty="0"/>
              <a:t>A</a:t>
            </a:r>
            <a:r>
              <a:rPr sz="3600" spc="-445" dirty="0"/>
              <a:t> </a:t>
            </a:r>
            <a:r>
              <a:rPr sz="3600" spc="-95" dirty="0"/>
              <a:t>-</a:t>
            </a:r>
            <a:r>
              <a:rPr sz="3600" spc="-445" dirty="0"/>
              <a:t> </a:t>
            </a:r>
            <a:r>
              <a:rPr sz="2800" spc="-545" dirty="0"/>
              <a:t>거주인구</a:t>
            </a:r>
            <a:endParaRPr sz="2800"/>
          </a:p>
        </p:txBody>
      </p:sp>
      <p:sp>
        <p:nvSpPr>
          <p:cNvPr id="7" name="object 7"/>
          <p:cNvSpPr txBox="1"/>
          <p:nvPr/>
        </p:nvSpPr>
        <p:spPr>
          <a:xfrm>
            <a:off x="556625" y="997862"/>
            <a:ext cx="1626870" cy="274320"/>
          </a:xfrm>
          <a:prstGeom prst="rect">
            <a:avLst/>
          </a:prstGeom>
          <a:solidFill>
            <a:srgbClr val="EED6BB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sz="1800" spc="-240" dirty="0">
                <a:solidFill>
                  <a:srgbClr val="554F4D"/>
                </a:solidFill>
                <a:latin typeface="휴먼옛체"/>
                <a:cs typeface="휴먼옛체"/>
              </a:rPr>
              <a:t>&lt;연도별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285" dirty="0">
                <a:solidFill>
                  <a:srgbClr val="554F4D"/>
                </a:solidFill>
                <a:latin typeface="휴먼옛체"/>
                <a:cs typeface="휴먼옛체"/>
              </a:rPr>
              <a:t>거주인구&gt;</a:t>
            </a:r>
            <a:endParaRPr sz="1800">
              <a:latin typeface="휴먼옛체"/>
              <a:cs typeface="휴먼옛체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35683" y="4593317"/>
            <a:ext cx="13919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45" dirty="0">
                <a:solidFill>
                  <a:srgbClr val="554F4D"/>
                </a:solidFill>
                <a:latin typeface="휴먼옛체"/>
                <a:cs typeface="휴먼옛체"/>
              </a:rPr>
              <a:t>&lt;연도별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204" dirty="0">
                <a:solidFill>
                  <a:srgbClr val="554F4D"/>
                </a:solidFill>
                <a:latin typeface="휴먼옛체"/>
                <a:cs typeface="휴먼옛체"/>
              </a:rPr>
              <a:t>내국인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175" dirty="0">
                <a:solidFill>
                  <a:srgbClr val="554F4D"/>
                </a:solidFill>
                <a:latin typeface="휴먼옛체"/>
                <a:cs typeface="휴먼옛체"/>
              </a:rPr>
              <a:t>거주인구&gt;</a:t>
            </a:r>
            <a:endParaRPr sz="1100">
              <a:latin typeface="휴먼옛체"/>
              <a:cs typeface="휴먼옛체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248537" y="5629037"/>
            <a:ext cx="317500" cy="341630"/>
            <a:chOff x="6248537" y="5629037"/>
            <a:chExt cx="317500" cy="341630"/>
          </a:xfrm>
        </p:grpSpPr>
        <p:sp>
          <p:nvSpPr>
            <p:cNvPr id="10" name="object 10"/>
            <p:cNvSpPr/>
            <p:nvPr/>
          </p:nvSpPr>
          <p:spPr>
            <a:xfrm>
              <a:off x="6253300" y="5633799"/>
              <a:ext cx="307975" cy="332105"/>
            </a:xfrm>
            <a:custGeom>
              <a:avLst/>
              <a:gdLst/>
              <a:ahLst/>
              <a:cxnLst/>
              <a:rect l="l" t="t" r="r" b="b"/>
              <a:pathLst>
                <a:path w="307975" h="332104">
                  <a:moveTo>
                    <a:pt x="153899" y="331499"/>
                  </a:moveTo>
                  <a:lnTo>
                    <a:pt x="0" y="177599"/>
                  </a:lnTo>
                  <a:lnTo>
                    <a:pt x="76949" y="177599"/>
                  </a:lnTo>
                  <a:lnTo>
                    <a:pt x="76949" y="0"/>
                  </a:lnTo>
                  <a:lnTo>
                    <a:pt x="230849" y="0"/>
                  </a:lnTo>
                  <a:lnTo>
                    <a:pt x="230849" y="177599"/>
                  </a:lnTo>
                  <a:lnTo>
                    <a:pt x="307799" y="177599"/>
                  </a:lnTo>
                  <a:lnTo>
                    <a:pt x="153899" y="331499"/>
                  </a:lnTo>
                  <a:close/>
                </a:path>
              </a:pathLst>
            </a:custGeom>
            <a:solidFill>
              <a:srgbClr val="B98A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253300" y="5633799"/>
              <a:ext cx="307975" cy="332105"/>
            </a:xfrm>
            <a:custGeom>
              <a:avLst/>
              <a:gdLst/>
              <a:ahLst/>
              <a:cxnLst/>
              <a:rect l="l" t="t" r="r" b="b"/>
              <a:pathLst>
                <a:path w="307975" h="332104">
                  <a:moveTo>
                    <a:pt x="230849" y="0"/>
                  </a:moveTo>
                  <a:lnTo>
                    <a:pt x="230849" y="177599"/>
                  </a:lnTo>
                  <a:lnTo>
                    <a:pt x="307799" y="177599"/>
                  </a:lnTo>
                  <a:lnTo>
                    <a:pt x="153899" y="331499"/>
                  </a:lnTo>
                  <a:lnTo>
                    <a:pt x="0" y="177599"/>
                  </a:lnTo>
                  <a:lnTo>
                    <a:pt x="76949" y="177599"/>
                  </a:lnTo>
                  <a:lnTo>
                    <a:pt x="76949" y="0"/>
                  </a:lnTo>
                  <a:lnTo>
                    <a:pt x="230849" y="0"/>
                  </a:lnTo>
                  <a:close/>
                </a:path>
              </a:pathLst>
            </a:custGeom>
            <a:ln w="9524">
              <a:solidFill>
                <a:srgbClr val="B98A7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731225" y="5075131"/>
            <a:ext cx="332930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20" dirty="0">
                <a:solidFill>
                  <a:srgbClr val="554F4D"/>
                </a:solidFill>
                <a:latin typeface="휴먼옛체"/>
                <a:cs typeface="휴먼옛체"/>
              </a:rPr>
              <a:t>연도별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55" dirty="0">
                <a:solidFill>
                  <a:srgbClr val="554F4D"/>
                </a:solidFill>
                <a:latin typeface="휴먼옛체"/>
                <a:cs typeface="휴먼옛체"/>
              </a:rPr>
              <a:t>거주인구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45" dirty="0">
                <a:solidFill>
                  <a:srgbClr val="554F4D"/>
                </a:solidFill>
                <a:latin typeface="휴먼옛체"/>
                <a:cs typeface="휴먼옛체"/>
              </a:rPr>
              <a:t>수의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20" dirty="0">
                <a:solidFill>
                  <a:srgbClr val="554F4D"/>
                </a:solidFill>
                <a:latin typeface="휴먼옛체"/>
                <a:cs typeface="휴먼옛체"/>
              </a:rPr>
              <a:t>변화는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10" dirty="0">
                <a:solidFill>
                  <a:srgbClr val="554F4D"/>
                </a:solidFill>
                <a:latin typeface="휴먼옛체"/>
                <a:cs typeface="휴먼옛체"/>
              </a:rPr>
              <a:t>거의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45" dirty="0">
                <a:solidFill>
                  <a:srgbClr val="554F4D"/>
                </a:solidFill>
                <a:latin typeface="휴먼옛체"/>
                <a:cs typeface="휴먼옛체"/>
              </a:rPr>
              <a:t>없음</a:t>
            </a:r>
            <a:endParaRPr sz="1800">
              <a:latin typeface="휴먼옛체"/>
              <a:cs typeface="휴먼옛체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673100" y="1907976"/>
            <a:ext cx="3000375" cy="2538730"/>
          </a:xfrm>
          <a:custGeom>
            <a:avLst/>
            <a:gdLst/>
            <a:ahLst/>
            <a:cxnLst/>
            <a:rect l="l" t="t" r="r" b="b"/>
            <a:pathLst>
              <a:path w="3000375" h="2538729">
                <a:moveTo>
                  <a:pt x="2999999" y="2538299"/>
                </a:moveTo>
                <a:lnTo>
                  <a:pt x="0" y="2538299"/>
                </a:lnTo>
                <a:lnTo>
                  <a:pt x="0" y="0"/>
                </a:lnTo>
                <a:lnTo>
                  <a:pt x="2999999" y="0"/>
                </a:lnTo>
                <a:lnTo>
                  <a:pt x="2999999" y="2538299"/>
                </a:lnTo>
                <a:close/>
              </a:path>
            </a:pathLst>
          </a:custGeom>
          <a:solidFill>
            <a:srgbClr val="EEE9E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731224" y="1791062"/>
            <a:ext cx="3000375" cy="2805430"/>
            <a:chOff x="731224" y="1791062"/>
            <a:chExt cx="3000375" cy="2805430"/>
          </a:xfrm>
        </p:grpSpPr>
        <p:sp>
          <p:nvSpPr>
            <p:cNvPr id="15" name="object 15"/>
            <p:cNvSpPr/>
            <p:nvPr/>
          </p:nvSpPr>
          <p:spPr>
            <a:xfrm>
              <a:off x="731224" y="1924426"/>
              <a:ext cx="3000375" cy="2538730"/>
            </a:xfrm>
            <a:custGeom>
              <a:avLst/>
              <a:gdLst/>
              <a:ahLst/>
              <a:cxnLst/>
              <a:rect l="l" t="t" r="r" b="b"/>
              <a:pathLst>
                <a:path w="3000375" h="2538729">
                  <a:moveTo>
                    <a:pt x="2999999" y="2538299"/>
                  </a:moveTo>
                  <a:lnTo>
                    <a:pt x="0" y="2538299"/>
                  </a:lnTo>
                  <a:lnTo>
                    <a:pt x="0" y="0"/>
                  </a:lnTo>
                  <a:lnTo>
                    <a:pt x="2999999" y="0"/>
                  </a:lnTo>
                  <a:lnTo>
                    <a:pt x="2999999" y="2538299"/>
                  </a:lnTo>
                  <a:close/>
                </a:path>
              </a:pathLst>
            </a:custGeom>
            <a:solidFill>
              <a:srgbClr val="EEE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712" y="1791062"/>
              <a:ext cx="2805024" cy="280502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476651" y="4593317"/>
            <a:ext cx="139382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45" dirty="0">
                <a:solidFill>
                  <a:srgbClr val="554F4D"/>
                </a:solidFill>
                <a:latin typeface="휴먼옛체"/>
                <a:cs typeface="휴먼옛체"/>
              </a:rPr>
              <a:t>&lt;연도별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200" dirty="0">
                <a:solidFill>
                  <a:srgbClr val="554F4D"/>
                </a:solidFill>
                <a:latin typeface="휴먼옛체"/>
                <a:cs typeface="휴먼옛체"/>
              </a:rPr>
              <a:t>외국인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175" dirty="0">
                <a:solidFill>
                  <a:srgbClr val="554F4D"/>
                </a:solidFill>
                <a:latin typeface="휴먼옛체"/>
                <a:cs typeface="휴먼옛체"/>
              </a:rPr>
              <a:t>거주인구&gt;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476461" y="4593317"/>
            <a:ext cx="12776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45" dirty="0">
                <a:solidFill>
                  <a:srgbClr val="554F4D"/>
                </a:solidFill>
                <a:latin typeface="휴먼옛체"/>
                <a:cs typeface="휴먼옛체"/>
              </a:rPr>
              <a:t>&lt;연도별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210" dirty="0">
                <a:solidFill>
                  <a:srgbClr val="554F4D"/>
                </a:solidFill>
                <a:latin typeface="휴먼옛체"/>
                <a:cs typeface="휴먼옛체"/>
              </a:rPr>
              <a:t>전체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175" dirty="0">
                <a:solidFill>
                  <a:srgbClr val="554F4D"/>
                </a:solidFill>
                <a:latin typeface="휴먼옛체"/>
                <a:cs typeface="휴먼옛체"/>
              </a:rPr>
              <a:t>거주인구&gt;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04312" y="6226081"/>
            <a:ext cx="49301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90" dirty="0">
                <a:solidFill>
                  <a:srgbClr val="554F4D"/>
                </a:solidFill>
                <a:latin typeface="휴먼옛체"/>
                <a:cs typeface="휴먼옛체"/>
              </a:rPr>
              <a:t>추측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55" dirty="0">
                <a:solidFill>
                  <a:srgbClr val="554F4D"/>
                </a:solidFill>
                <a:latin typeface="휴먼옛체"/>
                <a:cs typeface="휴먼옛체"/>
              </a:rPr>
              <a:t>: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55" dirty="0">
                <a:solidFill>
                  <a:srgbClr val="980000"/>
                </a:solidFill>
                <a:latin typeface="휴먼옛체"/>
                <a:cs typeface="휴먼옛체"/>
              </a:rPr>
              <a:t>거주</a:t>
            </a:r>
            <a:r>
              <a:rPr sz="1800" spc="-22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800" spc="-350" dirty="0">
                <a:solidFill>
                  <a:srgbClr val="980000"/>
                </a:solidFill>
                <a:latin typeface="휴먼옛체"/>
                <a:cs typeface="휴먼옛체"/>
              </a:rPr>
              <a:t>인구</a:t>
            </a:r>
            <a:r>
              <a:rPr sz="1800" spc="-22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800" spc="-290" dirty="0">
                <a:solidFill>
                  <a:srgbClr val="980000"/>
                </a:solidFill>
                <a:latin typeface="휴먼옛체"/>
                <a:cs typeface="휴먼옛체"/>
              </a:rPr>
              <a:t>변화</a:t>
            </a:r>
            <a:r>
              <a:rPr sz="1800" spc="-22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800" spc="-310" dirty="0">
                <a:solidFill>
                  <a:srgbClr val="980000"/>
                </a:solidFill>
                <a:latin typeface="휴먼옛체"/>
                <a:cs typeface="휴먼옛체"/>
              </a:rPr>
              <a:t>외의</a:t>
            </a:r>
            <a:r>
              <a:rPr sz="1800" spc="-22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800" spc="-325" dirty="0">
                <a:solidFill>
                  <a:srgbClr val="980000"/>
                </a:solidFill>
                <a:latin typeface="휴먼옛체"/>
                <a:cs typeface="휴먼옛체"/>
              </a:rPr>
              <a:t>요인</a:t>
            </a:r>
            <a:r>
              <a:rPr sz="1800" spc="-360" dirty="0">
                <a:solidFill>
                  <a:srgbClr val="554F4D"/>
                </a:solidFill>
                <a:latin typeface="휴먼옛체"/>
                <a:cs typeface="휴먼옛체"/>
              </a:rPr>
              <a:t>으로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15" dirty="0">
                <a:solidFill>
                  <a:srgbClr val="554F4D"/>
                </a:solidFill>
                <a:latin typeface="휴먼옛체"/>
                <a:cs typeface="휴먼옛체"/>
              </a:rPr>
              <a:t>배출량이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40" dirty="0">
                <a:solidFill>
                  <a:srgbClr val="554F4D"/>
                </a:solidFill>
                <a:latin typeface="휴먼옛체"/>
                <a:cs typeface="휴먼옛체"/>
              </a:rPr>
              <a:t>증가했을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70" dirty="0">
                <a:solidFill>
                  <a:srgbClr val="554F4D"/>
                </a:solidFill>
                <a:latin typeface="휴먼옛체"/>
                <a:cs typeface="휴먼옛체"/>
              </a:rPr>
              <a:t>것</a:t>
            </a:r>
            <a:endParaRPr sz="1800">
              <a:latin typeface="휴먼옛체"/>
              <a:cs typeface="휴먼옛체"/>
            </a:endParaRPr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76087" y="1791076"/>
            <a:ext cx="2805024" cy="2804973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00737" y="1779325"/>
            <a:ext cx="2828474" cy="2828499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65697" y="1143000"/>
            <a:ext cx="10026650" cy="0"/>
          </a:xfrm>
          <a:custGeom>
            <a:avLst/>
            <a:gdLst/>
            <a:ahLst/>
            <a:cxnLst/>
            <a:rect l="l" t="t" r="r" b="b"/>
            <a:pathLst>
              <a:path w="10026650">
                <a:moveTo>
                  <a:pt x="0" y="0"/>
                </a:moveTo>
                <a:lnTo>
                  <a:pt x="10026402" y="0"/>
                </a:lnTo>
              </a:path>
            </a:pathLst>
          </a:custGeom>
          <a:ln w="9524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84417" y="112711"/>
            <a:ext cx="4330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10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2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86995" cy="6858000"/>
          </a:xfrm>
          <a:custGeom>
            <a:avLst/>
            <a:gdLst/>
            <a:ahLst/>
            <a:cxnLst/>
            <a:rect l="l" t="t" r="r" b="b"/>
            <a:pathLst>
              <a:path w="86995" h="6858000">
                <a:moveTo>
                  <a:pt x="0" y="0"/>
                </a:moveTo>
                <a:lnTo>
                  <a:pt x="86694" y="0"/>
                </a:lnTo>
                <a:lnTo>
                  <a:pt x="8669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B98A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84412" y="357711"/>
            <a:ext cx="37071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685" dirty="0"/>
              <a:t>데이터</a:t>
            </a:r>
            <a:r>
              <a:rPr sz="3600" spc="-445" dirty="0"/>
              <a:t> </a:t>
            </a:r>
            <a:r>
              <a:rPr sz="3600" spc="45" dirty="0"/>
              <a:t>E</a:t>
            </a:r>
            <a:r>
              <a:rPr sz="3600" spc="-185" dirty="0"/>
              <a:t>D</a:t>
            </a:r>
            <a:r>
              <a:rPr sz="3600" spc="290" dirty="0"/>
              <a:t>A</a:t>
            </a:r>
            <a:r>
              <a:rPr sz="3600" spc="-445" dirty="0"/>
              <a:t> </a:t>
            </a:r>
            <a:r>
              <a:rPr sz="3600" spc="-95" dirty="0"/>
              <a:t>-</a:t>
            </a:r>
            <a:r>
              <a:rPr sz="3600" spc="-445" dirty="0"/>
              <a:t> </a:t>
            </a:r>
            <a:r>
              <a:rPr sz="2800" spc="-545" dirty="0"/>
              <a:t>거주인구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556625" y="997862"/>
            <a:ext cx="1621790" cy="274320"/>
          </a:xfrm>
          <a:prstGeom prst="rect">
            <a:avLst/>
          </a:prstGeom>
          <a:solidFill>
            <a:srgbClr val="EED6BB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sz="1800" spc="5" dirty="0">
                <a:solidFill>
                  <a:srgbClr val="554F4D"/>
                </a:solidFill>
                <a:latin typeface="휴먼옛체"/>
                <a:cs typeface="휴먼옛체"/>
              </a:rPr>
              <a:t>&lt;</a:t>
            </a:r>
            <a:r>
              <a:rPr sz="1800" spc="-330" dirty="0">
                <a:solidFill>
                  <a:srgbClr val="554F4D"/>
                </a:solidFill>
                <a:latin typeface="휴먼옛체"/>
                <a:cs typeface="휴먼옛체"/>
              </a:rPr>
              <a:t>지역별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55" dirty="0">
                <a:solidFill>
                  <a:srgbClr val="554F4D"/>
                </a:solidFill>
                <a:latin typeface="휴먼옛체"/>
                <a:cs typeface="휴먼옛체"/>
              </a:rPr>
              <a:t>거주인구</a:t>
            </a:r>
            <a:r>
              <a:rPr sz="1800" spc="-5" dirty="0">
                <a:solidFill>
                  <a:srgbClr val="554F4D"/>
                </a:solidFill>
                <a:latin typeface="휴먼옛체"/>
                <a:cs typeface="휴먼옛체"/>
              </a:rPr>
              <a:t>&gt;</a:t>
            </a:r>
            <a:endParaRPr sz="1800">
              <a:latin typeface="휴먼옛체"/>
              <a:cs typeface="휴먼옛체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50837" y="6179956"/>
            <a:ext cx="5280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90" dirty="0">
                <a:solidFill>
                  <a:srgbClr val="554F4D"/>
                </a:solidFill>
                <a:latin typeface="휴먼옛체"/>
                <a:cs typeface="휴먼옛체"/>
              </a:rPr>
              <a:t>추측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55" dirty="0">
                <a:solidFill>
                  <a:srgbClr val="554F4D"/>
                </a:solidFill>
                <a:latin typeface="휴먼옛체"/>
                <a:cs typeface="휴먼옛체"/>
              </a:rPr>
              <a:t>: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45" dirty="0">
                <a:solidFill>
                  <a:srgbClr val="980000"/>
                </a:solidFill>
                <a:latin typeface="휴먼옛체"/>
                <a:cs typeface="휴먼옛체"/>
              </a:rPr>
              <a:t>거주인구가</a:t>
            </a:r>
            <a:r>
              <a:rPr sz="1800" spc="-22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800" spc="-320" dirty="0">
                <a:solidFill>
                  <a:srgbClr val="980000"/>
                </a:solidFill>
                <a:latin typeface="휴먼옛체"/>
                <a:cs typeface="휴먼옛체"/>
              </a:rPr>
              <a:t>많은</a:t>
            </a:r>
            <a:r>
              <a:rPr sz="1800" spc="-22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800" spc="-345" dirty="0">
                <a:solidFill>
                  <a:srgbClr val="980000"/>
                </a:solidFill>
                <a:latin typeface="휴먼옛체"/>
                <a:cs typeface="휴먼옛체"/>
              </a:rPr>
              <a:t>지역</a:t>
            </a:r>
            <a:r>
              <a:rPr sz="1800" spc="-310" dirty="0">
                <a:solidFill>
                  <a:srgbClr val="554F4D"/>
                </a:solidFill>
                <a:latin typeface="휴먼옛체"/>
                <a:cs typeface="휴먼옛체"/>
              </a:rPr>
              <a:t>의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85" dirty="0">
                <a:solidFill>
                  <a:srgbClr val="554F4D"/>
                </a:solidFill>
                <a:latin typeface="휴먼옛체"/>
                <a:cs typeface="휴먼옛체"/>
              </a:rPr>
              <a:t>음식물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45" dirty="0">
                <a:solidFill>
                  <a:srgbClr val="554F4D"/>
                </a:solidFill>
                <a:latin typeface="휴먼옛체"/>
                <a:cs typeface="휴먼옛체"/>
              </a:rPr>
              <a:t>쓰레기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15" dirty="0">
                <a:solidFill>
                  <a:srgbClr val="554F4D"/>
                </a:solidFill>
                <a:latin typeface="휴먼옛체"/>
                <a:cs typeface="휴먼옛체"/>
              </a:rPr>
              <a:t>배출량이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15" dirty="0">
                <a:solidFill>
                  <a:srgbClr val="554F4D"/>
                </a:solidFill>
                <a:latin typeface="휴먼옛체"/>
                <a:cs typeface="휴먼옛체"/>
              </a:rPr>
              <a:t>많을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70" dirty="0">
                <a:solidFill>
                  <a:srgbClr val="554F4D"/>
                </a:solidFill>
                <a:latin typeface="휴먼옛체"/>
                <a:cs typeface="휴먼옛체"/>
              </a:rPr>
              <a:t>것</a:t>
            </a:r>
            <a:endParaRPr sz="1800">
              <a:latin typeface="휴먼옛체"/>
              <a:cs typeface="휴먼옛체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85627" y="5130581"/>
            <a:ext cx="3983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60" dirty="0">
                <a:solidFill>
                  <a:srgbClr val="554F4D"/>
                </a:solidFill>
                <a:latin typeface="휴먼옛체"/>
                <a:cs typeface="휴먼옛체"/>
              </a:rPr>
              <a:t>거주인구는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245" dirty="0">
                <a:solidFill>
                  <a:srgbClr val="554F4D"/>
                </a:solidFill>
                <a:latin typeface="휴먼옛체"/>
                <a:cs typeface="휴먼옛체"/>
              </a:rPr>
              <a:t>노형동,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55" dirty="0">
                <a:solidFill>
                  <a:srgbClr val="554F4D"/>
                </a:solidFill>
                <a:latin typeface="휴먼옛체"/>
                <a:cs typeface="휴먼옛체"/>
              </a:rPr>
              <a:t>이도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95" dirty="0">
                <a:solidFill>
                  <a:srgbClr val="554F4D"/>
                </a:solidFill>
                <a:latin typeface="휴먼옛체"/>
                <a:cs typeface="휴먼옛체"/>
              </a:rPr>
              <a:t>2동,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60" dirty="0">
                <a:solidFill>
                  <a:srgbClr val="554F4D"/>
                </a:solidFill>
                <a:latin typeface="휴먼옛체"/>
                <a:cs typeface="휴먼옛체"/>
              </a:rPr>
              <a:t>연동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50" dirty="0">
                <a:solidFill>
                  <a:srgbClr val="554F4D"/>
                </a:solidFill>
                <a:latin typeface="휴먼옛체"/>
                <a:cs typeface="휴먼옛체"/>
              </a:rPr>
              <a:t>순으로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20" dirty="0">
                <a:solidFill>
                  <a:srgbClr val="554F4D"/>
                </a:solidFill>
                <a:latin typeface="휴먼옛체"/>
                <a:cs typeface="휴먼옛체"/>
              </a:rPr>
              <a:t>많음</a:t>
            </a:r>
            <a:endParaRPr sz="1800">
              <a:latin typeface="휴먼옛체"/>
              <a:cs typeface="휴먼옛체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54250" y="1606978"/>
            <a:ext cx="12038330" cy="2976245"/>
            <a:chOff x="154250" y="1606978"/>
            <a:chExt cx="12038330" cy="2976245"/>
          </a:xfrm>
        </p:grpSpPr>
        <p:sp>
          <p:nvSpPr>
            <p:cNvPr id="10" name="object 10"/>
            <p:cNvSpPr/>
            <p:nvPr/>
          </p:nvSpPr>
          <p:spPr>
            <a:xfrm>
              <a:off x="1369700" y="1645074"/>
              <a:ext cx="10066020" cy="2938145"/>
            </a:xfrm>
            <a:custGeom>
              <a:avLst/>
              <a:gdLst/>
              <a:ahLst/>
              <a:cxnLst/>
              <a:rect l="l" t="t" r="r" b="b"/>
              <a:pathLst>
                <a:path w="10066020" h="2938145">
                  <a:moveTo>
                    <a:pt x="10065899" y="2937899"/>
                  </a:moveTo>
                  <a:lnTo>
                    <a:pt x="0" y="2937899"/>
                  </a:lnTo>
                  <a:lnTo>
                    <a:pt x="0" y="0"/>
                  </a:lnTo>
                  <a:lnTo>
                    <a:pt x="10065899" y="0"/>
                  </a:lnTo>
                  <a:lnTo>
                    <a:pt x="10065899" y="2937899"/>
                  </a:lnTo>
                  <a:close/>
                </a:path>
              </a:pathLst>
            </a:custGeom>
            <a:solidFill>
              <a:srgbClr val="EEE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250" y="1606978"/>
              <a:ext cx="12037749" cy="2845593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6324737" y="5629037"/>
            <a:ext cx="317500" cy="341630"/>
            <a:chOff x="6324737" y="5629037"/>
            <a:chExt cx="317500" cy="341630"/>
          </a:xfrm>
        </p:grpSpPr>
        <p:sp>
          <p:nvSpPr>
            <p:cNvPr id="13" name="object 13"/>
            <p:cNvSpPr/>
            <p:nvPr/>
          </p:nvSpPr>
          <p:spPr>
            <a:xfrm>
              <a:off x="6329500" y="5633799"/>
              <a:ext cx="307975" cy="332105"/>
            </a:xfrm>
            <a:custGeom>
              <a:avLst/>
              <a:gdLst/>
              <a:ahLst/>
              <a:cxnLst/>
              <a:rect l="l" t="t" r="r" b="b"/>
              <a:pathLst>
                <a:path w="307975" h="332104">
                  <a:moveTo>
                    <a:pt x="153899" y="331499"/>
                  </a:moveTo>
                  <a:lnTo>
                    <a:pt x="0" y="177599"/>
                  </a:lnTo>
                  <a:lnTo>
                    <a:pt x="76949" y="177599"/>
                  </a:lnTo>
                  <a:lnTo>
                    <a:pt x="76949" y="0"/>
                  </a:lnTo>
                  <a:lnTo>
                    <a:pt x="230849" y="0"/>
                  </a:lnTo>
                  <a:lnTo>
                    <a:pt x="230849" y="177599"/>
                  </a:lnTo>
                  <a:lnTo>
                    <a:pt x="307799" y="177599"/>
                  </a:lnTo>
                  <a:lnTo>
                    <a:pt x="153899" y="331499"/>
                  </a:lnTo>
                  <a:close/>
                </a:path>
              </a:pathLst>
            </a:custGeom>
            <a:solidFill>
              <a:srgbClr val="B98A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329500" y="5633799"/>
              <a:ext cx="307975" cy="332105"/>
            </a:xfrm>
            <a:custGeom>
              <a:avLst/>
              <a:gdLst/>
              <a:ahLst/>
              <a:cxnLst/>
              <a:rect l="l" t="t" r="r" b="b"/>
              <a:pathLst>
                <a:path w="307975" h="332104">
                  <a:moveTo>
                    <a:pt x="230849" y="0"/>
                  </a:moveTo>
                  <a:lnTo>
                    <a:pt x="230849" y="177599"/>
                  </a:lnTo>
                  <a:lnTo>
                    <a:pt x="307799" y="177599"/>
                  </a:lnTo>
                  <a:lnTo>
                    <a:pt x="153899" y="331499"/>
                  </a:lnTo>
                  <a:lnTo>
                    <a:pt x="0" y="177599"/>
                  </a:lnTo>
                  <a:lnTo>
                    <a:pt x="76949" y="177599"/>
                  </a:lnTo>
                  <a:lnTo>
                    <a:pt x="76949" y="0"/>
                  </a:lnTo>
                  <a:lnTo>
                    <a:pt x="230849" y="0"/>
                  </a:lnTo>
                  <a:close/>
                </a:path>
              </a:pathLst>
            </a:custGeom>
            <a:ln w="9524">
              <a:solidFill>
                <a:srgbClr val="B98A7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903179" y="4602792"/>
            <a:ext cx="100901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55" dirty="0">
                <a:solidFill>
                  <a:srgbClr val="554F4D"/>
                </a:solidFill>
                <a:latin typeface="휴먼옛체"/>
                <a:cs typeface="휴먼옛체"/>
              </a:rPr>
              <a:t>&lt;지역별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175" dirty="0">
                <a:solidFill>
                  <a:srgbClr val="554F4D"/>
                </a:solidFill>
                <a:latin typeface="휴먼옛체"/>
                <a:cs typeface="휴먼옛체"/>
              </a:rPr>
              <a:t>거주인구&gt;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58061" y="1143000"/>
            <a:ext cx="9534525" cy="0"/>
          </a:xfrm>
          <a:custGeom>
            <a:avLst/>
            <a:gdLst/>
            <a:ahLst/>
            <a:cxnLst/>
            <a:rect l="l" t="t" r="r" b="b"/>
            <a:pathLst>
              <a:path w="9534525">
                <a:moveTo>
                  <a:pt x="0" y="0"/>
                </a:moveTo>
                <a:lnTo>
                  <a:pt x="9534038" y="0"/>
                </a:lnTo>
              </a:path>
            </a:pathLst>
          </a:custGeom>
          <a:ln w="9524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84404" y="112711"/>
            <a:ext cx="4330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10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2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86995" cy="6858000"/>
          </a:xfrm>
          <a:custGeom>
            <a:avLst/>
            <a:gdLst/>
            <a:ahLst/>
            <a:cxnLst/>
            <a:rect l="l" t="t" r="r" b="b"/>
            <a:pathLst>
              <a:path w="86995" h="6858000">
                <a:moveTo>
                  <a:pt x="0" y="0"/>
                </a:moveTo>
                <a:lnTo>
                  <a:pt x="86694" y="0"/>
                </a:lnTo>
                <a:lnTo>
                  <a:pt x="8669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B98A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84412" y="357711"/>
            <a:ext cx="37071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685" dirty="0"/>
              <a:t>데이터</a:t>
            </a:r>
            <a:r>
              <a:rPr sz="3600" spc="-445" dirty="0"/>
              <a:t> </a:t>
            </a:r>
            <a:r>
              <a:rPr sz="3600" spc="45" dirty="0"/>
              <a:t>E</a:t>
            </a:r>
            <a:r>
              <a:rPr sz="3600" spc="-185" dirty="0"/>
              <a:t>D</a:t>
            </a:r>
            <a:r>
              <a:rPr sz="3600" spc="290" dirty="0"/>
              <a:t>A</a:t>
            </a:r>
            <a:r>
              <a:rPr sz="3600" spc="-445" dirty="0"/>
              <a:t> </a:t>
            </a:r>
            <a:r>
              <a:rPr sz="3600" spc="-95" dirty="0"/>
              <a:t>-</a:t>
            </a:r>
            <a:r>
              <a:rPr sz="3600" spc="-445" dirty="0"/>
              <a:t> </a:t>
            </a:r>
            <a:r>
              <a:rPr sz="2800" spc="-545" dirty="0"/>
              <a:t>거주인구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556625" y="997862"/>
            <a:ext cx="2114550" cy="274320"/>
          </a:xfrm>
          <a:prstGeom prst="rect">
            <a:avLst/>
          </a:prstGeom>
          <a:solidFill>
            <a:srgbClr val="EED6BB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sz="1800" spc="5" dirty="0">
                <a:solidFill>
                  <a:srgbClr val="554F4D"/>
                </a:solidFill>
                <a:latin typeface="휴먼옛체"/>
                <a:cs typeface="휴먼옛체"/>
              </a:rPr>
              <a:t>&lt;</a:t>
            </a:r>
            <a:r>
              <a:rPr sz="1800" spc="-434" dirty="0">
                <a:solidFill>
                  <a:srgbClr val="554F4D"/>
                </a:solidFill>
                <a:latin typeface="휴먼옛체"/>
                <a:cs typeface="휴먼옛체"/>
              </a:rPr>
              <a:t>성</a:t>
            </a:r>
            <a:r>
              <a:rPr sz="1800" spc="-135" dirty="0">
                <a:solidFill>
                  <a:srgbClr val="554F4D"/>
                </a:solidFill>
                <a:latin typeface="휴먼옛체"/>
                <a:cs typeface="휴먼옛체"/>
              </a:rPr>
              <a:t>별,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30" dirty="0">
                <a:solidFill>
                  <a:srgbClr val="554F4D"/>
                </a:solidFill>
                <a:latin typeface="휴먼옛체"/>
                <a:cs typeface="휴먼옛체"/>
              </a:rPr>
              <a:t>지역별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285" dirty="0">
                <a:solidFill>
                  <a:srgbClr val="554F4D"/>
                </a:solidFill>
                <a:latin typeface="휴먼옛체"/>
                <a:cs typeface="휴먼옛체"/>
              </a:rPr>
              <a:t>거주인구&gt;</a:t>
            </a:r>
            <a:endParaRPr sz="1800">
              <a:latin typeface="휴먼옛체"/>
              <a:cs typeface="휴먼옛체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28100" y="5538330"/>
            <a:ext cx="4936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85" dirty="0">
                <a:solidFill>
                  <a:srgbClr val="554F4D"/>
                </a:solidFill>
                <a:latin typeface="휴먼옛체"/>
                <a:cs typeface="휴먼옛체"/>
              </a:rPr>
              <a:t>배출량과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45" dirty="0">
                <a:solidFill>
                  <a:srgbClr val="554F4D"/>
                </a:solidFill>
                <a:latin typeface="휴먼옛체"/>
                <a:cs typeface="휴먼옛체"/>
              </a:rPr>
              <a:t>거주인구가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20" dirty="0">
                <a:solidFill>
                  <a:srgbClr val="554F4D"/>
                </a:solidFill>
                <a:latin typeface="휴먼옛체"/>
                <a:cs typeface="휴먼옛체"/>
              </a:rPr>
              <a:t>많은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10" dirty="0">
                <a:solidFill>
                  <a:srgbClr val="554F4D"/>
                </a:solidFill>
                <a:latin typeface="휴먼옛체"/>
                <a:cs typeface="휴먼옛체"/>
              </a:rPr>
              <a:t>상위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55" dirty="0">
                <a:solidFill>
                  <a:srgbClr val="554F4D"/>
                </a:solidFill>
                <a:latin typeface="휴먼옛체"/>
                <a:cs typeface="휴먼옛체"/>
              </a:rPr>
              <a:t>지역은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55" dirty="0">
                <a:solidFill>
                  <a:srgbClr val="554F4D"/>
                </a:solidFill>
                <a:latin typeface="휴먼옛체"/>
                <a:cs typeface="휴먼옛체"/>
              </a:rPr>
              <a:t>여성인구가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459" dirty="0">
                <a:solidFill>
                  <a:srgbClr val="554F4D"/>
                </a:solidFill>
                <a:latin typeface="휴먼옛체"/>
                <a:cs typeface="휴먼옛체"/>
              </a:rPr>
              <a:t>더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20" dirty="0">
                <a:solidFill>
                  <a:srgbClr val="554F4D"/>
                </a:solidFill>
                <a:latin typeface="휴먼옛체"/>
                <a:cs typeface="휴먼옛체"/>
              </a:rPr>
              <a:t>많음</a:t>
            </a:r>
            <a:endParaRPr sz="1800">
              <a:latin typeface="휴먼옛체"/>
              <a:cs typeface="휴먼옛체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34250" y="1759378"/>
            <a:ext cx="12058015" cy="2976245"/>
            <a:chOff x="134250" y="1759378"/>
            <a:chExt cx="12058015" cy="2976245"/>
          </a:xfrm>
        </p:grpSpPr>
        <p:sp>
          <p:nvSpPr>
            <p:cNvPr id="9" name="object 9"/>
            <p:cNvSpPr/>
            <p:nvPr/>
          </p:nvSpPr>
          <p:spPr>
            <a:xfrm>
              <a:off x="1369699" y="1797474"/>
              <a:ext cx="10066020" cy="2938145"/>
            </a:xfrm>
            <a:custGeom>
              <a:avLst/>
              <a:gdLst/>
              <a:ahLst/>
              <a:cxnLst/>
              <a:rect l="l" t="t" r="r" b="b"/>
              <a:pathLst>
                <a:path w="10066020" h="2938145">
                  <a:moveTo>
                    <a:pt x="10065899" y="2937899"/>
                  </a:moveTo>
                  <a:lnTo>
                    <a:pt x="0" y="2937899"/>
                  </a:lnTo>
                  <a:lnTo>
                    <a:pt x="0" y="0"/>
                  </a:lnTo>
                  <a:lnTo>
                    <a:pt x="10065899" y="0"/>
                  </a:lnTo>
                  <a:lnTo>
                    <a:pt x="10065899" y="2937899"/>
                  </a:lnTo>
                  <a:close/>
                </a:path>
              </a:pathLst>
            </a:custGeom>
            <a:solidFill>
              <a:srgbClr val="EEE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250" y="1759378"/>
              <a:ext cx="12057749" cy="284559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735879" y="4803092"/>
            <a:ext cx="134302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55" dirty="0">
                <a:solidFill>
                  <a:srgbClr val="554F4D"/>
                </a:solidFill>
                <a:latin typeface="휴먼옛체"/>
                <a:cs typeface="휴먼옛체"/>
              </a:rPr>
              <a:t>&lt;지역별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80" dirty="0">
                <a:solidFill>
                  <a:srgbClr val="554F4D"/>
                </a:solidFill>
                <a:latin typeface="휴먼옛체"/>
                <a:cs typeface="휴먼옛체"/>
              </a:rPr>
              <a:t>남/여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175" dirty="0">
                <a:solidFill>
                  <a:srgbClr val="554F4D"/>
                </a:solidFill>
                <a:latin typeface="휴먼옛체"/>
                <a:cs typeface="휴먼옛체"/>
              </a:rPr>
              <a:t>거주인구&gt;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07998" y="1143000"/>
            <a:ext cx="9584690" cy="0"/>
          </a:xfrm>
          <a:custGeom>
            <a:avLst/>
            <a:gdLst/>
            <a:ahLst/>
            <a:cxnLst/>
            <a:rect l="l" t="t" r="r" b="b"/>
            <a:pathLst>
              <a:path w="9584690">
                <a:moveTo>
                  <a:pt x="0" y="0"/>
                </a:moveTo>
                <a:lnTo>
                  <a:pt x="9584101" y="0"/>
                </a:lnTo>
              </a:path>
            </a:pathLst>
          </a:custGeom>
          <a:ln w="9524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84398" y="112711"/>
            <a:ext cx="4330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10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2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86995" cy="6858000"/>
          </a:xfrm>
          <a:custGeom>
            <a:avLst/>
            <a:gdLst/>
            <a:ahLst/>
            <a:cxnLst/>
            <a:rect l="l" t="t" r="r" b="b"/>
            <a:pathLst>
              <a:path w="86995" h="6858000">
                <a:moveTo>
                  <a:pt x="0" y="0"/>
                </a:moveTo>
                <a:lnTo>
                  <a:pt x="86694" y="0"/>
                </a:lnTo>
                <a:lnTo>
                  <a:pt x="8669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B98A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84412" y="357711"/>
            <a:ext cx="37128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685" dirty="0"/>
              <a:t>데이터</a:t>
            </a:r>
            <a:r>
              <a:rPr sz="3600" spc="-445" dirty="0"/>
              <a:t> </a:t>
            </a:r>
            <a:r>
              <a:rPr sz="3600" spc="45" dirty="0"/>
              <a:t>E</a:t>
            </a:r>
            <a:r>
              <a:rPr sz="3600" spc="-185" dirty="0"/>
              <a:t>D</a:t>
            </a:r>
            <a:r>
              <a:rPr sz="3600" spc="290" dirty="0"/>
              <a:t>A</a:t>
            </a:r>
            <a:r>
              <a:rPr sz="3600" spc="-445" dirty="0"/>
              <a:t> </a:t>
            </a:r>
            <a:r>
              <a:rPr sz="3600" spc="-95" dirty="0"/>
              <a:t>-</a:t>
            </a:r>
            <a:r>
              <a:rPr sz="3600" spc="-445" dirty="0"/>
              <a:t> </a:t>
            </a:r>
            <a:r>
              <a:rPr sz="2800" spc="-535" dirty="0"/>
              <a:t>카드결제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556625" y="997862"/>
            <a:ext cx="2064385" cy="274320"/>
          </a:xfrm>
          <a:prstGeom prst="rect">
            <a:avLst/>
          </a:prstGeom>
          <a:solidFill>
            <a:srgbClr val="EED6BB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sz="1800" spc="5" dirty="0">
                <a:solidFill>
                  <a:srgbClr val="554F4D"/>
                </a:solidFill>
                <a:latin typeface="휴먼옛체"/>
                <a:cs typeface="휴먼옛체"/>
              </a:rPr>
              <a:t>&lt;</a:t>
            </a:r>
            <a:r>
              <a:rPr sz="1800" spc="-320" dirty="0">
                <a:solidFill>
                  <a:srgbClr val="554F4D"/>
                </a:solidFill>
                <a:latin typeface="휴먼옛체"/>
                <a:cs typeface="휴먼옛체"/>
              </a:rPr>
              <a:t>연도별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45" dirty="0">
                <a:solidFill>
                  <a:srgbClr val="554F4D"/>
                </a:solidFill>
                <a:latin typeface="휴먼옛체"/>
                <a:cs typeface="휴먼옛체"/>
              </a:rPr>
              <a:t>카드결제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45" dirty="0">
                <a:solidFill>
                  <a:srgbClr val="554F4D"/>
                </a:solidFill>
                <a:latin typeface="휴먼옛체"/>
                <a:cs typeface="휴먼옛체"/>
              </a:rPr>
              <a:t>금액</a:t>
            </a:r>
            <a:r>
              <a:rPr sz="1800" spc="-5" dirty="0">
                <a:solidFill>
                  <a:srgbClr val="554F4D"/>
                </a:solidFill>
                <a:latin typeface="휴먼옛체"/>
                <a:cs typeface="휴먼옛체"/>
              </a:rPr>
              <a:t>&gt;</a:t>
            </a:r>
            <a:endParaRPr sz="1800">
              <a:latin typeface="휴먼옛체"/>
              <a:cs typeface="휴먼옛체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28249" y="6133355"/>
            <a:ext cx="38976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90" dirty="0">
                <a:solidFill>
                  <a:srgbClr val="554F4D"/>
                </a:solidFill>
                <a:latin typeface="휴먼옛체"/>
                <a:cs typeface="휴먼옛체"/>
              </a:rPr>
              <a:t>추측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55" dirty="0">
                <a:solidFill>
                  <a:srgbClr val="554F4D"/>
                </a:solidFill>
                <a:latin typeface="휴먼옛체"/>
                <a:cs typeface="휴먼옛체"/>
              </a:rPr>
              <a:t>: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140" dirty="0">
                <a:solidFill>
                  <a:srgbClr val="554F4D"/>
                </a:solidFill>
                <a:latin typeface="휴먼옛체"/>
                <a:cs typeface="휴먼옛체"/>
              </a:rPr>
              <a:t>2021년에는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80" dirty="0">
                <a:solidFill>
                  <a:srgbClr val="554F4D"/>
                </a:solidFill>
                <a:latin typeface="휴먼옛체"/>
                <a:cs typeface="휴먼옛체"/>
              </a:rPr>
              <a:t>2020년보다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459" dirty="0">
                <a:solidFill>
                  <a:srgbClr val="554F4D"/>
                </a:solidFill>
                <a:latin typeface="휴먼옛체"/>
                <a:cs typeface="휴먼옛체"/>
              </a:rPr>
              <a:t>더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15" dirty="0">
                <a:solidFill>
                  <a:srgbClr val="554F4D"/>
                </a:solidFill>
                <a:latin typeface="휴먼옛체"/>
                <a:cs typeface="휴먼옛체"/>
              </a:rPr>
              <a:t>증가할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70" dirty="0">
                <a:solidFill>
                  <a:srgbClr val="554F4D"/>
                </a:solidFill>
                <a:latin typeface="휴먼옛체"/>
                <a:cs typeface="휴먼옛체"/>
              </a:rPr>
              <a:t>것</a:t>
            </a:r>
            <a:endParaRPr sz="1800">
              <a:latin typeface="휴먼옛체"/>
              <a:cs typeface="휴먼옛체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85213" y="5032806"/>
            <a:ext cx="3058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45" dirty="0">
                <a:solidFill>
                  <a:srgbClr val="554F4D"/>
                </a:solidFill>
                <a:latin typeface="휴먼옛체"/>
                <a:cs typeface="휴먼옛체"/>
              </a:rPr>
              <a:t>카드결제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60" dirty="0">
                <a:solidFill>
                  <a:srgbClr val="554F4D"/>
                </a:solidFill>
                <a:latin typeface="휴먼옛체"/>
                <a:cs typeface="휴먼옛체"/>
              </a:rPr>
              <a:t>금액은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35" dirty="0">
                <a:solidFill>
                  <a:srgbClr val="554F4D"/>
                </a:solidFill>
                <a:latin typeface="휴먼옛체"/>
                <a:cs typeface="휴먼옛체"/>
              </a:rPr>
              <a:t>매년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35" dirty="0">
                <a:solidFill>
                  <a:srgbClr val="554F4D"/>
                </a:solidFill>
                <a:latin typeface="휴먼옛체"/>
                <a:cs typeface="휴먼옛체"/>
              </a:rPr>
              <a:t>증가하고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45" dirty="0">
                <a:solidFill>
                  <a:srgbClr val="554F4D"/>
                </a:solidFill>
                <a:latin typeface="휴먼옛체"/>
                <a:cs typeface="휴먼옛체"/>
              </a:rPr>
              <a:t>있음</a:t>
            </a:r>
            <a:endParaRPr sz="1800">
              <a:latin typeface="휴먼옛체"/>
              <a:cs typeface="휴먼옛체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442725" y="1326487"/>
            <a:ext cx="3307079" cy="3307079"/>
            <a:chOff x="4442725" y="1326487"/>
            <a:chExt cx="3307079" cy="3307079"/>
          </a:xfrm>
        </p:grpSpPr>
        <p:sp>
          <p:nvSpPr>
            <p:cNvPr id="10" name="object 10"/>
            <p:cNvSpPr/>
            <p:nvPr/>
          </p:nvSpPr>
          <p:spPr>
            <a:xfrm>
              <a:off x="4581150" y="1512112"/>
              <a:ext cx="3030220" cy="2941955"/>
            </a:xfrm>
            <a:custGeom>
              <a:avLst/>
              <a:gdLst/>
              <a:ahLst/>
              <a:cxnLst/>
              <a:rect l="l" t="t" r="r" b="b"/>
              <a:pathLst>
                <a:path w="3030220" h="2941954">
                  <a:moveTo>
                    <a:pt x="3029699" y="2941799"/>
                  </a:moveTo>
                  <a:lnTo>
                    <a:pt x="0" y="2941799"/>
                  </a:lnTo>
                  <a:lnTo>
                    <a:pt x="0" y="0"/>
                  </a:lnTo>
                  <a:lnTo>
                    <a:pt x="3029699" y="0"/>
                  </a:lnTo>
                  <a:lnTo>
                    <a:pt x="3029699" y="2941799"/>
                  </a:lnTo>
                  <a:close/>
                </a:path>
              </a:pathLst>
            </a:custGeom>
            <a:solidFill>
              <a:srgbClr val="EEE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42725" y="1326487"/>
              <a:ext cx="3306537" cy="3306537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6014437" y="5552837"/>
            <a:ext cx="317500" cy="341630"/>
            <a:chOff x="6014437" y="5552837"/>
            <a:chExt cx="317500" cy="341630"/>
          </a:xfrm>
        </p:grpSpPr>
        <p:sp>
          <p:nvSpPr>
            <p:cNvPr id="13" name="object 13"/>
            <p:cNvSpPr/>
            <p:nvPr/>
          </p:nvSpPr>
          <p:spPr>
            <a:xfrm>
              <a:off x="6019200" y="5557599"/>
              <a:ext cx="307975" cy="332105"/>
            </a:xfrm>
            <a:custGeom>
              <a:avLst/>
              <a:gdLst/>
              <a:ahLst/>
              <a:cxnLst/>
              <a:rect l="l" t="t" r="r" b="b"/>
              <a:pathLst>
                <a:path w="307975" h="332104">
                  <a:moveTo>
                    <a:pt x="153899" y="331499"/>
                  </a:moveTo>
                  <a:lnTo>
                    <a:pt x="0" y="177599"/>
                  </a:lnTo>
                  <a:lnTo>
                    <a:pt x="76949" y="177599"/>
                  </a:lnTo>
                  <a:lnTo>
                    <a:pt x="76949" y="0"/>
                  </a:lnTo>
                  <a:lnTo>
                    <a:pt x="230849" y="0"/>
                  </a:lnTo>
                  <a:lnTo>
                    <a:pt x="230849" y="177599"/>
                  </a:lnTo>
                  <a:lnTo>
                    <a:pt x="307799" y="177599"/>
                  </a:lnTo>
                  <a:lnTo>
                    <a:pt x="153899" y="331499"/>
                  </a:lnTo>
                  <a:close/>
                </a:path>
              </a:pathLst>
            </a:custGeom>
            <a:solidFill>
              <a:srgbClr val="B98A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019200" y="5557599"/>
              <a:ext cx="307975" cy="332105"/>
            </a:xfrm>
            <a:custGeom>
              <a:avLst/>
              <a:gdLst/>
              <a:ahLst/>
              <a:cxnLst/>
              <a:rect l="l" t="t" r="r" b="b"/>
              <a:pathLst>
                <a:path w="307975" h="332104">
                  <a:moveTo>
                    <a:pt x="230849" y="0"/>
                  </a:moveTo>
                  <a:lnTo>
                    <a:pt x="230849" y="177599"/>
                  </a:lnTo>
                  <a:lnTo>
                    <a:pt x="307799" y="177599"/>
                  </a:lnTo>
                  <a:lnTo>
                    <a:pt x="153899" y="331499"/>
                  </a:lnTo>
                  <a:lnTo>
                    <a:pt x="0" y="177599"/>
                  </a:lnTo>
                  <a:lnTo>
                    <a:pt x="76949" y="177599"/>
                  </a:lnTo>
                  <a:lnTo>
                    <a:pt x="76949" y="0"/>
                  </a:lnTo>
                  <a:lnTo>
                    <a:pt x="230849" y="0"/>
                  </a:lnTo>
                  <a:close/>
                </a:path>
              </a:pathLst>
            </a:custGeom>
            <a:ln w="9524">
              <a:solidFill>
                <a:srgbClr val="B98A7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456927" y="4533667"/>
            <a:ext cx="127889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45" dirty="0">
                <a:solidFill>
                  <a:srgbClr val="554F4D"/>
                </a:solidFill>
                <a:latin typeface="휴먼옛체"/>
                <a:cs typeface="휴먼옛체"/>
              </a:rPr>
              <a:t>&lt;연도별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210" dirty="0">
                <a:solidFill>
                  <a:srgbClr val="554F4D"/>
                </a:solidFill>
                <a:latin typeface="휴먼옛체"/>
                <a:cs typeface="휴먼옛체"/>
              </a:rPr>
              <a:t>카드결제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145" dirty="0">
                <a:solidFill>
                  <a:srgbClr val="554F4D"/>
                </a:solidFill>
                <a:latin typeface="휴먼옛체"/>
                <a:cs typeface="휴먼옛체"/>
              </a:rPr>
              <a:t>금액&gt;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22376" y="1143000"/>
            <a:ext cx="9770110" cy="0"/>
          </a:xfrm>
          <a:custGeom>
            <a:avLst/>
            <a:gdLst/>
            <a:ahLst/>
            <a:cxnLst/>
            <a:rect l="l" t="t" r="r" b="b"/>
            <a:pathLst>
              <a:path w="9770110">
                <a:moveTo>
                  <a:pt x="0" y="0"/>
                </a:moveTo>
                <a:lnTo>
                  <a:pt x="9769723" y="0"/>
                </a:lnTo>
              </a:path>
            </a:pathLst>
          </a:custGeom>
          <a:ln w="9524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84400" y="112711"/>
            <a:ext cx="4330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10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2</a:t>
            </a:r>
            <a:endParaRPr sz="1100">
              <a:latin typeface="휴먼옛체"/>
              <a:cs typeface="휴먼옛체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86995" cy="6858000"/>
            </a:xfrm>
            <a:custGeom>
              <a:avLst/>
              <a:gdLst/>
              <a:ahLst/>
              <a:cxnLst/>
              <a:rect l="l" t="t" r="r" b="b"/>
              <a:pathLst>
                <a:path w="86995" h="6858000">
                  <a:moveTo>
                    <a:pt x="0" y="0"/>
                  </a:moveTo>
                  <a:lnTo>
                    <a:pt x="86694" y="0"/>
                  </a:lnTo>
                  <a:lnTo>
                    <a:pt x="86694" y="6857999"/>
                  </a:lnTo>
                  <a:lnTo>
                    <a:pt x="0" y="6857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8A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11399" y="1797474"/>
              <a:ext cx="11075670" cy="2938145"/>
            </a:xfrm>
            <a:custGeom>
              <a:avLst/>
              <a:gdLst/>
              <a:ahLst/>
              <a:cxnLst/>
              <a:rect l="l" t="t" r="r" b="b"/>
              <a:pathLst>
                <a:path w="11075670" h="2938145">
                  <a:moveTo>
                    <a:pt x="11075099" y="2937899"/>
                  </a:moveTo>
                  <a:lnTo>
                    <a:pt x="0" y="2937899"/>
                  </a:lnTo>
                  <a:lnTo>
                    <a:pt x="0" y="0"/>
                  </a:lnTo>
                  <a:lnTo>
                    <a:pt x="11075099" y="0"/>
                  </a:lnTo>
                  <a:lnTo>
                    <a:pt x="11075099" y="2937899"/>
                  </a:lnTo>
                  <a:close/>
                </a:path>
              </a:pathLst>
            </a:custGeom>
            <a:solidFill>
              <a:srgbClr val="EEE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838201"/>
              <a:ext cx="12191999" cy="271446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725864" y="2147582"/>
              <a:ext cx="964565" cy="2420620"/>
            </a:xfrm>
            <a:custGeom>
              <a:avLst/>
              <a:gdLst/>
              <a:ahLst/>
              <a:cxnLst/>
              <a:rect l="l" t="t" r="r" b="b"/>
              <a:pathLst>
                <a:path w="964564" h="2420620">
                  <a:moveTo>
                    <a:pt x="964209" y="17957"/>
                  </a:moveTo>
                  <a:lnTo>
                    <a:pt x="946518" y="17957"/>
                  </a:lnTo>
                  <a:lnTo>
                    <a:pt x="946518" y="2402395"/>
                  </a:lnTo>
                  <a:lnTo>
                    <a:pt x="964209" y="2402395"/>
                  </a:lnTo>
                  <a:lnTo>
                    <a:pt x="964209" y="17957"/>
                  </a:lnTo>
                  <a:close/>
                </a:path>
                <a:path w="964564" h="2420620">
                  <a:moveTo>
                    <a:pt x="964209" y="0"/>
                  </a:moveTo>
                  <a:lnTo>
                    <a:pt x="0" y="0"/>
                  </a:lnTo>
                  <a:lnTo>
                    <a:pt x="0" y="17780"/>
                  </a:lnTo>
                  <a:lnTo>
                    <a:pt x="0" y="2402840"/>
                  </a:lnTo>
                  <a:lnTo>
                    <a:pt x="0" y="2420620"/>
                  </a:lnTo>
                  <a:lnTo>
                    <a:pt x="964209" y="2420620"/>
                  </a:lnTo>
                  <a:lnTo>
                    <a:pt x="964209" y="2402840"/>
                  </a:lnTo>
                  <a:lnTo>
                    <a:pt x="17691" y="2402840"/>
                  </a:lnTo>
                  <a:lnTo>
                    <a:pt x="17691" y="17780"/>
                  </a:lnTo>
                  <a:lnTo>
                    <a:pt x="964209" y="17780"/>
                  </a:lnTo>
                  <a:lnTo>
                    <a:pt x="964209" y="0"/>
                  </a:lnTo>
                  <a:close/>
                </a:path>
              </a:pathLst>
            </a:custGeom>
            <a:solidFill>
              <a:srgbClr val="98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25874" y="2147851"/>
              <a:ext cx="964565" cy="2419985"/>
            </a:xfrm>
            <a:custGeom>
              <a:avLst/>
              <a:gdLst/>
              <a:ahLst/>
              <a:cxnLst/>
              <a:rect l="l" t="t" r="r" b="b"/>
              <a:pathLst>
                <a:path w="964564" h="2419985">
                  <a:moveTo>
                    <a:pt x="0" y="0"/>
                  </a:moveTo>
                  <a:lnTo>
                    <a:pt x="964199" y="0"/>
                  </a:lnTo>
                  <a:lnTo>
                    <a:pt x="964199" y="2419799"/>
                  </a:lnTo>
                  <a:lnTo>
                    <a:pt x="0" y="2419799"/>
                  </a:lnTo>
                  <a:lnTo>
                    <a:pt x="0" y="0"/>
                  </a:lnTo>
                  <a:close/>
                </a:path>
                <a:path w="964564" h="2419985">
                  <a:moveTo>
                    <a:pt x="17683" y="17683"/>
                  </a:moveTo>
                  <a:lnTo>
                    <a:pt x="17683" y="2402116"/>
                  </a:lnTo>
                  <a:lnTo>
                    <a:pt x="946516" y="2402116"/>
                  </a:lnTo>
                  <a:lnTo>
                    <a:pt x="946516" y="17683"/>
                  </a:lnTo>
                  <a:lnTo>
                    <a:pt x="17683" y="17683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11914" y="2151392"/>
              <a:ext cx="964565" cy="2419350"/>
            </a:xfrm>
            <a:custGeom>
              <a:avLst/>
              <a:gdLst/>
              <a:ahLst/>
              <a:cxnLst/>
              <a:rect l="l" t="t" r="r" b="b"/>
              <a:pathLst>
                <a:path w="964564" h="2419350">
                  <a:moveTo>
                    <a:pt x="964209" y="17043"/>
                  </a:moveTo>
                  <a:lnTo>
                    <a:pt x="946518" y="17043"/>
                  </a:lnTo>
                  <a:lnTo>
                    <a:pt x="946518" y="2401481"/>
                  </a:lnTo>
                  <a:lnTo>
                    <a:pt x="964209" y="2401481"/>
                  </a:lnTo>
                  <a:lnTo>
                    <a:pt x="964209" y="17043"/>
                  </a:lnTo>
                  <a:close/>
                </a:path>
                <a:path w="964564" h="2419350">
                  <a:moveTo>
                    <a:pt x="964209" y="0"/>
                  </a:moveTo>
                  <a:lnTo>
                    <a:pt x="0" y="0"/>
                  </a:lnTo>
                  <a:lnTo>
                    <a:pt x="0" y="16510"/>
                  </a:lnTo>
                  <a:lnTo>
                    <a:pt x="0" y="2401570"/>
                  </a:lnTo>
                  <a:lnTo>
                    <a:pt x="0" y="2419350"/>
                  </a:lnTo>
                  <a:lnTo>
                    <a:pt x="964209" y="2419350"/>
                  </a:lnTo>
                  <a:lnTo>
                    <a:pt x="964209" y="2401570"/>
                  </a:lnTo>
                  <a:lnTo>
                    <a:pt x="17691" y="2401570"/>
                  </a:lnTo>
                  <a:lnTo>
                    <a:pt x="17691" y="16510"/>
                  </a:lnTo>
                  <a:lnTo>
                    <a:pt x="964209" y="16510"/>
                  </a:lnTo>
                  <a:lnTo>
                    <a:pt x="964209" y="0"/>
                  </a:lnTo>
                  <a:close/>
                </a:path>
              </a:pathLst>
            </a:custGeom>
            <a:solidFill>
              <a:srgbClr val="98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11925" y="2150750"/>
              <a:ext cx="964565" cy="2419985"/>
            </a:xfrm>
            <a:custGeom>
              <a:avLst/>
              <a:gdLst/>
              <a:ahLst/>
              <a:cxnLst/>
              <a:rect l="l" t="t" r="r" b="b"/>
              <a:pathLst>
                <a:path w="964564" h="2419985">
                  <a:moveTo>
                    <a:pt x="0" y="0"/>
                  </a:moveTo>
                  <a:lnTo>
                    <a:pt x="964199" y="0"/>
                  </a:lnTo>
                  <a:lnTo>
                    <a:pt x="964199" y="2419799"/>
                  </a:lnTo>
                  <a:lnTo>
                    <a:pt x="0" y="2419799"/>
                  </a:lnTo>
                  <a:lnTo>
                    <a:pt x="0" y="0"/>
                  </a:lnTo>
                  <a:close/>
                </a:path>
                <a:path w="964564" h="2419985">
                  <a:moveTo>
                    <a:pt x="17683" y="17683"/>
                  </a:moveTo>
                  <a:lnTo>
                    <a:pt x="17683" y="2402116"/>
                  </a:lnTo>
                  <a:lnTo>
                    <a:pt x="946516" y="2402116"/>
                  </a:lnTo>
                  <a:lnTo>
                    <a:pt x="946516" y="17683"/>
                  </a:lnTo>
                  <a:lnTo>
                    <a:pt x="17683" y="17683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12264" y="2147582"/>
              <a:ext cx="964565" cy="2439670"/>
            </a:xfrm>
            <a:custGeom>
              <a:avLst/>
              <a:gdLst/>
              <a:ahLst/>
              <a:cxnLst/>
              <a:rect l="l" t="t" r="r" b="b"/>
              <a:pathLst>
                <a:path w="964565" h="2439670">
                  <a:moveTo>
                    <a:pt x="964209" y="0"/>
                  </a:moveTo>
                  <a:lnTo>
                    <a:pt x="0" y="0"/>
                  </a:lnTo>
                  <a:lnTo>
                    <a:pt x="0" y="17780"/>
                  </a:lnTo>
                  <a:lnTo>
                    <a:pt x="0" y="2421890"/>
                  </a:lnTo>
                  <a:lnTo>
                    <a:pt x="0" y="2439670"/>
                  </a:lnTo>
                  <a:lnTo>
                    <a:pt x="964209" y="2439670"/>
                  </a:lnTo>
                  <a:lnTo>
                    <a:pt x="964209" y="2422487"/>
                  </a:lnTo>
                  <a:lnTo>
                    <a:pt x="964209" y="2421890"/>
                  </a:lnTo>
                  <a:lnTo>
                    <a:pt x="964209" y="17957"/>
                  </a:lnTo>
                  <a:lnTo>
                    <a:pt x="946518" y="17957"/>
                  </a:lnTo>
                  <a:lnTo>
                    <a:pt x="946518" y="2421890"/>
                  </a:lnTo>
                  <a:lnTo>
                    <a:pt x="17691" y="2421890"/>
                  </a:lnTo>
                  <a:lnTo>
                    <a:pt x="17691" y="17780"/>
                  </a:lnTo>
                  <a:lnTo>
                    <a:pt x="964209" y="17780"/>
                  </a:lnTo>
                  <a:lnTo>
                    <a:pt x="964209" y="0"/>
                  </a:lnTo>
                  <a:close/>
                </a:path>
              </a:pathLst>
            </a:custGeom>
            <a:solidFill>
              <a:srgbClr val="98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212274" y="2147850"/>
              <a:ext cx="964565" cy="2440305"/>
            </a:xfrm>
            <a:custGeom>
              <a:avLst/>
              <a:gdLst/>
              <a:ahLst/>
              <a:cxnLst/>
              <a:rect l="l" t="t" r="r" b="b"/>
              <a:pathLst>
                <a:path w="964565" h="2440304">
                  <a:moveTo>
                    <a:pt x="0" y="0"/>
                  </a:moveTo>
                  <a:lnTo>
                    <a:pt x="964199" y="0"/>
                  </a:lnTo>
                  <a:lnTo>
                    <a:pt x="964199" y="2439899"/>
                  </a:lnTo>
                  <a:lnTo>
                    <a:pt x="0" y="2439899"/>
                  </a:lnTo>
                  <a:lnTo>
                    <a:pt x="0" y="0"/>
                  </a:lnTo>
                  <a:close/>
                </a:path>
                <a:path w="964565" h="2440304">
                  <a:moveTo>
                    <a:pt x="17683" y="17683"/>
                  </a:moveTo>
                  <a:lnTo>
                    <a:pt x="17683" y="2422216"/>
                  </a:lnTo>
                  <a:lnTo>
                    <a:pt x="946516" y="2422216"/>
                  </a:lnTo>
                  <a:lnTo>
                    <a:pt x="946516" y="17683"/>
                  </a:lnTo>
                  <a:lnTo>
                    <a:pt x="17683" y="17683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930250" y="5605050"/>
              <a:ext cx="332105" cy="307975"/>
            </a:xfrm>
            <a:custGeom>
              <a:avLst/>
              <a:gdLst/>
              <a:ahLst/>
              <a:cxnLst/>
              <a:rect l="l" t="t" r="r" b="b"/>
              <a:pathLst>
                <a:path w="332104" h="307975">
                  <a:moveTo>
                    <a:pt x="177599" y="307799"/>
                  </a:moveTo>
                  <a:lnTo>
                    <a:pt x="177599" y="230849"/>
                  </a:lnTo>
                  <a:lnTo>
                    <a:pt x="0" y="230849"/>
                  </a:lnTo>
                  <a:lnTo>
                    <a:pt x="0" y="76949"/>
                  </a:lnTo>
                  <a:lnTo>
                    <a:pt x="177599" y="76949"/>
                  </a:lnTo>
                  <a:lnTo>
                    <a:pt x="177599" y="0"/>
                  </a:lnTo>
                  <a:lnTo>
                    <a:pt x="331499" y="153899"/>
                  </a:lnTo>
                  <a:lnTo>
                    <a:pt x="177599" y="307799"/>
                  </a:lnTo>
                  <a:close/>
                </a:path>
              </a:pathLst>
            </a:custGeom>
            <a:solidFill>
              <a:srgbClr val="B98A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930250" y="5605050"/>
              <a:ext cx="332105" cy="307975"/>
            </a:xfrm>
            <a:custGeom>
              <a:avLst/>
              <a:gdLst/>
              <a:ahLst/>
              <a:cxnLst/>
              <a:rect l="l" t="t" r="r" b="b"/>
              <a:pathLst>
                <a:path w="332104" h="307975">
                  <a:moveTo>
                    <a:pt x="0" y="76949"/>
                  </a:moveTo>
                  <a:lnTo>
                    <a:pt x="177599" y="76949"/>
                  </a:lnTo>
                  <a:lnTo>
                    <a:pt x="177599" y="0"/>
                  </a:lnTo>
                  <a:lnTo>
                    <a:pt x="331499" y="153899"/>
                  </a:lnTo>
                  <a:lnTo>
                    <a:pt x="177599" y="307799"/>
                  </a:lnTo>
                  <a:lnTo>
                    <a:pt x="177599" y="230849"/>
                  </a:lnTo>
                  <a:lnTo>
                    <a:pt x="0" y="230849"/>
                  </a:lnTo>
                  <a:lnTo>
                    <a:pt x="0" y="76949"/>
                  </a:lnTo>
                  <a:close/>
                </a:path>
              </a:pathLst>
            </a:custGeom>
            <a:ln w="9524">
              <a:solidFill>
                <a:srgbClr val="B98A7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884412" y="357711"/>
            <a:ext cx="37128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685" dirty="0"/>
              <a:t>데이터</a:t>
            </a:r>
            <a:r>
              <a:rPr sz="3600" spc="-445" dirty="0"/>
              <a:t> </a:t>
            </a:r>
            <a:r>
              <a:rPr sz="3600" spc="45" dirty="0"/>
              <a:t>E</a:t>
            </a:r>
            <a:r>
              <a:rPr sz="3600" spc="-185" dirty="0"/>
              <a:t>D</a:t>
            </a:r>
            <a:r>
              <a:rPr sz="3600" spc="290" dirty="0"/>
              <a:t>A</a:t>
            </a:r>
            <a:r>
              <a:rPr sz="3600" spc="-445" dirty="0"/>
              <a:t> </a:t>
            </a:r>
            <a:r>
              <a:rPr sz="3600" spc="-95" dirty="0"/>
              <a:t>-</a:t>
            </a:r>
            <a:r>
              <a:rPr sz="3600" spc="-445" dirty="0"/>
              <a:t> </a:t>
            </a:r>
            <a:r>
              <a:rPr sz="2800" spc="-535" dirty="0"/>
              <a:t>카드결제</a:t>
            </a:r>
            <a:endParaRPr sz="2800"/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56625" y="997862"/>
            <a:ext cx="1878964" cy="274320"/>
          </a:xfrm>
          <a:prstGeom prst="rect">
            <a:avLst/>
          </a:prstGeom>
          <a:solidFill>
            <a:srgbClr val="EED6BB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sz="1800" spc="5" dirty="0">
                <a:solidFill>
                  <a:srgbClr val="554F4D"/>
                </a:solidFill>
                <a:latin typeface="휴먼옛체"/>
                <a:cs typeface="휴먼옛체"/>
              </a:rPr>
              <a:t>&lt;</a:t>
            </a:r>
            <a:r>
              <a:rPr sz="1800" spc="-310" dirty="0">
                <a:solidFill>
                  <a:srgbClr val="554F4D"/>
                </a:solidFill>
                <a:latin typeface="휴먼옛체"/>
                <a:cs typeface="휴먼옛체"/>
              </a:rPr>
              <a:t>월별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45" dirty="0">
                <a:solidFill>
                  <a:srgbClr val="554F4D"/>
                </a:solidFill>
                <a:latin typeface="휴먼옛체"/>
                <a:cs typeface="휴먼옛체"/>
              </a:rPr>
              <a:t>카드결제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229" dirty="0">
                <a:solidFill>
                  <a:srgbClr val="554F4D"/>
                </a:solidFill>
                <a:latin typeface="휴먼옛체"/>
                <a:cs typeface="휴먼옛체"/>
              </a:rPr>
              <a:t>금액&gt;</a:t>
            </a:r>
            <a:endParaRPr sz="1800">
              <a:latin typeface="휴먼옛체"/>
              <a:cs typeface="휴먼옛체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809099" y="5264131"/>
            <a:ext cx="41897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90" dirty="0">
                <a:solidFill>
                  <a:srgbClr val="554F4D"/>
                </a:solidFill>
                <a:latin typeface="휴먼옛체"/>
                <a:cs typeface="휴먼옛체"/>
              </a:rPr>
              <a:t>추측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55" dirty="0">
                <a:solidFill>
                  <a:srgbClr val="554F4D"/>
                </a:solidFill>
                <a:latin typeface="휴먼옛체"/>
                <a:cs typeface="휴먼옛체"/>
              </a:rPr>
              <a:t>: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70" dirty="0">
                <a:solidFill>
                  <a:srgbClr val="554F4D"/>
                </a:solidFill>
                <a:latin typeface="휴먼옛체"/>
                <a:cs typeface="휴먼옛체"/>
              </a:rPr>
              <a:t>올해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120" dirty="0">
                <a:solidFill>
                  <a:srgbClr val="980000"/>
                </a:solidFill>
                <a:latin typeface="휴먼옛체"/>
                <a:cs typeface="휴먼옛체"/>
              </a:rPr>
              <a:t>7,8월에도</a:t>
            </a:r>
            <a:r>
              <a:rPr sz="1800" spc="-22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800" spc="-345" dirty="0">
                <a:solidFill>
                  <a:srgbClr val="980000"/>
                </a:solidFill>
                <a:latin typeface="휴먼옛체"/>
                <a:cs typeface="휴먼옛체"/>
              </a:rPr>
              <a:t>카드결제</a:t>
            </a:r>
            <a:r>
              <a:rPr sz="1800" spc="-22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800" spc="-355" dirty="0">
                <a:solidFill>
                  <a:srgbClr val="980000"/>
                </a:solidFill>
                <a:latin typeface="휴먼옛체"/>
                <a:cs typeface="휴먼옛체"/>
              </a:rPr>
              <a:t>금액이</a:t>
            </a:r>
            <a:r>
              <a:rPr sz="1800" spc="-22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800" spc="-345" dirty="0">
                <a:solidFill>
                  <a:srgbClr val="980000"/>
                </a:solidFill>
                <a:latin typeface="휴먼옛체"/>
                <a:cs typeface="휴먼옛체"/>
              </a:rPr>
              <a:t>증가</a:t>
            </a:r>
            <a:r>
              <a:rPr sz="1800" spc="-245" dirty="0">
                <a:solidFill>
                  <a:srgbClr val="554F4D"/>
                </a:solidFill>
                <a:latin typeface="휴먼옛체"/>
                <a:cs typeface="휴먼옛체"/>
              </a:rPr>
              <a:t>할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70" dirty="0">
                <a:solidFill>
                  <a:srgbClr val="554F4D"/>
                </a:solidFill>
                <a:latin typeface="휴먼옛체"/>
                <a:cs typeface="휴먼옛체"/>
              </a:rPr>
              <a:t>것</a:t>
            </a:r>
            <a:endParaRPr sz="1800">
              <a:latin typeface="휴먼옛체"/>
              <a:cs typeface="휴먼옛체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809099" y="5797531"/>
            <a:ext cx="48895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3400" marR="5080" indent="-521334">
              <a:lnSpc>
                <a:spcPct val="100000"/>
              </a:lnSpc>
              <a:spcBef>
                <a:spcPts val="100"/>
              </a:spcBef>
            </a:pPr>
            <a:r>
              <a:rPr sz="1800" spc="-390" dirty="0">
                <a:solidFill>
                  <a:srgbClr val="554F4D"/>
                </a:solidFill>
                <a:latin typeface="휴먼옛체"/>
                <a:cs typeface="휴먼옛체"/>
              </a:rPr>
              <a:t>추측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55" dirty="0">
                <a:solidFill>
                  <a:srgbClr val="554F4D"/>
                </a:solidFill>
                <a:latin typeface="휴먼옛체"/>
                <a:cs typeface="휴먼옛체"/>
              </a:rPr>
              <a:t>: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75" dirty="0">
                <a:solidFill>
                  <a:srgbClr val="554F4D"/>
                </a:solidFill>
                <a:latin typeface="휴먼옛체"/>
                <a:cs typeface="휴먼옛체"/>
              </a:rPr>
              <a:t>이는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00" dirty="0">
                <a:solidFill>
                  <a:srgbClr val="554F4D"/>
                </a:solidFill>
                <a:latin typeface="휴먼옛체"/>
                <a:cs typeface="휴먼옛체"/>
              </a:rPr>
              <a:t>배출량과도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30" dirty="0">
                <a:solidFill>
                  <a:srgbClr val="554F4D"/>
                </a:solidFill>
                <a:latin typeface="휴먼옛체"/>
                <a:cs typeface="휴먼옛체"/>
              </a:rPr>
              <a:t>비슷한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25" dirty="0">
                <a:solidFill>
                  <a:srgbClr val="554F4D"/>
                </a:solidFill>
                <a:latin typeface="휴먼옛체"/>
                <a:cs typeface="휴먼옛체"/>
              </a:rPr>
              <a:t>패턴을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50" dirty="0">
                <a:solidFill>
                  <a:srgbClr val="554F4D"/>
                </a:solidFill>
                <a:latin typeface="휴먼옛체"/>
                <a:cs typeface="휴먼옛체"/>
              </a:rPr>
              <a:t>보이고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285" dirty="0">
                <a:solidFill>
                  <a:srgbClr val="554F4D"/>
                </a:solidFill>
                <a:latin typeface="휴먼옛체"/>
                <a:cs typeface="휴먼옛체"/>
              </a:rPr>
              <a:t>있으므로  </a:t>
            </a:r>
            <a:r>
              <a:rPr sz="1800" spc="-345" dirty="0">
                <a:solidFill>
                  <a:srgbClr val="980000"/>
                </a:solidFill>
                <a:latin typeface="휴먼옛체"/>
                <a:cs typeface="휴먼옛체"/>
              </a:rPr>
              <a:t>카드결제</a:t>
            </a:r>
            <a:r>
              <a:rPr sz="1800" spc="-22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800" spc="-360" dirty="0">
                <a:solidFill>
                  <a:srgbClr val="980000"/>
                </a:solidFill>
                <a:latin typeface="휴먼옛체"/>
                <a:cs typeface="휴먼옛체"/>
              </a:rPr>
              <a:t>금액은</a:t>
            </a:r>
            <a:r>
              <a:rPr sz="1800" spc="-22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800" spc="-300" dirty="0">
                <a:solidFill>
                  <a:srgbClr val="980000"/>
                </a:solidFill>
                <a:latin typeface="휴먼옛체"/>
                <a:cs typeface="휴먼옛체"/>
              </a:rPr>
              <a:t>배출량에</a:t>
            </a:r>
            <a:r>
              <a:rPr sz="1800" spc="-22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800" spc="-280" dirty="0">
                <a:solidFill>
                  <a:srgbClr val="980000"/>
                </a:solidFill>
                <a:latin typeface="휴먼옛체"/>
                <a:cs typeface="휴먼옛체"/>
              </a:rPr>
              <a:t>영향</a:t>
            </a:r>
            <a:r>
              <a:rPr sz="1800" spc="-370" dirty="0">
                <a:solidFill>
                  <a:srgbClr val="554F4D"/>
                </a:solidFill>
                <a:latin typeface="휴먼옛체"/>
                <a:cs typeface="휴먼옛체"/>
              </a:rPr>
              <a:t>을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95" dirty="0">
                <a:solidFill>
                  <a:srgbClr val="554F4D"/>
                </a:solidFill>
                <a:latin typeface="휴먼옛체"/>
                <a:cs typeface="휴먼옛체"/>
              </a:rPr>
              <a:t>주는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40" dirty="0">
                <a:solidFill>
                  <a:srgbClr val="554F4D"/>
                </a:solidFill>
                <a:latin typeface="휴먼옛체"/>
                <a:cs typeface="휴먼옛체"/>
              </a:rPr>
              <a:t>요인이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85" dirty="0">
                <a:solidFill>
                  <a:srgbClr val="554F4D"/>
                </a:solidFill>
                <a:latin typeface="휴먼옛체"/>
                <a:cs typeface="휴먼옛체"/>
              </a:rPr>
              <a:t>될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70" dirty="0">
                <a:solidFill>
                  <a:srgbClr val="554F4D"/>
                </a:solidFill>
                <a:latin typeface="휴먼옛체"/>
                <a:cs typeface="휴먼옛체"/>
              </a:rPr>
              <a:t>것</a:t>
            </a:r>
            <a:endParaRPr sz="1800">
              <a:latin typeface="휴먼옛체"/>
              <a:cs typeface="휴먼옛체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95325" y="5600139"/>
            <a:ext cx="472186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325" dirty="0">
                <a:solidFill>
                  <a:srgbClr val="554F4D"/>
                </a:solidFill>
                <a:latin typeface="휴먼옛체"/>
                <a:cs typeface="휴먼옛체"/>
              </a:rPr>
              <a:t>카드결제</a:t>
            </a:r>
            <a:r>
              <a:rPr sz="1700" spc="-21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700" spc="-340" dirty="0">
                <a:solidFill>
                  <a:srgbClr val="554F4D"/>
                </a:solidFill>
                <a:latin typeface="휴먼옛체"/>
                <a:cs typeface="휴먼옛체"/>
              </a:rPr>
              <a:t>금액은</a:t>
            </a:r>
            <a:r>
              <a:rPr sz="1700" spc="-21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700" spc="-345" dirty="0">
                <a:solidFill>
                  <a:srgbClr val="554F4D"/>
                </a:solidFill>
                <a:latin typeface="휴먼옛체"/>
                <a:cs typeface="휴먼옛체"/>
              </a:rPr>
              <a:t>대체적으로</a:t>
            </a:r>
            <a:r>
              <a:rPr sz="1700" spc="-21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700" spc="-70" dirty="0">
                <a:solidFill>
                  <a:srgbClr val="554F4D"/>
                </a:solidFill>
                <a:latin typeface="휴먼옛체"/>
                <a:cs typeface="휴먼옛체"/>
              </a:rPr>
              <a:t>7,8월에</a:t>
            </a:r>
            <a:r>
              <a:rPr sz="1700" spc="-21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700" spc="-325" dirty="0">
                <a:solidFill>
                  <a:srgbClr val="554F4D"/>
                </a:solidFill>
                <a:latin typeface="휴먼옛체"/>
                <a:cs typeface="휴먼옛체"/>
              </a:rPr>
              <a:t>증가하는</a:t>
            </a:r>
            <a:r>
              <a:rPr sz="1700" spc="-21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700" spc="-310" dirty="0">
                <a:solidFill>
                  <a:srgbClr val="554F4D"/>
                </a:solidFill>
                <a:latin typeface="휴먼옛체"/>
                <a:cs typeface="휴먼옛체"/>
              </a:rPr>
              <a:t>패턴을</a:t>
            </a:r>
            <a:r>
              <a:rPr sz="1700" spc="-21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700" spc="-320" dirty="0">
                <a:solidFill>
                  <a:srgbClr val="554F4D"/>
                </a:solidFill>
                <a:latin typeface="휴먼옛체"/>
                <a:cs typeface="휴먼옛체"/>
              </a:rPr>
              <a:t>보임</a:t>
            </a:r>
            <a:endParaRPr sz="1700">
              <a:latin typeface="휴먼옛체"/>
              <a:cs typeface="휴먼옛체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824805" y="4798230"/>
            <a:ext cx="116522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25" dirty="0">
                <a:solidFill>
                  <a:srgbClr val="554F4D"/>
                </a:solidFill>
                <a:latin typeface="휴먼옛체"/>
                <a:cs typeface="휴먼옛체"/>
              </a:rPr>
              <a:t>&lt;월별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210" dirty="0">
                <a:solidFill>
                  <a:srgbClr val="554F4D"/>
                </a:solidFill>
                <a:latin typeface="휴먼옛체"/>
                <a:cs typeface="휴먼옛체"/>
              </a:rPr>
              <a:t>카드결제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145" dirty="0">
                <a:solidFill>
                  <a:srgbClr val="554F4D"/>
                </a:solidFill>
                <a:latin typeface="휴먼옛체"/>
                <a:cs typeface="휴먼옛체"/>
              </a:rPr>
              <a:t>금액&gt;</a:t>
            </a:r>
            <a:endParaRPr sz="1100">
              <a:latin typeface="휴먼옛체"/>
              <a:cs typeface="휴먼옛체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02969" y="1143000"/>
            <a:ext cx="9589135" cy="0"/>
          </a:xfrm>
          <a:custGeom>
            <a:avLst/>
            <a:gdLst/>
            <a:ahLst/>
            <a:cxnLst/>
            <a:rect l="l" t="t" r="r" b="b"/>
            <a:pathLst>
              <a:path w="9589135">
                <a:moveTo>
                  <a:pt x="0" y="0"/>
                </a:moveTo>
                <a:lnTo>
                  <a:pt x="9589130" y="0"/>
                </a:lnTo>
              </a:path>
            </a:pathLst>
          </a:custGeom>
          <a:ln w="9524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84417" y="112711"/>
            <a:ext cx="4330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10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2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86995" cy="6858000"/>
          </a:xfrm>
          <a:custGeom>
            <a:avLst/>
            <a:gdLst/>
            <a:ahLst/>
            <a:cxnLst/>
            <a:rect l="l" t="t" r="r" b="b"/>
            <a:pathLst>
              <a:path w="86995" h="6858000">
                <a:moveTo>
                  <a:pt x="0" y="0"/>
                </a:moveTo>
                <a:lnTo>
                  <a:pt x="86694" y="0"/>
                </a:lnTo>
                <a:lnTo>
                  <a:pt x="8669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B98A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84412" y="357711"/>
            <a:ext cx="37128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685" dirty="0"/>
              <a:t>데이터</a:t>
            </a:r>
            <a:r>
              <a:rPr sz="3600" spc="-445" dirty="0"/>
              <a:t> </a:t>
            </a:r>
            <a:r>
              <a:rPr sz="3600" spc="45" dirty="0"/>
              <a:t>E</a:t>
            </a:r>
            <a:r>
              <a:rPr sz="3600" spc="-185" dirty="0"/>
              <a:t>D</a:t>
            </a:r>
            <a:r>
              <a:rPr sz="3600" spc="290" dirty="0"/>
              <a:t>A</a:t>
            </a:r>
            <a:r>
              <a:rPr sz="3600" spc="-445" dirty="0"/>
              <a:t> </a:t>
            </a:r>
            <a:r>
              <a:rPr sz="3600" spc="-95" dirty="0"/>
              <a:t>-</a:t>
            </a:r>
            <a:r>
              <a:rPr sz="3600" spc="-445" dirty="0"/>
              <a:t> </a:t>
            </a:r>
            <a:r>
              <a:rPr sz="2800" spc="-535" dirty="0"/>
              <a:t>카드결제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556625" y="997862"/>
            <a:ext cx="2059305" cy="274320"/>
          </a:xfrm>
          <a:prstGeom prst="rect">
            <a:avLst/>
          </a:prstGeom>
          <a:solidFill>
            <a:srgbClr val="EED6BB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sz="1800" spc="5" dirty="0">
                <a:solidFill>
                  <a:srgbClr val="554F4D"/>
                </a:solidFill>
                <a:latin typeface="휴먼옛체"/>
                <a:cs typeface="휴먼옛체"/>
              </a:rPr>
              <a:t>&lt;</a:t>
            </a:r>
            <a:r>
              <a:rPr sz="1800" spc="-345" dirty="0">
                <a:solidFill>
                  <a:srgbClr val="554F4D"/>
                </a:solidFill>
                <a:latin typeface="휴먼옛체"/>
                <a:cs typeface="휴먼옛체"/>
              </a:rPr>
              <a:t>지역</a:t>
            </a:r>
            <a:r>
              <a:rPr sz="1800" spc="-310" dirty="0">
                <a:solidFill>
                  <a:srgbClr val="554F4D"/>
                </a:solidFill>
                <a:latin typeface="휴먼옛체"/>
                <a:cs typeface="휴먼옛체"/>
              </a:rPr>
              <a:t>별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45" dirty="0">
                <a:solidFill>
                  <a:srgbClr val="554F4D"/>
                </a:solidFill>
                <a:latin typeface="휴먼옛체"/>
                <a:cs typeface="휴먼옛체"/>
              </a:rPr>
              <a:t>카드결제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229" dirty="0">
                <a:solidFill>
                  <a:srgbClr val="554F4D"/>
                </a:solidFill>
                <a:latin typeface="휴먼옛체"/>
                <a:cs typeface="휴먼옛체"/>
              </a:rPr>
              <a:t>금액&gt;</a:t>
            </a:r>
            <a:endParaRPr sz="1800">
              <a:latin typeface="휴먼옛체"/>
              <a:cs typeface="휴먼옛체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51575" y="1358924"/>
            <a:ext cx="11154410" cy="3850640"/>
            <a:chOff x="551575" y="1358924"/>
            <a:chExt cx="11154410" cy="3850640"/>
          </a:xfrm>
        </p:grpSpPr>
        <p:sp>
          <p:nvSpPr>
            <p:cNvPr id="8" name="object 8"/>
            <p:cNvSpPr/>
            <p:nvPr/>
          </p:nvSpPr>
          <p:spPr>
            <a:xfrm>
              <a:off x="1189999" y="1511324"/>
              <a:ext cx="10515600" cy="3698240"/>
            </a:xfrm>
            <a:custGeom>
              <a:avLst/>
              <a:gdLst/>
              <a:ahLst/>
              <a:cxnLst/>
              <a:rect l="l" t="t" r="r" b="b"/>
              <a:pathLst>
                <a:path w="10515600" h="3698240">
                  <a:moveTo>
                    <a:pt x="10515599" y="3698099"/>
                  </a:moveTo>
                  <a:lnTo>
                    <a:pt x="0" y="3698099"/>
                  </a:lnTo>
                  <a:lnTo>
                    <a:pt x="0" y="0"/>
                  </a:lnTo>
                  <a:lnTo>
                    <a:pt x="10515599" y="0"/>
                  </a:lnTo>
                  <a:lnTo>
                    <a:pt x="10515599" y="3698099"/>
                  </a:lnTo>
                  <a:close/>
                </a:path>
              </a:pathLst>
            </a:custGeom>
            <a:solidFill>
              <a:srgbClr val="EEE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1575" y="1358924"/>
              <a:ext cx="11088844" cy="369809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3774525" y="5787531"/>
            <a:ext cx="47015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45" dirty="0">
                <a:solidFill>
                  <a:srgbClr val="554F4D"/>
                </a:solidFill>
                <a:latin typeface="휴먼옛체"/>
                <a:cs typeface="휴먼옛체"/>
              </a:rPr>
              <a:t>카드결제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35" dirty="0">
                <a:solidFill>
                  <a:srgbClr val="554F4D"/>
                </a:solidFill>
                <a:latin typeface="휴먼옛체"/>
                <a:cs typeface="휴먼옛체"/>
              </a:rPr>
              <a:t>금액의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30" dirty="0">
                <a:solidFill>
                  <a:srgbClr val="554F4D"/>
                </a:solidFill>
                <a:latin typeface="휴먼옛체"/>
                <a:cs typeface="휴먼옛체"/>
              </a:rPr>
              <a:t>패턴은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30" dirty="0">
                <a:solidFill>
                  <a:srgbClr val="554F4D"/>
                </a:solidFill>
                <a:latin typeface="휴먼옛체"/>
                <a:cs typeface="휴먼옛체"/>
              </a:rPr>
              <a:t>지역들마다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20" dirty="0">
                <a:solidFill>
                  <a:srgbClr val="980000"/>
                </a:solidFill>
                <a:latin typeface="휴먼옛체"/>
                <a:cs typeface="휴먼옛체"/>
              </a:rPr>
              <a:t>동일한</a:t>
            </a:r>
            <a:r>
              <a:rPr sz="1800" spc="-22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800" spc="-305" dirty="0">
                <a:solidFill>
                  <a:srgbClr val="980000"/>
                </a:solidFill>
                <a:latin typeface="휴먼옛체"/>
                <a:cs typeface="휴먼옛체"/>
              </a:rPr>
              <a:t>패턴</a:t>
            </a:r>
            <a:r>
              <a:rPr sz="1800" spc="-370" dirty="0">
                <a:solidFill>
                  <a:srgbClr val="554F4D"/>
                </a:solidFill>
                <a:latin typeface="휴먼옛체"/>
                <a:cs typeface="휴먼옛체"/>
              </a:rPr>
              <a:t>을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40" dirty="0">
                <a:solidFill>
                  <a:srgbClr val="554F4D"/>
                </a:solidFill>
                <a:latin typeface="휴먼옛체"/>
                <a:cs typeface="휴먼옛체"/>
              </a:rPr>
              <a:t>보임</a:t>
            </a:r>
            <a:endParaRPr sz="1800">
              <a:latin typeface="휴먼옛체"/>
              <a:cs typeface="휴먼옛체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620359" y="5229243"/>
            <a:ext cx="15741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20" dirty="0">
                <a:solidFill>
                  <a:srgbClr val="554F4D"/>
                </a:solidFill>
                <a:latin typeface="휴먼옛체"/>
                <a:cs typeface="휴먼옛체"/>
              </a:rPr>
              <a:t>&lt;월별/지역별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210" dirty="0">
                <a:solidFill>
                  <a:srgbClr val="554F4D"/>
                </a:solidFill>
                <a:latin typeface="휴먼옛체"/>
                <a:cs typeface="휴먼옛체"/>
              </a:rPr>
              <a:t>카드결제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145" dirty="0">
                <a:solidFill>
                  <a:srgbClr val="554F4D"/>
                </a:solidFill>
                <a:latin typeface="휴먼옛체"/>
                <a:cs typeface="휴먼옛체"/>
              </a:rPr>
              <a:t>금액&gt;</a:t>
            </a:r>
            <a:endParaRPr sz="1100">
              <a:latin typeface="휴먼옛체"/>
              <a:cs typeface="휴먼옛체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811399" y="1797474"/>
              <a:ext cx="11170920" cy="2938145"/>
            </a:xfrm>
            <a:custGeom>
              <a:avLst/>
              <a:gdLst/>
              <a:ahLst/>
              <a:cxnLst/>
              <a:rect l="l" t="t" r="r" b="b"/>
              <a:pathLst>
                <a:path w="11170920" h="2938145">
                  <a:moveTo>
                    <a:pt x="11170499" y="2937899"/>
                  </a:moveTo>
                  <a:lnTo>
                    <a:pt x="0" y="2937899"/>
                  </a:lnTo>
                  <a:lnTo>
                    <a:pt x="0" y="0"/>
                  </a:lnTo>
                  <a:lnTo>
                    <a:pt x="11170499" y="0"/>
                  </a:lnTo>
                  <a:lnTo>
                    <a:pt x="11170499" y="2937899"/>
                  </a:lnTo>
                  <a:close/>
                </a:path>
              </a:pathLst>
            </a:custGeom>
            <a:solidFill>
              <a:srgbClr val="EEE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86995" cy="6858000"/>
            </a:xfrm>
            <a:custGeom>
              <a:avLst/>
              <a:gdLst/>
              <a:ahLst/>
              <a:cxnLst/>
              <a:rect l="l" t="t" r="r" b="b"/>
              <a:pathLst>
                <a:path w="86995" h="6858000">
                  <a:moveTo>
                    <a:pt x="0" y="0"/>
                  </a:moveTo>
                  <a:lnTo>
                    <a:pt x="86694" y="0"/>
                  </a:lnTo>
                  <a:lnTo>
                    <a:pt x="86694" y="6857999"/>
                  </a:lnTo>
                  <a:lnTo>
                    <a:pt x="0" y="6857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8A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801050"/>
              <a:ext cx="12191999" cy="2770124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2602969" y="1143000"/>
            <a:ext cx="9589135" cy="0"/>
          </a:xfrm>
          <a:custGeom>
            <a:avLst/>
            <a:gdLst/>
            <a:ahLst/>
            <a:cxnLst/>
            <a:rect l="l" t="t" r="r" b="b"/>
            <a:pathLst>
              <a:path w="9589135">
                <a:moveTo>
                  <a:pt x="0" y="0"/>
                </a:moveTo>
                <a:lnTo>
                  <a:pt x="9589130" y="0"/>
                </a:lnTo>
              </a:path>
            </a:pathLst>
          </a:custGeom>
          <a:ln w="9524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84408" y="112711"/>
            <a:ext cx="4330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10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2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84412" y="357711"/>
            <a:ext cx="37128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685" dirty="0"/>
              <a:t>데이터</a:t>
            </a:r>
            <a:r>
              <a:rPr sz="3600" spc="-445" dirty="0"/>
              <a:t> </a:t>
            </a:r>
            <a:r>
              <a:rPr sz="3600" spc="45" dirty="0"/>
              <a:t>E</a:t>
            </a:r>
            <a:r>
              <a:rPr sz="3600" spc="-185" dirty="0"/>
              <a:t>D</a:t>
            </a:r>
            <a:r>
              <a:rPr sz="3600" spc="290" dirty="0"/>
              <a:t>A</a:t>
            </a:r>
            <a:r>
              <a:rPr sz="3600" spc="-445" dirty="0"/>
              <a:t> </a:t>
            </a:r>
            <a:r>
              <a:rPr sz="3600" spc="-95" dirty="0"/>
              <a:t>-</a:t>
            </a:r>
            <a:r>
              <a:rPr sz="3600" spc="-445" dirty="0"/>
              <a:t> </a:t>
            </a:r>
            <a:r>
              <a:rPr sz="2800" spc="-535" dirty="0"/>
              <a:t>카드결제</a:t>
            </a:r>
            <a:endParaRPr sz="2800"/>
          </a:p>
        </p:txBody>
      </p:sp>
      <p:sp>
        <p:nvSpPr>
          <p:cNvPr id="9" name="object 9"/>
          <p:cNvSpPr txBox="1"/>
          <p:nvPr/>
        </p:nvSpPr>
        <p:spPr>
          <a:xfrm>
            <a:off x="556625" y="997862"/>
            <a:ext cx="2059305" cy="274320"/>
          </a:xfrm>
          <a:prstGeom prst="rect">
            <a:avLst/>
          </a:prstGeom>
          <a:solidFill>
            <a:srgbClr val="EED6BB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sz="1800" spc="-250" dirty="0">
                <a:solidFill>
                  <a:srgbClr val="554F4D"/>
                </a:solidFill>
                <a:latin typeface="휴먼옛체"/>
                <a:cs typeface="휴먼옛체"/>
              </a:rPr>
              <a:t>&lt;지역별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45" dirty="0">
                <a:solidFill>
                  <a:srgbClr val="554F4D"/>
                </a:solidFill>
                <a:latin typeface="휴먼옛체"/>
                <a:cs typeface="휴먼옛체"/>
              </a:rPr>
              <a:t>카드결제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229" dirty="0">
                <a:solidFill>
                  <a:srgbClr val="554F4D"/>
                </a:solidFill>
                <a:latin typeface="휴먼옛체"/>
                <a:cs typeface="휴먼옛체"/>
              </a:rPr>
              <a:t>금액&gt;</a:t>
            </a:r>
            <a:endParaRPr sz="1800">
              <a:latin typeface="휴먼옛체"/>
              <a:cs typeface="휴먼옛체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79937" y="5202355"/>
            <a:ext cx="5710555" cy="1250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" algn="ctr">
              <a:lnSpc>
                <a:spcPct val="100000"/>
              </a:lnSpc>
              <a:spcBef>
                <a:spcPts val="100"/>
              </a:spcBef>
            </a:pPr>
            <a:r>
              <a:rPr sz="1800" spc="-345" dirty="0">
                <a:solidFill>
                  <a:srgbClr val="554F4D"/>
                </a:solidFill>
                <a:latin typeface="휴먼옛체"/>
                <a:cs typeface="휴먼옛체"/>
              </a:rPr>
              <a:t>카드결제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60" dirty="0">
                <a:solidFill>
                  <a:srgbClr val="554F4D"/>
                </a:solidFill>
                <a:latin typeface="휴먼옛체"/>
                <a:cs typeface="휴먼옛체"/>
              </a:rPr>
              <a:t>금액은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245" dirty="0">
                <a:solidFill>
                  <a:srgbClr val="554F4D"/>
                </a:solidFill>
                <a:latin typeface="휴먼옛체"/>
                <a:cs typeface="휴먼옛체"/>
              </a:rPr>
              <a:t>노형동,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55" dirty="0">
                <a:solidFill>
                  <a:srgbClr val="554F4D"/>
                </a:solidFill>
                <a:latin typeface="휴먼옛체"/>
                <a:cs typeface="휴먼옛체"/>
              </a:rPr>
              <a:t>이도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95" dirty="0">
                <a:solidFill>
                  <a:srgbClr val="554F4D"/>
                </a:solidFill>
                <a:latin typeface="휴먼옛체"/>
                <a:cs typeface="휴먼옛체"/>
              </a:rPr>
              <a:t>2동,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60" dirty="0">
                <a:solidFill>
                  <a:srgbClr val="554F4D"/>
                </a:solidFill>
                <a:latin typeface="휴먼옛체"/>
                <a:cs typeface="휴먼옛체"/>
              </a:rPr>
              <a:t>연동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50" dirty="0">
                <a:solidFill>
                  <a:srgbClr val="554F4D"/>
                </a:solidFill>
                <a:latin typeface="휴먼옛체"/>
                <a:cs typeface="휴먼옛체"/>
              </a:rPr>
              <a:t>순으로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20" dirty="0">
                <a:solidFill>
                  <a:srgbClr val="554F4D"/>
                </a:solidFill>
                <a:latin typeface="휴먼옛체"/>
                <a:cs typeface="휴먼옛체"/>
              </a:rPr>
              <a:t>많음</a:t>
            </a:r>
            <a:endParaRPr sz="18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</a:pPr>
            <a:endParaRPr sz="18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휴먼옛체"/>
              <a:cs typeface="휴먼옛체"/>
            </a:endParaRPr>
          </a:p>
          <a:p>
            <a:pPr algn="ctr">
              <a:lnSpc>
                <a:spcPct val="100000"/>
              </a:lnSpc>
            </a:pPr>
            <a:r>
              <a:rPr sz="1800" spc="-390" dirty="0">
                <a:solidFill>
                  <a:srgbClr val="554F4D"/>
                </a:solidFill>
                <a:latin typeface="휴먼옛체"/>
                <a:cs typeface="휴먼옛체"/>
              </a:rPr>
              <a:t>추측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55" dirty="0">
                <a:solidFill>
                  <a:srgbClr val="554F4D"/>
                </a:solidFill>
                <a:latin typeface="휴먼옛체"/>
                <a:cs typeface="휴먼옛체"/>
              </a:rPr>
              <a:t>: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45" dirty="0">
                <a:solidFill>
                  <a:srgbClr val="980000"/>
                </a:solidFill>
                <a:latin typeface="휴먼옛체"/>
                <a:cs typeface="휴먼옛체"/>
              </a:rPr>
              <a:t>카드결제</a:t>
            </a:r>
            <a:r>
              <a:rPr sz="1800" spc="-22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800" spc="-355" dirty="0">
                <a:solidFill>
                  <a:srgbClr val="980000"/>
                </a:solidFill>
                <a:latin typeface="휴먼옛체"/>
                <a:cs typeface="휴먼옛체"/>
              </a:rPr>
              <a:t>금액이</a:t>
            </a:r>
            <a:r>
              <a:rPr sz="1800" spc="-22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800" spc="-320" dirty="0">
                <a:solidFill>
                  <a:srgbClr val="980000"/>
                </a:solidFill>
                <a:latin typeface="휴먼옛체"/>
                <a:cs typeface="휴먼옛체"/>
              </a:rPr>
              <a:t>많은</a:t>
            </a:r>
            <a:r>
              <a:rPr sz="1800" spc="-22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800" spc="-345" dirty="0">
                <a:solidFill>
                  <a:srgbClr val="980000"/>
                </a:solidFill>
                <a:latin typeface="휴먼옛체"/>
                <a:cs typeface="휴먼옛체"/>
              </a:rPr>
              <a:t>지역</a:t>
            </a:r>
            <a:r>
              <a:rPr sz="1800" spc="-310" dirty="0">
                <a:solidFill>
                  <a:srgbClr val="554F4D"/>
                </a:solidFill>
                <a:latin typeface="휴먼옛체"/>
                <a:cs typeface="휴먼옛체"/>
              </a:rPr>
              <a:t>의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85" dirty="0">
                <a:solidFill>
                  <a:srgbClr val="554F4D"/>
                </a:solidFill>
                <a:latin typeface="휴먼옛체"/>
                <a:cs typeface="휴먼옛체"/>
              </a:rPr>
              <a:t>음식물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45" dirty="0">
                <a:solidFill>
                  <a:srgbClr val="554F4D"/>
                </a:solidFill>
                <a:latin typeface="휴먼옛체"/>
                <a:cs typeface="휴먼옛체"/>
              </a:rPr>
              <a:t>쓰레기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15" dirty="0">
                <a:solidFill>
                  <a:srgbClr val="980000"/>
                </a:solidFill>
                <a:latin typeface="휴먼옛체"/>
                <a:cs typeface="휴먼옛체"/>
              </a:rPr>
              <a:t>배출량이</a:t>
            </a:r>
            <a:r>
              <a:rPr sz="1800" spc="-22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800" spc="-315" dirty="0">
                <a:solidFill>
                  <a:srgbClr val="980000"/>
                </a:solidFill>
                <a:latin typeface="휴먼옛체"/>
                <a:cs typeface="휴먼옛체"/>
              </a:rPr>
              <a:t>많을</a:t>
            </a:r>
            <a:r>
              <a:rPr sz="1800" spc="-22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800" spc="-370" dirty="0">
                <a:solidFill>
                  <a:srgbClr val="980000"/>
                </a:solidFill>
                <a:latin typeface="휴먼옛체"/>
                <a:cs typeface="휴먼옛체"/>
              </a:rPr>
              <a:t>것</a:t>
            </a:r>
            <a:endParaRPr sz="1800">
              <a:latin typeface="휴먼옛체"/>
              <a:cs typeface="휴먼옛체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248537" y="5690299"/>
            <a:ext cx="317500" cy="341630"/>
            <a:chOff x="6248537" y="5690299"/>
            <a:chExt cx="317500" cy="341630"/>
          </a:xfrm>
        </p:grpSpPr>
        <p:sp>
          <p:nvSpPr>
            <p:cNvPr id="12" name="object 12"/>
            <p:cNvSpPr/>
            <p:nvPr/>
          </p:nvSpPr>
          <p:spPr>
            <a:xfrm>
              <a:off x="6253300" y="5695062"/>
              <a:ext cx="307975" cy="332105"/>
            </a:xfrm>
            <a:custGeom>
              <a:avLst/>
              <a:gdLst/>
              <a:ahLst/>
              <a:cxnLst/>
              <a:rect l="l" t="t" r="r" b="b"/>
              <a:pathLst>
                <a:path w="307975" h="332104">
                  <a:moveTo>
                    <a:pt x="153899" y="331499"/>
                  </a:moveTo>
                  <a:lnTo>
                    <a:pt x="0" y="177599"/>
                  </a:lnTo>
                  <a:lnTo>
                    <a:pt x="76949" y="177599"/>
                  </a:lnTo>
                  <a:lnTo>
                    <a:pt x="76949" y="0"/>
                  </a:lnTo>
                  <a:lnTo>
                    <a:pt x="230849" y="0"/>
                  </a:lnTo>
                  <a:lnTo>
                    <a:pt x="230849" y="177599"/>
                  </a:lnTo>
                  <a:lnTo>
                    <a:pt x="307799" y="177599"/>
                  </a:lnTo>
                  <a:lnTo>
                    <a:pt x="153899" y="331499"/>
                  </a:lnTo>
                  <a:close/>
                </a:path>
              </a:pathLst>
            </a:custGeom>
            <a:solidFill>
              <a:srgbClr val="B98A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253300" y="5695062"/>
              <a:ext cx="307975" cy="332105"/>
            </a:xfrm>
            <a:custGeom>
              <a:avLst/>
              <a:gdLst/>
              <a:ahLst/>
              <a:cxnLst/>
              <a:rect l="l" t="t" r="r" b="b"/>
              <a:pathLst>
                <a:path w="307975" h="332104">
                  <a:moveTo>
                    <a:pt x="230849" y="0"/>
                  </a:moveTo>
                  <a:lnTo>
                    <a:pt x="230849" y="177599"/>
                  </a:lnTo>
                  <a:lnTo>
                    <a:pt x="307799" y="177599"/>
                  </a:lnTo>
                  <a:lnTo>
                    <a:pt x="153899" y="331499"/>
                  </a:lnTo>
                  <a:lnTo>
                    <a:pt x="0" y="177599"/>
                  </a:lnTo>
                  <a:lnTo>
                    <a:pt x="76949" y="177599"/>
                  </a:lnTo>
                  <a:lnTo>
                    <a:pt x="76949" y="0"/>
                  </a:lnTo>
                  <a:lnTo>
                    <a:pt x="230849" y="0"/>
                  </a:lnTo>
                  <a:close/>
                </a:path>
              </a:pathLst>
            </a:custGeom>
            <a:ln w="9524">
              <a:solidFill>
                <a:srgbClr val="B98A7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759112" y="4743842"/>
            <a:ext cx="127571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55" dirty="0">
                <a:solidFill>
                  <a:srgbClr val="554F4D"/>
                </a:solidFill>
                <a:latin typeface="휴먼옛체"/>
                <a:cs typeface="휴먼옛체"/>
              </a:rPr>
              <a:t>&lt;지역별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210" dirty="0">
                <a:solidFill>
                  <a:srgbClr val="554F4D"/>
                </a:solidFill>
                <a:latin typeface="휴먼옛체"/>
                <a:cs typeface="휴먼옛체"/>
              </a:rPr>
              <a:t>카드결제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145" dirty="0">
                <a:solidFill>
                  <a:srgbClr val="554F4D"/>
                </a:solidFill>
                <a:latin typeface="휴먼옛체"/>
                <a:cs typeface="휴먼옛체"/>
              </a:rPr>
              <a:t>금액&gt;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9083" y="1143000"/>
            <a:ext cx="9593580" cy="0"/>
          </a:xfrm>
          <a:custGeom>
            <a:avLst/>
            <a:gdLst/>
            <a:ahLst/>
            <a:cxnLst/>
            <a:rect l="l" t="t" r="r" b="b"/>
            <a:pathLst>
              <a:path w="9593580">
                <a:moveTo>
                  <a:pt x="0" y="0"/>
                </a:moveTo>
                <a:lnTo>
                  <a:pt x="9593016" y="0"/>
                </a:lnTo>
              </a:path>
            </a:pathLst>
          </a:custGeom>
          <a:ln w="9524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84417" y="112711"/>
            <a:ext cx="4330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10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2</a:t>
            </a:r>
            <a:endParaRPr sz="1100">
              <a:latin typeface="휴먼옛체"/>
              <a:cs typeface="휴먼옛체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86995" cy="6858000"/>
            </a:xfrm>
            <a:custGeom>
              <a:avLst/>
              <a:gdLst/>
              <a:ahLst/>
              <a:cxnLst/>
              <a:rect l="l" t="t" r="r" b="b"/>
              <a:pathLst>
                <a:path w="86995" h="6858000">
                  <a:moveTo>
                    <a:pt x="0" y="0"/>
                  </a:moveTo>
                  <a:lnTo>
                    <a:pt x="86694" y="0"/>
                  </a:lnTo>
                  <a:lnTo>
                    <a:pt x="86694" y="6857999"/>
                  </a:lnTo>
                  <a:lnTo>
                    <a:pt x="0" y="6857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8A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11325"/>
              <a:ext cx="12191999" cy="369809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84412" y="357711"/>
            <a:ext cx="37128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685" dirty="0"/>
              <a:t>데이터</a:t>
            </a:r>
            <a:r>
              <a:rPr sz="3600" spc="-445" dirty="0"/>
              <a:t> </a:t>
            </a:r>
            <a:r>
              <a:rPr sz="3600" spc="45" dirty="0"/>
              <a:t>E</a:t>
            </a:r>
            <a:r>
              <a:rPr sz="3600" spc="-185" dirty="0"/>
              <a:t>D</a:t>
            </a:r>
            <a:r>
              <a:rPr sz="3600" spc="290" dirty="0"/>
              <a:t>A</a:t>
            </a:r>
            <a:r>
              <a:rPr sz="3600" spc="-445" dirty="0"/>
              <a:t> </a:t>
            </a:r>
            <a:r>
              <a:rPr sz="3600" spc="-95" dirty="0"/>
              <a:t>-</a:t>
            </a:r>
            <a:r>
              <a:rPr sz="3600" spc="-445" dirty="0"/>
              <a:t> </a:t>
            </a:r>
            <a:r>
              <a:rPr sz="2800" spc="-535" dirty="0"/>
              <a:t>카드결제</a:t>
            </a:r>
            <a:endParaRPr sz="280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56625" y="997862"/>
            <a:ext cx="2055495" cy="274320"/>
          </a:xfrm>
          <a:prstGeom prst="rect">
            <a:avLst/>
          </a:prstGeom>
          <a:solidFill>
            <a:srgbClr val="EED6BB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sz="1800" spc="-254" dirty="0">
                <a:solidFill>
                  <a:srgbClr val="554F4D"/>
                </a:solidFill>
                <a:latin typeface="휴먼옛체"/>
                <a:cs typeface="휴먼옛체"/>
              </a:rPr>
              <a:t>&lt;업종별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45" dirty="0">
                <a:solidFill>
                  <a:srgbClr val="554F4D"/>
                </a:solidFill>
                <a:latin typeface="휴먼옛체"/>
                <a:cs typeface="휴먼옛체"/>
              </a:rPr>
              <a:t>카드결제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229" dirty="0">
                <a:solidFill>
                  <a:srgbClr val="554F4D"/>
                </a:solidFill>
                <a:latin typeface="휴먼옛체"/>
                <a:cs typeface="휴먼옛체"/>
              </a:rPr>
              <a:t>금액&gt;</a:t>
            </a:r>
            <a:endParaRPr sz="1800">
              <a:latin typeface="휴먼옛체"/>
              <a:cs typeface="휴먼옛체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33375" y="5778131"/>
            <a:ext cx="4714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45" dirty="0">
                <a:solidFill>
                  <a:srgbClr val="554F4D"/>
                </a:solidFill>
                <a:latin typeface="휴먼옛체"/>
                <a:cs typeface="휴먼옛체"/>
              </a:rPr>
              <a:t>카드결제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60" dirty="0">
                <a:solidFill>
                  <a:srgbClr val="554F4D"/>
                </a:solidFill>
                <a:latin typeface="휴먼옛체"/>
                <a:cs typeface="휴먼옛체"/>
              </a:rPr>
              <a:t>금액은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215" dirty="0">
                <a:solidFill>
                  <a:srgbClr val="554F4D"/>
                </a:solidFill>
                <a:latin typeface="휴먼옛체"/>
                <a:cs typeface="휴먼옛체"/>
              </a:rPr>
              <a:t>마트/슈퍼마켓,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215" dirty="0">
                <a:solidFill>
                  <a:srgbClr val="554F4D"/>
                </a:solidFill>
                <a:latin typeface="휴먼옛체"/>
                <a:cs typeface="휴먼옛체"/>
              </a:rPr>
              <a:t>한식,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85" dirty="0">
                <a:solidFill>
                  <a:srgbClr val="554F4D"/>
                </a:solidFill>
                <a:latin typeface="휴먼옛체"/>
                <a:cs typeface="휴먼옛체"/>
              </a:rPr>
              <a:t>식품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50" dirty="0">
                <a:solidFill>
                  <a:srgbClr val="554F4D"/>
                </a:solidFill>
                <a:latin typeface="휴먼옛체"/>
                <a:cs typeface="휴먼옛체"/>
              </a:rPr>
              <a:t>순으로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20" dirty="0">
                <a:solidFill>
                  <a:srgbClr val="554F4D"/>
                </a:solidFill>
                <a:latin typeface="휴먼옛체"/>
                <a:cs typeface="휴먼옛체"/>
              </a:rPr>
              <a:t>많음</a:t>
            </a:r>
            <a:endParaRPr sz="1800">
              <a:latin typeface="휴먼옛체"/>
              <a:cs typeface="휴먼옛체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70849" y="5204292"/>
            <a:ext cx="127317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55" dirty="0">
                <a:solidFill>
                  <a:srgbClr val="554F4D"/>
                </a:solidFill>
                <a:latin typeface="휴먼옛체"/>
                <a:cs typeface="휴먼옛체"/>
              </a:rPr>
              <a:t>&lt;업종별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210" dirty="0">
                <a:solidFill>
                  <a:srgbClr val="554F4D"/>
                </a:solidFill>
                <a:latin typeface="휴먼옛체"/>
                <a:cs typeface="휴먼옛체"/>
              </a:rPr>
              <a:t>카드결제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145" dirty="0">
                <a:solidFill>
                  <a:srgbClr val="554F4D"/>
                </a:solidFill>
                <a:latin typeface="휴먼옛체"/>
                <a:cs typeface="휴먼옛체"/>
              </a:rPr>
              <a:t>금액&gt;</a:t>
            </a:r>
            <a:endParaRPr sz="1100">
              <a:latin typeface="휴먼옛체"/>
              <a:cs typeface="휴먼옛체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400" y="2349000"/>
            <a:ext cx="2160270" cy="2160270"/>
          </a:xfrm>
          <a:prstGeom prst="rect">
            <a:avLst/>
          </a:prstGeom>
          <a:solidFill>
            <a:srgbClr val="E1CBB7"/>
          </a:solidFill>
        </p:spPr>
        <p:txBody>
          <a:bodyPr vert="horz" wrap="square" lIns="0" tIns="3314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610"/>
              </a:spcBef>
            </a:pPr>
            <a:r>
              <a:rPr sz="3400" spc="-280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3400" spc="15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3400" spc="145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3400" spc="33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3400" spc="-4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3500" spc="-330" dirty="0">
                <a:solidFill>
                  <a:srgbClr val="554F4D"/>
                </a:solidFill>
                <a:latin typeface="휴먼옛체"/>
                <a:cs typeface="휴먼옛체"/>
              </a:rPr>
              <a:t>1.</a:t>
            </a:r>
            <a:endParaRPr sz="3500">
              <a:latin typeface="휴먼옛체"/>
              <a:cs typeface="휴먼옛체"/>
            </a:endParaRPr>
          </a:p>
          <a:p>
            <a:pPr algn="ctr">
              <a:lnSpc>
                <a:spcPct val="100000"/>
              </a:lnSpc>
              <a:spcBef>
                <a:spcPts val="2480"/>
              </a:spcBef>
            </a:pPr>
            <a:r>
              <a:rPr sz="2800" spc="-515" dirty="0">
                <a:solidFill>
                  <a:srgbClr val="554F4D"/>
                </a:solidFill>
                <a:latin typeface="휴먼옛체"/>
                <a:cs typeface="휴먼옛체"/>
              </a:rPr>
              <a:t>배경</a:t>
            </a:r>
            <a:endParaRPr sz="2800">
              <a:latin typeface="휴먼옛체"/>
              <a:cs typeface="휴먼옛체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9083" y="1143000"/>
            <a:ext cx="9593580" cy="0"/>
          </a:xfrm>
          <a:custGeom>
            <a:avLst/>
            <a:gdLst/>
            <a:ahLst/>
            <a:cxnLst/>
            <a:rect l="l" t="t" r="r" b="b"/>
            <a:pathLst>
              <a:path w="9593580">
                <a:moveTo>
                  <a:pt x="0" y="0"/>
                </a:moveTo>
                <a:lnTo>
                  <a:pt x="9593016" y="0"/>
                </a:lnTo>
              </a:path>
            </a:pathLst>
          </a:custGeom>
          <a:ln w="9524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84436" y="112703"/>
            <a:ext cx="3975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554F4D"/>
                </a:solidFill>
                <a:latin typeface="Arial"/>
                <a:cs typeface="Arial"/>
              </a:rPr>
              <a:t>Par</a:t>
            </a:r>
            <a:r>
              <a:rPr sz="1100" dirty="0">
                <a:solidFill>
                  <a:srgbClr val="554F4D"/>
                </a:solidFill>
                <a:latin typeface="Arial"/>
                <a:cs typeface="Arial"/>
              </a:rPr>
              <a:t>t</a:t>
            </a:r>
            <a:r>
              <a:rPr sz="1100" spc="-5" dirty="0">
                <a:solidFill>
                  <a:srgbClr val="554F4D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54F4D"/>
                </a:solidFill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86995" cy="6858000"/>
          </a:xfrm>
          <a:custGeom>
            <a:avLst/>
            <a:gdLst/>
            <a:ahLst/>
            <a:cxnLst/>
            <a:rect l="l" t="t" r="r" b="b"/>
            <a:pathLst>
              <a:path w="86995" h="6858000">
                <a:moveTo>
                  <a:pt x="0" y="0"/>
                </a:moveTo>
                <a:lnTo>
                  <a:pt x="86694" y="0"/>
                </a:lnTo>
                <a:lnTo>
                  <a:pt x="8669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B98A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84412" y="357711"/>
            <a:ext cx="37128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685" dirty="0"/>
              <a:t>데이터</a:t>
            </a:r>
            <a:r>
              <a:rPr sz="3600" spc="-445" dirty="0"/>
              <a:t> </a:t>
            </a:r>
            <a:r>
              <a:rPr sz="3600" spc="45" dirty="0"/>
              <a:t>E</a:t>
            </a:r>
            <a:r>
              <a:rPr sz="3600" spc="-185" dirty="0"/>
              <a:t>D</a:t>
            </a:r>
            <a:r>
              <a:rPr sz="3600" spc="290" dirty="0"/>
              <a:t>A</a:t>
            </a:r>
            <a:r>
              <a:rPr sz="3600" spc="-445" dirty="0"/>
              <a:t> </a:t>
            </a:r>
            <a:r>
              <a:rPr sz="3600" spc="-95" dirty="0"/>
              <a:t>-</a:t>
            </a:r>
            <a:r>
              <a:rPr sz="3600" spc="-445" dirty="0"/>
              <a:t> </a:t>
            </a:r>
            <a:r>
              <a:rPr sz="2800" spc="-535" dirty="0">
                <a:solidFill>
                  <a:srgbClr val="655D5B"/>
                </a:solidFill>
              </a:rPr>
              <a:t>카드결제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556625" y="997862"/>
            <a:ext cx="2055495" cy="274320"/>
          </a:xfrm>
          <a:prstGeom prst="rect">
            <a:avLst/>
          </a:prstGeom>
          <a:solidFill>
            <a:srgbClr val="EED6BB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sz="1800" spc="5" dirty="0">
                <a:solidFill>
                  <a:srgbClr val="554F4D"/>
                </a:solidFill>
                <a:latin typeface="휴먼옛체"/>
                <a:cs typeface="휴먼옛체"/>
              </a:rPr>
              <a:t>&lt;</a:t>
            </a:r>
            <a:r>
              <a:rPr sz="1800" spc="-360" dirty="0">
                <a:solidFill>
                  <a:srgbClr val="554F4D"/>
                </a:solidFill>
                <a:latin typeface="휴먼옛체"/>
                <a:cs typeface="휴먼옛체"/>
              </a:rPr>
              <a:t>업종</a:t>
            </a:r>
            <a:r>
              <a:rPr sz="1800" spc="-310" dirty="0">
                <a:solidFill>
                  <a:srgbClr val="554F4D"/>
                </a:solidFill>
                <a:latin typeface="휴먼옛체"/>
                <a:cs typeface="휴먼옛체"/>
              </a:rPr>
              <a:t>별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45" dirty="0">
                <a:solidFill>
                  <a:srgbClr val="554F4D"/>
                </a:solidFill>
                <a:latin typeface="휴먼옛체"/>
                <a:cs typeface="휴먼옛체"/>
              </a:rPr>
              <a:t>카드결제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229" dirty="0">
                <a:solidFill>
                  <a:srgbClr val="554F4D"/>
                </a:solidFill>
                <a:latin typeface="휴먼옛체"/>
                <a:cs typeface="휴먼옛체"/>
              </a:rPr>
              <a:t>금액&gt;</a:t>
            </a:r>
            <a:endParaRPr sz="1800">
              <a:latin typeface="휴먼옛체"/>
              <a:cs typeface="휴먼옛체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19387" y="1392899"/>
            <a:ext cx="10952480" cy="3816985"/>
            <a:chOff x="819387" y="1392899"/>
            <a:chExt cx="10952480" cy="3816985"/>
          </a:xfrm>
        </p:grpSpPr>
        <p:sp>
          <p:nvSpPr>
            <p:cNvPr id="8" name="object 8"/>
            <p:cNvSpPr/>
            <p:nvPr/>
          </p:nvSpPr>
          <p:spPr>
            <a:xfrm>
              <a:off x="1037599" y="1511324"/>
              <a:ext cx="10515600" cy="3698240"/>
            </a:xfrm>
            <a:custGeom>
              <a:avLst/>
              <a:gdLst/>
              <a:ahLst/>
              <a:cxnLst/>
              <a:rect l="l" t="t" r="r" b="b"/>
              <a:pathLst>
                <a:path w="10515600" h="3698240">
                  <a:moveTo>
                    <a:pt x="10515599" y="3698099"/>
                  </a:moveTo>
                  <a:lnTo>
                    <a:pt x="0" y="3698099"/>
                  </a:lnTo>
                  <a:lnTo>
                    <a:pt x="0" y="0"/>
                  </a:lnTo>
                  <a:lnTo>
                    <a:pt x="10515599" y="0"/>
                  </a:lnTo>
                  <a:lnTo>
                    <a:pt x="10515599" y="3698099"/>
                  </a:lnTo>
                  <a:close/>
                </a:path>
              </a:pathLst>
            </a:custGeom>
            <a:solidFill>
              <a:srgbClr val="EEE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387" y="1392899"/>
              <a:ext cx="10952033" cy="365247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059714" y="1837702"/>
              <a:ext cx="3360420" cy="2738120"/>
            </a:xfrm>
            <a:custGeom>
              <a:avLst/>
              <a:gdLst/>
              <a:ahLst/>
              <a:cxnLst/>
              <a:rect l="l" t="t" r="r" b="b"/>
              <a:pathLst>
                <a:path w="3360420" h="2738120">
                  <a:moveTo>
                    <a:pt x="3360001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13990"/>
                  </a:lnTo>
                  <a:lnTo>
                    <a:pt x="0" y="2738120"/>
                  </a:lnTo>
                  <a:lnTo>
                    <a:pt x="3360001" y="2738120"/>
                  </a:lnTo>
                  <a:lnTo>
                    <a:pt x="3360001" y="2713990"/>
                  </a:lnTo>
                  <a:lnTo>
                    <a:pt x="24815" y="2713990"/>
                  </a:lnTo>
                  <a:lnTo>
                    <a:pt x="24815" y="25400"/>
                  </a:lnTo>
                  <a:lnTo>
                    <a:pt x="3335197" y="25400"/>
                  </a:lnTo>
                  <a:lnTo>
                    <a:pt x="3335197" y="2713888"/>
                  </a:lnTo>
                  <a:lnTo>
                    <a:pt x="3360001" y="2713888"/>
                  </a:lnTo>
                  <a:lnTo>
                    <a:pt x="3360001" y="25400"/>
                  </a:lnTo>
                  <a:lnTo>
                    <a:pt x="3360001" y="24815"/>
                  </a:lnTo>
                  <a:lnTo>
                    <a:pt x="3360001" y="0"/>
                  </a:lnTo>
                  <a:close/>
                </a:path>
              </a:pathLst>
            </a:custGeom>
            <a:solidFill>
              <a:srgbClr val="98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059724" y="1837699"/>
              <a:ext cx="3360420" cy="2738755"/>
            </a:xfrm>
            <a:custGeom>
              <a:avLst/>
              <a:gdLst/>
              <a:ahLst/>
              <a:cxnLst/>
              <a:rect l="l" t="t" r="r" b="b"/>
              <a:pathLst>
                <a:path w="3360420" h="2738754">
                  <a:moveTo>
                    <a:pt x="0" y="0"/>
                  </a:moveTo>
                  <a:lnTo>
                    <a:pt x="3359999" y="0"/>
                  </a:lnTo>
                  <a:lnTo>
                    <a:pt x="3359999" y="2738699"/>
                  </a:lnTo>
                  <a:lnTo>
                    <a:pt x="0" y="2738699"/>
                  </a:lnTo>
                  <a:lnTo>
                    <a:pt x="0" y="0"/>
                  </a:lnTo>
                  <a:close/>
                </a:path>
                <a:path w="3360420" h="2738754">
                  <a:moveTo>
                    <a:pt x="24812" y="24812"/>
                  </a:moveTo>
                  <a:lnTo>
                    <a:pt x="24812" y="2713887"/>
                  </a:lnTo>
                  <a:lnTo>
                    <a:pt x="3335187" y="2713887"/>
                  </a:lnTo>
                  <a:lnTo>
                    <a:pt x="3335187" y="24812"/>
                  </a:lnTo>
                  <a:lnTo>
                    <a:pt x="24812" y="24812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253925" y="5655829"/>
            <a:ext cx="51276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8735">
              <a:lnSpc>
                <a:spcPct val="100000"/>
              </a:lnSpc>
              <a:spcBef>
                <a:spcPts val="100"/>
              </a:spcBef>
            </a:pPr>
            <a:r>
              <a:rPr sz="1500" spc="-325" dirty="0">
                <a:solidFill>
                  <a:srgbClr val="554F4D"/>
                </a:solidFill>
                <a:latin typeface="휴먼옛체"/>
                <a:cs typeface="휴먼옛체"/>
              </a:rPr>
              <a:t>추측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45" dirty="0">
                <a:solidFill>
                  <a:srgbClr val="554F4D"/>
                </a:solidFill>
                <a:latin typeface="휴먼옛체"/>
                <a:cs typeface="휴먼옛체"/>
              </a:rPr>
              <a:t>: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320" dirty="0">
                <a:solidFill>
                  <a:srgbClr val="554F4D"/>
                </a:solidFill>
                <a:latin typeface="휴먼옛체"/>
                <a:cs typeface="휴먼옛체"/>
              </a:rPr>
              <a:t>음식물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90" dirty="0">
                <a:solidFill>
                  <a:srgbClr val="554F4D"/>
                </a:solidFill>
                <a:latin typeface="휴먼옛체"/>
                <a:cs typeface="휴먼옛체"/>
              </a:rPr>
              <a:t>쓰레기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70" dirty="0">
                <a:solidFill>
                  <a:srgbClr val="554F4D"/>
                </a:solidFill>
                <a:latin typeface="휴먼옛체"/>
                <a:cs typeface="휴먼옛체"/>
              </a:rPr>
              <a:t>배출량은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195" dirty="0">
                <a:solidFill>
                  <a:srgbClr val="980000"/>
                </a:solidFill>
                <a:latin typeface="휴먼옛체"/>
                <a:cs typeface="휴먼옛체"/>
              </a:rPr>
              <a:t>외식(한식,</a:t>
            </a:r>
            <a:r>
              <a:rPr sz="1500" spc="-18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500" spc="-305" dirty="0">
                <a:solidFill>
                  <a:srgbClr val="980000"/>
                </a:solidFill>
                <a:latin typeface="휴먼옛체"/>
                <a:cs typeface="휴먼옛체"/>
              </a:rPr>
              <a:t>양식</a:t>
            </a:r>
            <a:r>
              <a:rPr sz="1500" spc="-18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500" spc="-204" dirty="0">
                <a:solidFill>
                  <a:srgbClr val="980000"/>
                </a:solidFill>
                <a:latin typeface="휴먼옛체"/>
                <a:cs typeface="휴먼옛체"/>
              </a:rPr>
              <a:t>등)이</a:t>
            </a:r>
            <a:r>
              <a:rPr sz="1500" spc="-18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500" spc="-285" dirty="0">
                <a:solidFill>
                  <a:srgbClr val="980000"/>
                </a:solidFill>
                <a:latin typeface="휴먼옛체"/>
                <a:cs typeface="휴먼옛체"/>
              </a:rPr>
              <a:t>증가하면</a:t>
            </a:r>
            <a:r>
              <a:rPr sz="1500" spc="-18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500" spc="-260" dirty="0">
                <a:solidFill>
                  <a:srgbClr val="980000"/>
                </a:solidFill>
                <a:latin typeface="휴먼옛체"/>
                <a:cs typeface="휴먼옛체"/>
              </a:rPr>
              <a:t>감소</a:t>
            </a:r>
            <a:r>
              <a:rPr sz="1500" spc="-140" dirty="0">
                <a:solidFill>
                  <a:srgbClr val="554F4D"/>
                </a:solidFill>
                <a:latin typeface="휴먼옛체"/>
                <a:cs typeface="휴먼옛체"/>
              </a:rPr>
              <a:t>하고,  </a:t>
            </a:r>
            <a:r>
              <a:rPr sz="1500" spc="-180" dirty="0">
                <a:solidFill>
                  <a:srgbClr val="554F4D"/>
                </a:solidFill>
                <a:latin typeface="휴먼옛체"/>
                <a:cs typeface="휴먼옛체"/>
              </a:rPr>
              <a:t>마트/슈퍼마켓,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40" dirty="0">
                <a:solidFill>
                  <a:srgbClr val="554F4D"/>
                </a:solidFill>
                <a:latin typeface="휴먼옛체"/>
                <a:cs typeface="휴먼옛체"/>
              </a:rPr>
              <a:t>배달과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54" dirty="0">
                <a:solidFill>
                  <a:srgbClr val="554F4D"/>
                </a:solidFill>
                <a:latin typeface="휴먼옛체"/>
                <a:cs typeface="휴먼옛체"/>
              </a:rPr>
              <a:t>같이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80" dirty="0">
                <a:solidFill>
                  <a:srgbClr val="980000"/>
                </a:solidFill>
                <a:latin typeface="휴먼옛체"/>
                <a:cs typeface="휴먼옛체"/>
              </a:rPr>
              <a:t>가정에서의</a:t>
            </a:r>
            <a:r>
              <a:rPr sz="1500" spc="-18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500" spc="-295" dirty="0">
                <a:solidFill>
                  <a:srgbClr val="980000"/>
                </a:solidFill>
                <a:latin typeface="휴먼옛체"/>
                <a:cs typeface="휴먼옛체"/>
              </a:rPr>
              <a:t>식사가</a:t>
            </a:r>
            <a:r>
              <a:rPr sz="1500" spc="-18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500" spc="-285" dirty="0">
                <a:solidFill>
                  <a:srgbClr val="980000"/>
                </a:solidFill>
                <a:latin typeface="휴먼옛체"/>
                <a:cs typeface="휴먼옛체"/>
              </a:rPr>
              <a:t>증가하면</a:t>
            </a:r>
            <a:r>
              <a:rPr sz="1500" spc="-18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500" spc="-290" dirty="0">
                <a:solidFill>
                  <a:srgbClr val="980000"/>
                </a:solidFill>
                <a:latin typeface="휴먼옛체"/>
                <a:cs typeface="휴먼옛체"/>
              </a:rPr>
              <a:t>증가</a:t>
            </a:r>
            <a:r>
              <a:rPr sz="1500" spc="-204" dirty="0">
                <a:solidFill>
                  <a:srgbClr val="554F4D"/>
                </a:solidFill>
                <a:latin typeface="휴먼옛체"/>
                <a:cs typeface="휴먼옛체"/>
              </a:rPr>
              <a:t>할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310" dirty="0">
                <a:solidFill>
                  <a:srgbClr val="554F4D"/>
                </a:solidFill>
                <a:latin typeface="휴먼옛체"/>
                <a:cs typeface="휴먼옛체"/>
              </a:rPr>
              <a:t>것</a:t>
            </a:r>
            <a:endParaRPr sz="1500">
              <a:latin typeface="휴먼옛체"/>
              <a:cs typeface="휴먼옛체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17774" y="5627254"/>
            <a:ext cx="408051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90" dirty="0">
                <a:solidFill>
                  <a:srgbClr val="554F4D"/>
                </a:solidFill>
                <a:latin typeface="휴먼옛체"/>
                <a:cs typeface="휴먼옛체"/>
              </a:rPr>
              <a:t>카드결제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300" dirty="0">
                <a:solidFill>
                  <a:srgbClr val="554F4D"/>
                </a:solidFill>
                <a:latin typeface="휴먼옛체"/>
                <a:cs typeface="휴먼옛체"/>
              </a:rPr>
              <a:t>금액은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180" dirty="0">
                <a:solidFill>
                  <a:srgbClr val="554F4D"/>
                </a:solidFill>
                <a:latin typeface="휴먼옛체"/>
                <a:cs typeface="휴먼옛체"/>
              </a:rPr>
              <a:t>한식,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25" dirty="0">
                <a:solidFill>
                  <a:srgbClr val="554F4D"/>
                </a:solidFill>
                <a:latin typeface="휴먼옛체"/>
                <a:cs typeface="휴먼옛체"/>
              </a:rPr>
              <a:t>마트/슈퍼마켓에서</a:t>
            </a:r>
            <a:endParaRPr sz="1500">
              <a:latin typeface="휴먼옛체"/>
              <a:cs typeface="휴먼옛체"/>
            </a:endParaRPr>
          </a:p>
          <a:p>
            <a:pPr marL="12700" marR="5080">
              <a:lnSpc>
                <a:spcPct val="100000"/>
              </a:lnSpc>
            </a:pPr>
            <a:r>
              <a:rPr sz="1500" spc="-235" dirty="0">
                <a:solidFill>
                  <a:srgbClr val="554F4D"/>
                </a:solidFill>
                <a:latin typeface="휴먼옛체"/>
                <a:cs typeface="휴먼옛체"/>
              </a:rPr>
              <a:t>가장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170" dirty="0">
                <a:solidFill>
                  <a:srgbClr val="554F4D"/>
                </a:solidFill>
                <a:latin typeface="휴먼옛체"/>
                <a:cs typeface="휴먼옛체"/>
              </a:rPr>
              <a:t>많았고,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코로나19 </a:t>
            </a:r>
            <a:r>
              <a:rPr sz="1500" spc="-320" dirty="0">
                <a:solidFill>
                  <a:srgbClr val="554F4D"/>
                </a:solidFill>
                <a:latin typeface="휴먼옛체"/>
                <a:cs typeface="휴먼옛체"/>
              </a:rPr>
              <a:t>이후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85" dirty="0">
                <a:solidFill>
                  <a:srgbClr val="980000"/>
                </a:solidFill>
                <a:latin typeface="휴먼옛체"/>
                <a:cs typeface="휴먼옛체"/>
              </a:rPr>
              <a:t>한식</a:t>
            </a:r>
            <a:r>
              <a:rPr sz="1500" spc="-18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500" spc="-305" dirty="0">
                <a:solidFill>
                  <a:srgbClr val="980000"/>
                </a:solidFill>
                <a:latin typeface="휴먼옛체"/>
                <a:cs typeface="휴먼옛체"/>
              </a:rPr>
              <a:t>소비는</a:t>
            </a:r>
            <a:r>
              <a:rPr sz="1500" spc="-18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500" spc="-260" dirty="0">
                <a:solidFill>
                  <a:srgbClr val="980000"/>
                </a:solidFill>
                <a:latin typeface="휴먼옛체"/>
                <a:cs typeface="휴먼옛체"/>
              </a:rPr>
              <a:t>감소</a:t>
            </a:r>
            <a:r>
              <a:rPr sz="1500" spc="-265" dirty="0">
                <a:solidFill>
                  <a:srgbClr val="554F4D"/>
                </a:solidFill>
                <a:latin typeface="휴먼옛체"/>
                <a:cs typeface="휴먼옛체"/>
              </a:rPr>
              <a:t>하였고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180" dirty="0">
                <a:solidFill>
                  <a:srgbClr val="980000"/>
                </a:solidFill>
                <a:latin typeface="휴먼옛체"/>
                <a:cs typeface="휴먼옛체"/>
              </a:rPr>
              <a:t>배달  </a:t>
            </a:r>
            <a:r>
              <a:rPr sz="1500" spc="-280" dirty="0">
                <a:solidFill>
                  <a:srgbClr val="980000"/>
                </a:solidFill>
                <a:latin typeface="휴먼옛체"/>
                <a:cs typeface="휴먼옛체"/>
              </a:rPr>
              <a:t>결제</a:t>
            </a:r>
            <a:r>
              <a:rPr sz="1500" spc="-18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500" spc="-295" dirty="0">
                <a:solidFill>
                  <a:srgbClr val="980000"/>
                </a:solidFill>
                <a:latin typeface="휴먼옛체"/>
                <a:cs typeface="휴먼옛체"/>
              </a:rPr>
              <a:t>금액이</a:t>
            </a:r>
            <a:r>
              <a:rPr sz="1500" spc="-18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500" spc="-295" dirty="0">
                <a:solidFill>
                  <a:srgbClr val="980000"/>
                </a:solidFill>
                <a:latin typeface="휴먼옛체"/>
                <a:cs typeface="휴먼옛체"/>
              </a:rPr>
              <a:t>점차</a:t>
            </a:r>
            <a:r>
              <a:rPr sz="1500" spc="-18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500" spc="-290" dirty="0">
                <a:solidFill>
                  <a:srgbClr val="980000"/>
                </a:solidFill>
                <a:latin typeface="휴먼옛체"/>
                <a:cs typeface="휴먼옛체"/>
              </a:rPr>
              <a:t>증가</a:t>
            </a:r>
            <a:endParaRPr sz="1500">
              <a:latin typeface="휴먼옛체"/>
              <a:cs typeface="휴먼옛체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607337" y="5775112"/>
            <a:ext cx="341630" cy="317500"/>
            <a:chOff x="5607337" y="5775112"/>
            <a:chExt cx="341630" cy="317500"/>
          </a:xfrm>
        </p:grpSpPr>
        <p:sp>
          <p:nvSpPr>
            <p:cNvPr id="15" name="object 15"/>
            <p:cNvSpPr/>
            <p:nvPr/>
          </p:nvSpPr>
          <p:spPr>
            <a:xfrm>
              <a:off x="5612100" y="5779875"/>
              <a:ext cx="332105" cy="307975"/>
            </a:xfrm>
            <a:custGeom>
              <a:avLst/>
              <a:gdLst/>
              <a:ahLst/>
              <a:cxnLst/>
              <a:rect l="l" t="t" r="r" b="b"/>
              <a:pathLst>
                <a:path w="332104" h="307975">
                  <a:moveTo>
                    <a:pt x="177599" y="307799"/>
                  </a:moveTo>
                  <a:lnTo>
                    <a:pt x="177599" y="230849"/>
                  </a:lnTo>
                  <a:lnTo>
                    <a:pt x="0" y="230849"/>
                  </a:lnTo>
                  <a:lnTo>
                    <a:pt x="0" y="76949"/>
                  </a:lnTo>
                  <a:lnTo>
                    <a:pt x="177599" y="76949"/>
                  </a:lnTo>
                  <a:lnTo>
                    <a:pt x="177599" y="0"/>
                  </a:lnTo>
                  <a:lnTo>
                    <a:pt x="331499" y="153899"/>
                  </a:lnTo>
                  <a:lnTo>
                    <a:pt x="177599" y="307799"/>
                  </a:lnTo>
                  <a:close/>
                </a:path>
              </a:pathLst>
            </a:custGeom>
            <a:solidFill>
              <a:srgbClr val="B98A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612100" y="5779875"/>
              <a:ext cx="332105" cy="307975"/>
            </a:xfrm>
            <a:custGeom>
              <a:avLst/>
              <a:gdLst/>
              <a:ahLst/>
              <a:cxnLst/>
              <a:rect l="l" t="t" r="r" b="b"/>
              <a:pathLst>
                <a:path w="332104" h="307975">
                  <a:moveTo>
                    <a:pt x="0" y="76949"/>
                  </a:moveTo>
                  <a:lnTo>
                    <a:pt x="177599" y="76949"/>
                  </a:lnTo>
                  <a:lnTo>
                    <a:pt x="177599" y="0"/>
                  </a:lnTo>
                  <a:lnTo>
                    <a:pt x="331499" y="153899"/>
                  </a:lnTo>
                  <a:lnTo>
                    <a:pt x="177599" y="307799"/>
                  </a:lnTo>
                  <a:lnTo>
                    <a:pt x="177599" y="230849"/>
                  </a:lnTo>
                  <a:lnTo>
                    <a:pt x="0" y="230849"/>
                  </a:lnTo>
                  <a:lnTo>
                    <a:pt x="0" y="76949"/>
                  </a:lnTo>
                  <a:close/>
                </a:path>
              </a:pathLst>
            </a:custGeom>
            <a:ln w="9524">
              <a:solidFill>
                <a:srgbClr val="B98A7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037600" y="1511324"/>
            <a:ext cx="10515600" cy="369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R="36195" algn="ctr">
              <a:lnSpc>
                <a:spcPct val="100000"/>
              </a:lnSpc>
              <a:spcBef>
                <a:spcPts val="800"/>
              </a:spcBef>
            </a:pPr>
            <a:r>
              <a:rPr sz="1300" spc="-165" dirty="0">
                <a:solidFill>
                  <a:srgbClr val="980000"/>
                </a:solidFill>
                <a:latin typeface="휴먼옛체"/>
                <a:cs typeface="휴먼옛체"/>
              </a:rPr>
              <a:t>코로나19</a:t>
            </a:r>
            <a:endParaRPr sz="1300">
              <a:latin typeface="휴먼옛체"/>
              <a:cs typeface="휴먼옛체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621546" y="5204292"/>
            <a:ext cx="157162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20" dirty="0">
                <a:solidFill>
                  <a:srgbClr val="554F4D"/>
                </a:solidFill>
                <a:latin typeface="휴먼옛체"/>
                <a:cs typeface="휴먼옛체"/>
              </a:rPr>
              <a:t>&lt;월별/업종별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210" dirty="0">
                <a:solidFill>
                  <a:srgbClr val="554F4D"/>
                </a:solidFill>
                <a:latin typeface="휴먼옛체"/>
                <a:cs typeface="휴먼옛체"/>
              </a:rPr>
              <a:t>카드결제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145" dirty="0">
                <a:solidFill>
                  <a:srgbClr val="554F4D"/>
                </a:solidFill>
                <a:latin typeface="휴먼옛체"/>
                <a:cs typeface="휴먼옛체"/>
              </a:rPr>
              <a:t>금액&gt;</a:t>
            </a:r>
            <a:endParaRPr sz="1100">
              <a:latin typeface="휴먼옛체"/>
              <a:cs typeface="휴먼옛체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633212" y="4186862"/>
            <a:ext cx="380365" cy="341630"/>
            <a:chOff x="6633212" y="4186862"/>
            <a:chExt cx="380365" cy="341630"/>
          </a:xfrm>
        </p:grpSpPr>
        <p:sp>
          <p:nvSpPr>
            <p:cNvPr id="20" name="object 20"/>
            <p:cNvSpPr/>
            <p:nvPr/>
          </p:nvSpPr>
          <p:spPr>
            <a:xfrm>
              <a:off x="6637974" y="4191625"/>
              <a:ext cx="370840" cy="332105"/>
            </a:xfrm>
            <a:custGeom>
              <a:avLst/>
              <a:gdLst/>
              <a:ahLst/>
              <a:cxnLst/>
              <a:rect l="l" t="t" r="r" b="b"/>
              <a:pathLst>
                <a:path w="370840" h="332104">
                  <a:moveTo>
                    <a:pt x="205049" y="331499"/>
                  </a:moveTo>
                  <a:lnTo>
                    <a:pt x="205049" y="248624"/>
                  </a:lnTo>
                  <a:lnTo>
                    <a:pt x="0" y="248624"/>
                  </a:lnTo>
                  <a:lnTo>
                    <a:pt x="0" y="82874"/>
                  </a:lnTo>
                  <a:lnTo>
                    <a:pt x="205049" y="82874"/>
                  </a:lnTo>
                  <a:lnTo>
                    <a:pt x="205049" y="0"/>
                  </a:lnTo>
                  <a:lnTo>
                    <a:pt x="370799" y="165749"/>
                  </a:lnTo>
                  <a:lnTo>
                    <a:pt x="205049" y="331499"/>
                  </a:lnTo>
                  <a:close/>
                </a:path>
              </a:pathLst>
            </a:custGeom>
            <a:solidFill>
              <a:srgbClr val="DE95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637974" y="4191625"/>
              <a:ext cx="370840" cy="332105"/>
            </a:xfrm>
            <a:custGeom>
              <a:avLst/>
              <a:gdLst/>
              <a:ahLst/>
              <a:cxnLst/>
              <a:rect l="l" t="t" r="r" b="b"/>
              <a:pathLst>
                <a:path w="370840" h="332104">
                  <a:moveTo>
                    <a:pt x="205049" y="331499"/>
                  </a:moveTo>
                  <a:lnTo>
                    <a:pt x="205049" y="248624"/>
                  </a:lnTo>
                  <a:lnTo>
                    <a:pt x="0" y="248624"/>
                  </a:lnTo>
                  <a:lnTo>
                    <a:pt x="0" y="82874"/>
                  </a:lnTo>
                  <a:lnTo>
                    <a:pt x="205049" y="82874"/>
                  </a:lnTo>
                  <a:lnTo>
                    <a:pt x="205049" y="0"/>
                  </a:lnTo>
                  <a:lnTo>
                    <a:pt x="370799" y="165749"/>
                  </a:lnTo>
                  <a:lnTo>
                    <a:pt x="205049" y="331499"/>
                  </a:lnTo>
                  <a:close/>
                </a:path>
              </a:pathLst>
            </a:custGeom>
            <a:ln w="9524">
              <a:solidFill>
                <a:srgbClr val="B98A7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1829" y="1066495"/>
            <a:ext cx="869315" cy="3667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900" dirty="0">
                <a:latin typeface="Arial"/>
                <a:cs typeface="Arial"/>
              </a:rPr>
              <a:t>[</a:t>
            </a:r>
            <a:endParaRPr sz="239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30309" y="1066495"/>
            <a:ext cx="869315" cy="3667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900" dirty="0">
                <a:solidFill>
                  <a:srgbClr val="554F4D"/>
                </a:solidFill>
                <a:latin typeface="Arial"/>
                <a:cs typeface="Arial"/>
              </a:rPr>
              <a:t>]</a:t>
            </a:r>
            <a:endParaRPr sz="23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32596" y="1749464"/>
            <a:ext cx="2927350" cy="2926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-855" dirty="0">
                <a:solidFill>
                  <a:srgbClr val="554F4D"/>
                </a:solidFill>
                <a:latin typeface="휴먼옛체"/>
                <a:cs typeface="휴먼옛체"/>
              </a:rPr>
              <a:t>데이터</a:t>
            </a:r>
            <a:r>
              <a:rPr sz="4500" spc="-55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4500" spc="-950" dirty="0">
                <a:solidFill>
                  <a:srgbClr val="554F4D"/>
                </a:solidFill>
                <a:latin typeface="휴먼옛체"/>
                <a:cs typeface="휴먼옛체"/>
              </a:rPr>
              <a:t>전처리</a:t>
            </a:r>
            <a:endParaRPr sz="4500">
              <a:latin typeface="휴먼옛체"/>
              <a:cs typeface="휴먼옛체"/>
            </a:endParaRPr>
          </a:p>
          <a:p>
            <a:pPr marL="800735" indent="-415290">
              <a:lnSpc>
                <a:spcPct val="100000"/>
              </a:lnSpc>
              <a:spcBef>
                <a:spcPts val="3035"/>
              </a:spcBef>
              <a:buAutoNum type="arabicPeriod"/>
              <a:tabLst>
                <a:tab pos="800735" algn="l"/>
                <a:tab pos="801370" algn="l"/>
              </a:tabLst>
            </a:pPr>
            <a:r>
              <a:rPr sz="2400" spc="-509" dirty="0">
                <a:solidFill>
                  <a:srgbClr val="554F4D"/>
                </a:solidFill>
                <a:latin typeface="휴먼옛체"/>
                <a:cs typeface="휴먼옛체"/>
              </a:rPr>
              <a:t>전처리</a:t>
            </a:r>
            <a:r>
              <a:rPr sz="2400" spc="-29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400" spc="-480" dirty="0">
                <a:solidFill>
                  <a:srgbClr val="554F4D"/>
                </a:solidFill>
                <a:latin typeface="휴먼옛체"/>
                <a:cs typeface="휴먼옛체"/>
              </a:rPr>
              <a:t>프로세스</a:t>
            </a:r>
            <a:endParaRPr sz="24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554F4D"/>
              </a:buClr>
              <a:buFont typeface=""/>
              <a:buAutoNum type="arabicPeriod"/>
            </a:pPr>
            <a:endParaRPr sz="1950">
              <a:latin typeface="휴먼옛체"/>
              <a:cs typeface="휴먼옛체"/>
            </a:endParaRPr>
          </a:p>
          <a:p>
            <a:pPr marL="1330960" indent="-468630">
              <a:lnSpc>
                <a:spcPct val="100000"/>
              </a:lnSpc>
              <a:buAutoNum type="arabicPeriod"/>
              <a:tabLst>
                <a:tab pos="1330960" algn="l"/>
                <a:tab pos="1331595" algn="l"/>
              </a:tabLst>
            </a:pPr>
            <a:r>
              <a:rPr sz="2400" spc="-509" dirty="0">
                <a:solidFill>
                  <a:srgbClr val="554F4D"/>
                </a:solidFill>
                <a:latin typeface="휴먼옛체"/>
                <a:cs typeface="휴먼옛체"/>
              </a:rPr>
              <a:t>전처리</a:t>
            </a:r>
            <a:endParaRPr sz="24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554F4D"/>
              </a:buClr>
              <a:buFont typeface=""/>
              <a:buAutoNum type="arabicPeriod"/>
            </a:pPr>
            <a:endParaRPr sz="1950">
              <a:latin typeface="휴먼옛체"/>
              <a:cs typeface="휴먼옛체"/>
            </a:endParaRPr>
          </a:p>
          <a:p>
            <a:pPr marL="741680" indent="-457834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741680" algn="l"/>
                <a:tab pos="742315" algn="l"/>
              </a:tabLst>
            </a:pPr>
            <a:r>
              <a:rPr sz="2400" spc="-480" dirty="0">
                <a:solidFill>
                  <a:srgbClr val="554F4D"/>
                </a:solidFill>
                <a:latin typeface="휴먼옛체"/>
                <a:cs typeface="휴먼옛체"/>
              </a:rPr>
              <a:t>최종</a:t>
            </a:r>
            <a:r>
              <a:rPr sz="2400" spc="-29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400" spc="-455" dirty="0">
                <a:solidFill>
                  <a:srgbClr val="554F4D"/>
                </a:solidFill>
                <a:latin typeface="휴먼옛체"/>
                <a:cs typeface="휴먼옛체"/>
              </a:rPr>
              <a:t>데이터</a:t>
            </a:r>
            <a:r>
              <a:rPr sz="2400" spc="-29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400" spc="-434" dirty="0">
                <a:solidFill>
                  <a:srgbClr val="554F4D"/>
                </a:solidFill>
                <a:latin typeface="휴먼옛체"/>
                <a:cs typeface="휴먼옛체"/>
              </a:rPr>
              <a:t>합본</a:t>
            </a:r>
            <a:endParaRPr sz="2400">
              <a:latin typeface="휴먼옛체"/>
              <a:cs typeface="휴먼옛체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2300" y="1143000"/>
            <a:ext cx="11570335" cy="0"/>
          </a:xfrm>
          <a:custGeom>
            <a:avLst/>
            <a:gdLst/>
            <a:ahLst/>
            <a:cxnLst/>
            <a:rect l="l" t="t" r="r" b="b"/>
            <a:pathLst>
              <a:path w="11570335">
                <a:moveTo>
                  <a:pt x="0" y="0"/>
                </a:moveTo>
                <a:lnTo>
                  <a:pt x="11569799" y="0"/>
                </a:lnTo>
              </a:path>
            </a:pathLst>
          </a:custGeom>
          <a:ln w="9524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07275" y="1931499"/>
            <a:ext cx="691515" cy="647065"/>
          </a:xfrm>
          <a:prstGeom prst="rect">
            <a:avLst/>
          </a:prstGeom>
          <a:solidFill>
            <a:srgbClr val="DE956C"/>
          </a:solidFill>
        </p:spPr>
        <p:txBody>
          <a:bodyPr vert="horz" wrap="square" lIns="0" tIns="1098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65"/>
              </a:spcBef>
            </a:pPr>
            <a:r>
              <a:rPr sz="2500" spc="-315" dirty="0">
                <a:solidFill>
                  <a:srgbClr val="434343"/>
                </a:solidFill>
                <a:latin typeface="휴먼옛체"/>
                <a:cs typeface="휴먼옛체"/>
              </a:rPr>
              <a:t>1</a:t>
            </a:r>
            <a:endParaRPr sz="2500">
              <a:latin typeface="휴먼옛체"/>
              <a:cs typeface="휴먼옛체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40074" y="1931498"/>
            <a:ext cx="8242300" cy="647065"/>
          </a:xfrm>
          <a:prstGeom prst="rect">
            <a:avLst/>
          </a:prstGeom>
          <a:solidFill>
            <a:srgbClr val="DE956C"/>
          </a:solidFill>
        </p:spPr>
        <p:txBody>
          <a:bodyPr vert="horz" wrap="square" lIns="0" tIns="134620" rIns="0" bIns="0" rtlCol="0">
            <a:spAutoFit/>
          </a:bodyPr>
          <a:lstStyle/>
          <a:p>
            <a:pPr marL="342265">
              <a:lnSpc>
                <a:spcPct val="100000"/>
              </a:lnSpc>
              <a:spcBef>
                <a:spcPts val="1060"/>
              </a:spcBef>
            </a:pPr>
            <a:r>
              <a:rPr sz="2200" spc="-420" dirty="0">
                <a:solidFill>
                  <a:srgbClr val="434343"/>
                </a:solidFill>
                <a:latin typeface="휴먼옛체"/>
                <a:cs typeface="휴먼옛체"/>
              </a:rPr>
              <a:t>데이터</a:t>
            </a:r>
            <a:r>
              <a:rPr sz="2200" spc="-275" dirty="0">
                <a:solidFill>
                  <a:srgbClr val="434343"/>
                </a:solidFill>
                <a:latin typeface="휴먼옛체"/>
                <a:cs typeface="휴먼옛체"/>
              </a:rPr>
              <a:t> </a:t>
            </a:r>
            <a:r>
              <a:rPr sz="2200" spc="-235" dirty="0">
                <a:solidFill>
                  <a:srgbClr val="434343"/>
                </a:solidFill>
                <a:latin typeface="휴먼옛체"/>
                <a:cs typeface="휴먼옛체"/>
              </a:rPr>
              <a:t>월별,</a:t>
            </a:r>
            <a:r>
              <a:rPr sz="2200" spc="-275" dirty="0">
                <a:solidFill>
                  <a:srgbClr val="434343"/>
                </a:solidFill>
                <a:latin typeface="휴먼옛체"/>
                <a:cs typeface="휴먼옛체"/>
              </a:rPr>
              <a:t> </a:t>
            </a:r>
            <a:r>
              <a:rPr sz="2200" spc="-430" dirty="0">
                <a:solidFill>
                  <a:srgbClr val="434343"/>
                </a:solidFill>
                <a:latin typeface="휴먼옛체"/>
                <a:cs typeface="휴먼옛체"/>
              </a:rPr>
              <a:t>행정동별</a:t>
            </a:r>
            <a:r>
              <a:rPr sz="2200" spc="-275" dirty="0">
                <a:solidFill>
                  <a:srgbClr val="434343"/>
                </a:solidFill>
                <a:latin typeface="휴먼옛체"/>
                <a:cs typeface="휴먼옛체"/>
              </a:rPr>
              <a:t> </a:t>
            </a:r>
            <a:r>
              <a:rPr sz="2200" spc="-390" dirty="0">
                <a:solidFill>
                  <a:srgbClr val="434343"/>
                </a:solidFill>
                <a:latin typeface="휴먼옛체"/>
                <a:cs typeface="휴먼옛체"/>
              </a:rPr>
              <a:t>합으로</a:t>
            </a:r>
            <a:r>
              <a:rPr sz="2200" spc="-275" dirty="0">
                <a:solidFill>
                  <a:srgbClr val="434343"/>
                </a:solidFill>
                <a:latin typeface="휴먼옛체"/>
                <a:cs typeface="휴먼옛체"/>
              </a:rPr>
              <a:t> </a:t>
            </a:r>
            <a:r>
              <a:rPr sz="2200" spc="-405" dirty="0">
                <a:solidFill>
                  <a:srgbClr val="434343"/>
                </a:solidFill>
                <a:latin typeface="휴먼옛체"/>
                <a:cs typeface="휴먼옛체"/>
              </a:rPr>
              <a:t>그룹화</a:t>
            </a:r>
            <a:endParaRPr sz="2200">
              <a:latin typeface="휴먼옛체"/>
              <a:cs typeface="휴먼옛체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07275" y="2927824"/>
            <a:ext cx="691515" cy="647065"/>
          </a:xfrm>
          <a:prstGeom prst="rect">
            <a:avLst/>
          </a:prstGeom>
          <a:solidFill>
            <a:srgbClr val="EED6BB"/>
          </a:solidFill>
        </p:spPr>
        <p:txBody>
          <a:bodyPr vert="horz" wrap="square" lIns="0" tIns="1231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70"/>
              </a:spcBef>
            </a:pPr>
            <a:r>
              <a:rPr sz="2500" spc="120" dirty="0">
                <a:solidFill>
                  <a:srgbClr val="434343"/>
                </a:solidFill>
                <a:latin typeface="휴먼옛체"/>
                <a:cs typeface="휴먼옛체"/>
              </a:rPr>
              <a:t>2</a:t>
            </a:r>
            <a:endParaRPr sz="2500">
              <a:latin typeface="휴먼옛체"/>
              <a:cs typeface="휴먼옛체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40074" y="2940848"/>
            <a:ext cx="8242300" cy="647065"/>
          </a:xfrm>
          <a:prstGeom prst="rect">
            <a:avLst/>
          </a:prstGeom>
          <a:solidFill>
            <a:srgbClr val="EED6BB"/>
          </a:solidFill>
        </p:spPr>
        <p:txBody>
          <a:bodyPr vert="horz" wrap="square" lIns="0" tIns="147320" rIns="0" bIns="0" rtlCol="0">
            <a:spAutoFit/>
          </a:bodyPr>
          <a:lstStyle/>
          <a:p>
            <a:pPr marL="229870">
              <a:lnSpc>
                <a:spcPct val="100000"/>
              </a:lnSpc>
              <a:spcBef>
                <a:spcPts val="1160"/>
              </a:spcBef>
            </a:pPr>
            <a:r>
              <a:rPr sz="2200" spc="-420" dirty="0">
                <a:solidFill>
                  <a:srgbClr val="434343"/>
                </a:solidFill>
                <a:latin typeface="휴먼옛체"/>
                <a:cs typeface="휴먼옛체"/>
              </a:rPr>
              <a:t>데이터</a:t>
            </a:r>
            <a:r>
              <a:rPr sz="2200" spc="-275" dirty="0">
                <a:solidFill>
                  <a:srgbClr val="434343"/>
                </a:solidFill>
                <a:latin typeface="휴먼옛체"/>
                <a:cs typeface="휴먼옛체"/>
              </a:rPr>
              <a:t> </a:t>
            </a:r>
            <a:r>
              <a:rPr sz="2200" spc="-440" dirty="0">
                <a:solidFill>
                  <a:srgbClr val="434343"/>
                </a:solidFill>
                <a:latin typeface="휴먼옛체"/>
                <a:cs typeface="휴먼옛체"/>
              </a:rPr>
              <a:t>분석에</a:t>
            </a:r>
            <a:r>
              <a:rPr sz="2200" spc="-275" dirty="0">
                <a:solidFill>
                  <a:srgbClr val="434343"/>
                </a:solidFill>
                <a:latin typeface="휴먼옛체"/>
                <a:cs typeface="휴먼옛체"/>
              </a:rPr>
              <a:t> </a:t>
            </a:r>
            <a:r>
              <a:rPr sz="2200" spc="-380" dirty="0">
                <a:solidFill>
                  <a:srgbClr val="434343"/>
                </a:solidFill>
                <a:latin typeface="휴먼옛체"/>
                <a:cs typeface="휴먼옛체"/>
              </a:rPr>
              <a:t>활용할</a:t>
            </a:r>
            <a:r>
              <a:rPr sz="2200" spc="-275" dirty="0">
                <a:solidFill>
                  <a:srgbClr val="434343"/>
                </a:solidFill>
                <a:latin typeface="휴먼옛체"/>
                <a:cs typeface="휴먼옛체"/>
              </a:rPr>
              <a:t> </a:t>
            </a:r>
            <a:r>
              <a:rPr sz="2200" spc="-420" dirty="0">
                <a:solidFill>
                  <a:srgbClr val="434343"/>
                </a:solidFill>
                <a:latin typeface="휴먼옛체"/>
                <a:cs typeface="휴먼옛체"/>
              </a:rPr>
              <a:t>변수</a:t>
            </a:r>
            <a:r>
              <a:rPr sz="2200" spc="-275" dirty="0">
                <a:solidFill>
                  <a:srgbClr val="434343"/>
                </a:solidFill>
                <a:latin typeface="휴먼옛체"/>
                <a:cs typeface="휴먼옛체"/>
              </a:rPr>
              <a:t> </a:t>
            </a:r>
            <a:r>
              <a:rPr sz="2200" spc="-440" dirty="0">
                <a:solidFill>
                  <a:srgbClr val="434343"/>
                </a:solidFill>
                <a:latin typeface="휴먼옛체"/>
                <a:cs typeface="휴먼옛체"/>
              </a:rPr>
              <a:t>추출</a:t>
            </a:r>
            <a:r>
              <a:rPr sz="2200" spc="-275" dirty="0">
                <a:solidFill>
                  <a:srgbClr val="434343"/>
                </a:solidFill>
                <a:latin typeface="휴먼옛체"/>
                <a:cs typeface="휴먼옛체"/>
              </a:rPr>
              <a:t> </a:t>
            </a:r>
            <a:r>
              <a:rPr sz="2200" spc="-425" dirty="0">
                <a:solidFill>
                  <a:srgbClr val="434343"/>
                </a:solidFill>
                <a:latin typeface="휴먼옛체"/>
                <a:cs typeface="휴먼옛체"/>
              </a:rPr>
              <a:t>및</a:t>
            </a:r>
            <a:r>
              <a:rPr sz="2200" spc="-275" dirty="0">
                <a:solidFill>
                  <a:srgbClr val="434343"/>
                </a:solidFill>
                <a:latin typeface="휴먼옛체"/>
                <a:cs typeface="휴먼옛체"/>
              </a:rPr>
              <a:t> </a:t>
            </a:r>
            <a:r>
              <a:rPr sz="2200" spc="-490" dirty="0">
                <a:solidFill>
                  <a:srgbClr val="434343"/>
                </a:solidFill>
                <a:latin typeface="휴먼옛체"/>
                <a:cs typeface="휴먼옛체"/>
              </a:rPr>
              <a:t>생성</a:t>
            </a:r>
            <a:endParaRPr sz="2200">
              <a:latin typeface="휴먼옛체"/>
              <a:cs typeface="휴먼옛체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17924" y="3924150"/>
            <a:ext cx="670560" cy="647065"/>
          </a:xfrm>
          <a:prstGeom prst="rect">
            <a:avLst/>
          </a:prstGeom>
          <a:solidFill>
            <a:srgbClr val="E1D9CC"/>
          </a:solidFill>
        </p:spPr>
        <p:txBody>
          <a:bodyPr vert="horz" wrap="square" lIns="0" tIns="1098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65"/>
              </a:spcBef>
            </a:pPr>
            <a:r>
              <a:rPr sz="2500" spc="35" dirty="0">
                <a:solidFill>
                  <a:srgbClr val="434343"/>
                </a:solidFill>
                <a:latin typeface="휴먼옛체"/>
                <a:cs typeface="휴먼옛체"/>
              </a:rPr>
              <a:t>3</a:t>
            </a:r>
            <a:endParaRPr sz="2500">
              <a:latin typeface="휴먼옛체"/>
              <a:cs typeface="휴먼옛체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40074" y="3923674"/>
            <a:ext cx="8242300" cy="633730"/>
          </a:xfrm>
          <a:prstGeom prst="rect">
            <a:avLst/>
          </a:prstGeom>
          <a:solidFill>
            <a:srgbClr val="E1D9CC"/>
          </a:solidFill>
        </p:spPr>
        <p:txBody>
          <a:bodyPr vert="horz" wrap="square" lIns="0" tIns="141605" rIns="0" bIns="0" rtlCol="0">
            <a:spAutoFit/>
          </a:bodyPr>
          <a:lstStyle/>
          <a:p>
            <a:pPr marL="229870">
              <a:lnSpc>
                <a:spcPct val="100000"/>
              </a:lnSpc>
              <a:spcBef>
                <a:spcPts val="1115"/>
              </a:spcBef>
            </a:pPr>
            <a:r>
              <a:rPr sz="2200" spc="-434" dirty="0">
                <a:solidFill>
                  <a:srgbClr val="434343"/>
                </a:solidFill>
                <a:latin typeface="휴먼옛체"/>
                <a:cs typeface="휴먼옛체"/>
              </a:rPr>
              <a:t>외부</a:t>
            </a:r>
            <a:r>
              <a:rPr sz="2200" spc="-275" dirty="0">
                <a:solidFill>
                  <a:srgbClr val="434343"/>
                </a:solidFill>
                <a:latin typeface="휴먼옛체"/>
                <a:cs typeface="휴먼옛체"/>
              </a:rPr>
              <a:t> </a:t>
            </a:r>
            <a:r>
              <a:rPr sz="2200" spc="-420" dirty="0">
                <a:solidFill>
                  <a:srgbClr val="434343"/>
                </a:solidFill>
                <a:latin typeface="휴먼옛체"/>
                <a:cs typeface="휴먼옛체"/>
              </a:rPr>
              <a:t>데이터를</a:t>
            </a:r>
            <a:r>
              <a:rPr sz="2200" spc="-275" dirty="0">
                <a:solidFill>
                  <a:srgbClr val="434343"/>
                </a:solidFill>
                <a:latin typeface="휴먼옛체"/>
                <a:cs typeface="휴먼옛체"/>
              </a:rPr>
              <a:t> </a:t>
            </a:r>
            <a:r>
              <a:rPr sz="2200" spc="-475" dirty="0">
                <a:solidFill>
                  <a:srgbClr val="434343"/>
                </a:solidFill>
                <a:latin typeface="휴먼옛체"/>
                <a:cs typeface="휴먼옛체"/>
              </a:rPr>
              <a:t>분석</a:t>
            </a:r>
            <a:r>
              <a:rPr sz="2200" spc="-275" dirty="0">
                <a:solidFill>
                  <a:srgbClr val="434343"/>
                </a:solidFill>
                <a:latin typeface="휴먼옛체"/>
                <a:cs typeface="휴먼옛체"/>
              </a:rPr>
              <a:t> </a:t>
            </a:r>
            <a:r>
              <a:rPr sz="2200" spc="-420" dirty="0">
                <a:solidFill>
                  <a:srgbClr val="434343"/>
                </a:solidFill>
                <a:latin typeface="휴먼옛체"/>
                <a:cs typeface="휴먼옛체"/>
              </a:rPr>
              <a:t>데이터</a:t>
            </a:r>
            <a:r>
              <a:rPr sz="2200" spc="-275" dirty="0">
                <a:solidFill>
                  <a:srgbClr val="434343"/>
                </a:solidFill>
                <a:latin typeface="휴먼옛체"/>
                <a:cs typeface="휴먼옛체"/>
              </a:rPr>
              <a:t> </a:t>
            </a:r>
            <a:r>
              <a:rPr sz="2200" spc="-434" dirty="0">
                <a:solidFill>
                  <a:srgbClr val="434343"/>
                </a:solidFill>
                <a:latin typeface="휴먼옛체"/>
                <a:cs typeface="휴먼옛체"/>
              </a:rPr>
              <a:t>형식에</a:t>
            </a:r>
            <a:r>
              <a:rPr sz="2200" spc="-275" dirty="0">
                <a:solidFill>
                  <a:srgbClr val="434343"/>
                </a:solidFill>
                <a:latin typeface="휴먼옛체"/>
                <a:cs typeface="휴먼옛체"/>
              </a:rPr>
              <a:t> </a:t>
            </a:r>
            <a:r>
              <a:rPr sz="2200" spc="-415" dirty="0">
                <a:solidFill>
                  <a:srgbClr val="434343"/>
                </a:solidFill>
                <a:latin typeface="휴먼옛체"/>
                <a:cs typeface="휴먼옛체"/>
              </a:rPr>
              <a:t>맞추어</a:t>
            </a:r>
            <a:r>
              <a:rPr sz="2200" spc="-275" dirty="0">
                <a:solidFill>
                  <a:srgbClr val="434343"/>
                </a:solidFill>
                <a:latin typeface="휴먼옛체"/>
                <a:cs typeface="휴먼옛체"/>
              </a:rPr>
              <a:t> </a:t>
            </a:r>
            <a:r>
              <a:rPr sz="2200" spc="-350" dirty="0">
                <a:solidFill>
                  <a:srgbClr val="434343"/>
                </a:solidFill>
                <a:latin typeface="휴먼옛체"/>
                <a:cs typeface="휴먼옛체"/>
              </a:rPr>
              <a:t>변환</a:t>
            </a:r>
            <a:endParaRPr sz="2200">
              <a:latin typeface="휴먼옛체"/>
              <a:cs typeface="휴먼옛체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86995" cy="6858000"/>
          </a:xfrm>
          <a:custGeom>
            <a:avLst/>
            <a:gdLst/>
            <a:ahLst/>
            <a:cxnLst/>
            <a:rect l="l" t="t" r="r" b="b"/>
            <a:pathLst>
              <a:path w="86995" h="6858000">
                <a:moveTo>
                  <a:pt x="0" y="0"/>
                </a:moveTo>
                <a:lnTo>
                  <a:pt x="86694" y="0"/>
                </a:lnTo>
                <a:lnTo>
                  <a:pt x="8669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B98A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717924" y="4920950"/>
            <a:ext cx="670560" cy="647065"/>
          </a:xfrm>
          <a:prstGeom prst="rect">
            <a:avLst/>
          </a:prstGeom>
          <a:solidFill>
            <a:srgbClr val="EEE9E1"/>
          </a:solidFill>
        </p:spPr>
        <p:txBody>
          <a:bodyPr vert="horz" wrap="square" lIns="0" tIns="1098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65"/>
              </a:spcBef>
            </a:pPr>
            <a:r>
              <a:rPr sz="2500" spc="229" dirty="0">
                <a:solidFill>
                  <a:srgbClr val="434343"/>
                </a:solidFill>
                <a:latin typeface="휴먼옛체"/>
                <a:cs typeface="휴먼옛체"/>
              </a:rPr>
              <a:t>4</a:t>
            </a:r>
            <a:endParaRPr sz="2500">
              <a:latin typeface="휴먼옛체"/>
              <a:cs typeface="휴먼옛체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640074" y="4920474"/>
            <a:ext cx="8242300" cy="633730"/>
          </a:xfrm>
          <a:prstGeom prst="rect">
            <a:avLst/>
          </a:prstGeom>
          <a:solidFill>
            <a:srgbClr val="EEE9E1"/>
          </a:solidFill>
        </p:spPr>
        <p:txBody>
          <a:bodyPr vert="horz" wrap="square" lIns="0" tIns="161290" rIns="0" bIns="0" rtlCol="0">
            <a:spAutoFit/>
          </a:bodyPr>
          <a:lstStyle/>
          <a:p>
            <a:pPr marL="229870">
              <a:lnSpc>
                <a:spcPct val="100000"/>
              </a:lnSpc>
              <a:spcBef>
                <a:spcPts val="1270"/>
              </a:spcBef>
            </a:pPr>
            <a:r>
              <a:rPr sz="2200" spc="-434" dirty="0">
                <a:solidFill>
                  <a:srgbClr val="434343"/>
                </a:solidFill>
                <a:latin typeface="휴먼옛체"/>
                <a:cs typeface="휴먼옛체"/>
              </a:rPr>
              <a:t>시계열</a:t>
            </a:r>
            <a:r>
              <a:rPr sz="2200" spc="-275" dirty="0">
                <a:solidFill>
                  <a:srgbClr val="434343"/>
                </a:solidFill>
                <a:latin typeface="휴먼옛체"/>
                <a:cs typeface="휴먼옛체"/>
              </a:rPr>
              <a:t> </a:t>
            </a:r>
            <a:r>
              <a:rPr sz="2200" spc="-430" dirty="0">
                <a:solidFill>
                  <a:srgbClr val="434343"/>
                </a:solidFill>
                <a:latin typeface="휴먼옛체"/>
                <a:cs typeface="휴먼옛체"/>
              </a:rPr>
              <a:t>모델에서</a:t>
            </a:r>
            <a:r>
              <a:rPr sz="2200" spc="-275" dirty="0">
                <a:solidFill>
                  <a:srgbClr val="434343"/>
                </a:solidFill>
                <a:latin typeface="휴먼옛체"/>
                <a:cs typeface="휴먼옛체"/>
              </a:rPr>
              <a:t> </a:t>
            </a:r>
            <a:r>
              <a:rPr sz="2200" spc="-395" dirty="0">
                <a:solidFill>
                  <a:srgbClr val="434343"/>
                </a:solidFill>
                <a:latin typeface="휴먼옛체"/>
                <a:cs typeface="휴먼옛체"/>
              </a:rPr>
              <a:t>활용하기</a:t>
            </a:r>
            <a:r>
              <a:rPr sz="2200" spc="-275" dirty="0">
                <a:solidFill>
                  <a:srgbClr val="434343"/>
                </a:solidFill>
                <a:latin typeface="휴먼옛체"/>
                <a:cs typeface="휴먼옛체"/>
              </a:rPr>
              <a:t> </a:t>
            </a:r>
            <a:r>
              <a:rPr sz="2200" spc="-390" dirty="0">
                <a:solidFill>
                  <a:srgbClr val="434343"/>
                </a:solidFill>
                <a:latin typeface="휴먼옛체"/>
                <a:cs typeface="휴먼옛체"/>
              </a:rPr>
              <a:t>위해</a:t>
            </a:r>
            <a:r>
              <a:rPr sz="2200" spc="-275" dirty="0">
                <a:solidFill>
                  <a:srgbClr val="434343"/>
                </a:solidFill>
                <a:latin typeface="휴먼옛체"/>
                <a:cs typeface="휴먼옛체"/>
              </a:rPr>
              <a:t> </a:t>
            </a:r>
            <a:r>
              <a:rPr sz="2200" spc="-430" dirty="0">
                <a:solidFill>
                  <a:srgbClr val="434343"/>
                </a:solidFill>
                <a:latin typeface="휴먼옛체"/>
                <a:cs typeface="휴먼옛체"/>
              </a:rPr>
              <a:t>행정동별</a:t>
            </a:r>
            <a:r>
              <a:rPr sz="2200" spc="-275" dirty="0">
                <a:solidFill>
                  <a:srgbClr val="434343"/>
                </a:solidFill>
                <a:latin typeface="휴먼옛체"/>
                <a:cs typeface="휴먼옛체"/>
              </a:rPr>
              <a:t> </a:t>
            </a:r>
            <a:r>
              <a:rPr sz="2200" spc="-434" dirty="0">
                <a:solidFill>
                  <a:srgbClr val="434343"/>
                </a:solidFill>
                <a:latin typeface="휴먼옛체"/>
                <a:cs typeface="휴먼옛체"/>
              </a:rPr>
              <a:t>시계열</a:t>
            </a:r>
            <a:r>
              <a:rPr sz="2200" spc="-275" dirty="0">
                <a:solidFill>
                  <a:srgbClr val="434343"/>
                </a:solidFill>
                <a:latin typeface="휴먼옛체"/>
                <a:cs typeface="휴먼옛체"/>
              </a:rPr>
              <a:t> </a:t>
            </a:r>
            <a:r>
              <a:rPr sz="2200" spc="-420" dirty="0">
                <a:solidFill>
                  <a:srgbClr val="434343"/>
                </a:solidFill>
                <a:latin typeface="휴먼옛체"/>
                <a:cs typeface="휴먼옛체"/>
              </a:rPr>
              <a:t>데이터</a:t>
            </a:r>
            <a:r>
              <a:rPr sz="2200" spc="-275" dirty="0">
                <a:solidFill>
                  <a:srgbClr val="434343"/>
                </a:solidFill>
                <a:latin typeface="휴먼옛체"/>
                <a:cs typeface="휴먼옛체"/>
              </a:rPr>
              <a:t> </a:t>
            </a:r>
            <a:r>
              <a:rPr sz="2200" spc="-375" dirty="0">
                <a:solidFill>
                  <a:srgbClr val="434343"/>
                </a:solidFill>
                <a:latin typeface="휴먼옛체"/>
                <a:cs typeface="휴먼옛체"/>
              </a:rPr>
              <a:t>셋</a:t>
            </a:r>
            <a:r>
              <a:rPr sz="2200" spc="-275" dirty="0">
                <a:solidFill>
                  <a:srgbClr val="434343"/>
                </a:solidFill>
                <a:latin typeface="휴먼옛체"/>
                <a:cs typeface="휴먼옛체"/>
              </a:rPr>
              <a:t> </a:t>
            </a:r>
            <a:r>
              <a:rPr sz="2200" spc="-370" dirty="0">
                <a:solidFill>
                  <a:srgbClr val="434343"/>
                </a:solidFill>
                <a:latin typeface="휴먼옛체"/>
                <a:cs typeface="휴먼옛체"/>
              </a:rPr>
              <a:t>제작</a:t>
            </a:r>
            <a:endParaRPr sz="2200">
              <a:latin typeface="휴먼옛체"/>
              <a:cs typeface="휴먼옛체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884436" y="357706"/>
            <a:ext cx="23469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685" dirty="0"/>
              <a:t>데이터</a:t>
            </a:r>
            <a:r>
              <a:rPr sz="3600" spc="-445" dirty="0"/>
              <a:t> </a:t>
            </a:r>
            <a:r>
              <a:rPr sz="3600" spc="-760" dirty="0"/>
              <a:t>전처리</a:t>
            </a:r>
            <a:endParaRPr sz="3600"/>
          </a:p>
        </p:txBody>
      </p:sp>
      <p:sp>
        <p:nvSpPr>
          <p:cNvPr id="13" name="object 13"/>
          <p:cNvSpPr txBox="1"/>
          <p:nvPr/>
        </p:nvSpPr>
        <p:spPr>
          <a:xfrm>
            <a:off x="884418" y="112711"/>
            <a:ext cx="4330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10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2</a:t>
            </a:r>
            <a:endParaRPr sz="1100">
              <a:latin typeface="휴먼옛체"/>
              <a:cs typeface="휴먼옛체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2300" y="1143000"/>
            <a:ext cx="11570335" cy="0"/>
          </a:xfrm>
          <a:custGeom>
            <a:avLst/>
            <a:gdLst/>
            <a:ahLst/>
            <a:cxnLst/>
            <a:rect l="l" t="t" r="r" b="b"/>
            <a:pathLst>
              <a:path w="11570335">
                <a:moveTo>
                  <a:pt x="0" y="0"/>
                </a:moveTo>
                <a:lnTo>
                  <a:pt x="11569799" y="0"/>
                </a:lnTo>
              </a:path>
            </a:pathLst>
          </a:custGeom>
          <a:ln w="9524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11399" y="1236999"/>
            <a:ext cx="10675620" cy="3171190"/>
            <a:chOff x="811399" y="1236999"/>
            <a:chExt cx="10675620" cy="3171190"/>
          </a:xfrm>
        </p:grpSpPr>
        <p:sp>
          <p:nvSpPr>
            <p:cNvPr id="4" name="object 4"/>
            <p:cNvSpPr/>
            <p:nvPr/>
          </p:nvSpPr>
          <p:spPr>
            <a:xfrm>
              <a:off x="811390" y="1661947"/>
              <a:ext cx="10675620" cy="2746375"/>
            </a:xfrm>
            <a:custGeom>
              <a:avLst/>
              <a:gdLst/>
              <a:ahLst/>
              <a:cxnLst/>
              <a:rect l="l" t="t" r="r" b="b"/>
              <a:pathLst>
                <a:path w="10675620" h="2746375">
                  <a:moveTo>
                    <a:pt x="10675201" y="0"/>
                  </a:moveTo>
                  <a:lnTo>
                    <a:pt x="0" y="0"/>
                  </a:lnTo>
                  <a:lnTo>
                    <a:pt x="0" y="126390"/>
                  </a:lnTo>
                  <a:lnTo>
                    <a:pt x="0" y="2746108"/>
                  </a:lnTo>
                  <a:lnTo>
                    <a:pt x="10675201" y="2746108"/>
                  </a:lnTo>
                  <a:lnTo>
                    <a:pt x="10675201" y="126390"/>
                  </a:lnTo>
                  <a:lnTo>
                    <a:pt x="10675201" y="0"/>
                  </a:lnTo>
                  <a:close/>
                </a:path>
              </a:pathLst>
            </a:custGeom>
            <a:solidFill>
              <a:srgbClr val="EEE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77224" y="1236999"/>
              <a:ext cx="3601085" cy="551815"/>
            </a:xfrm>
            <a:custGeom>
              <a:avLst/>
              <a:gdLst/>
              <a:ahLst/>
              <a:cxnLst/>
              <a:rect l="l" t="t" r="r" b="b"/>
              <a:pathLst>
                <a:path w="3601085" h="551814">
                  <a:moveTo>
                    <a:pt x="3600599" y="551334"/>
                  </a:moveTo>
                  <a:lnTo>
                    <a:pt x="0" y="551334"/>
                  </a:lnTo>
                  <a:lnTo>
                    <a:pt x="0" y="0"/>
                  </a:lnTo>
                  <a:lnTo>
                    <a:pt x="3600599" y="0"/>
                  </a:lnTo>
                  <a:lnTo>
                    <a:pt x="3600599" y="551334"/>
                  </a:lnTo>
                  <a:close/>
                </a:path>
              </a:pathLst>
            </a:custGeom>
            <a:solidFill>
              <a:srgbClr val="DE95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077225" y="1236999"/>
            <a:ext cx="3601085" cy="425450"/>
          </a:xfrm>
          <a:prstGeom prst="rect">
            <a:avLst/>
          </a:prstGeom>
          <a:solidFill>
            <a:srgbClr val="DE956C"/>
          </a:solidFill>
        </p:spPr>
        <p:txBody>
          <a:bodyPr vert="horz" wrap="square" lIns="0" tIns="137160" rIns="0" bIns="0" rtlCol="0">
            <a:spAutoFit/>
          </a:bodyPr>
          <a:lstStyle/>
          <a:p>
            <a:pPr marL="397510">
              <a:lnSpc>
                <a:spcPct val="100000"/>
              </a:lnSpc>
              <a:spcBef>
                <a:spcPts val="1080"/>
              </a:spcBef>
            </a:pPr>
            <a:r>
              <a:rPr sz="1700" spc="-110" dirty="0">
                <a:solidFill>
                  <a:srgbClr val="554F4D"/>
                </a:solidFill>
                <a:latin typeface="휴먼옛체"/>
                <a:cs typeface="휴먼옛체"/>
              </a:rPr>
              <a:t>01_음식물쓰레기_FOOD_WASTE</a:t>
            </a:r>
            <a:endParaRPr sz="1700">
              <a:latin typeface="휴먼옛체"/>
              <a:cs typeface="휴먼옛체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11399" y="4502050"/>
            <a:ext cx="292735" cy="1755139"/>
          </a:xfrm>
          <a:custGeom>
            <a:avLst/>
            <a:gdLst/>
            <a:ahLst/>
            <a:cxnLst/>
            <a:rect l="l" t="t" r="r" b="b"/>
            <a:pathLst>
              <a:path w="292734" h="1755139">
                <a:moveTo>
                  <a:pt x="292455" y="1754699"/>
                </a:moveTo>
                <a:lnTo>
                  <a:pt x="245017" y="1750872"/>
                </a:lnTo>
                <a:lnTo>
                  <a:pt x="200017" y="1739790"/>
                </a:lnTo>
                <a:lnTo>
                  <a:pt x="158055" y="1722056"/>
                </a:lnTo>
                <a:lnTo>
                  <a:pt x="119735" y="1698272"/>
                </a:lnTo>
                <a:lnTo>
                  <a:pt x="85658" y="1669041"/>
                </a:lnTo>
                <a:lnTo>
                  <a:pt x="56427" y="1634964"/>
                </a:lnTo>
                <a:lnTo>
                  <a:pt x="32643" y="1596644"/>
                </a:lnTo>
                <a:lnTo>
                  <a:pt x="14909" y="1554682"/>
                </a:lnTo>
                <a:lnTo>
                  <a:pt x="3827" y="1509682"/>
                </a:lnTo>
                <a:lnTo>
                  <a:pt x="0" y="1462244"/>
                </a:lnTo>
                <a:lnTo>
                  <a:pt x="0" y="292455"/>
                </a:lnTo>
                <a:lnTo>
                  <a:pt x="3827" y="245017"/>
                </a:lnTo>
                <a:lnTo>
                  <a:pt x="14909" y="200017"/>
                </a:lnTo>
                <a:lnTo>
                  <a:pt x="32643" y="158055"/>
                </a:lnTo>
                <a:lnTo>
                  <a:pt x="56427" y="119735"/>
                </a:lnTo>
                <a:lnTo>
                  <a:pt x="85658" y="85658"/>
                </a:lnTo>
                <a:lnTo>
                  <a:pt x="119735" y="56427"/>
                </a:lnTo>
                <a:lnTo>
                  <a:pt x="158055" y="32643"/>
                </a:lnTo>
                <a:lnTo>
                  <a:pt x="200017" y="14909"/>
                </a:lnTo>
                <a:lnTo>
                  <a:pt x="245017" y="3827"/>
                </a:lnTo>
                <a:lnTo>
                  <a:pt x="292455" y="0"/>
                </a:lnTo>
              </a:path>
            </a:pathLst>
          </a:custGeom>
          <a:ln w="9524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194144" y="4502050"/>
            <a:ext cx="292735" cy="1755139"/>
          </a:xfrm>
          <a:custGeom>
            <a:avLst/>
            <a:gdLst/>
            <a:ahLst/>
            <a:cxnLst/>
            <a:rect l="l" t="t" r="r" b="b"/>
            <a:pathLst>
              <a:path w="292734" h="1755139">
                <a:moveTo>
                  <a:pt x="0" y="0"/>
                </a:moveTo>
                <a:lnTo>
                  <a:pt x="46026" y="3643"/>
                </a:lnTo>
                <a:lnTo>
                  <a:pt x="90504" y="14355"/>
                </a:lnTo>
                <a:lnTo>
                  <a:pt x="132649" y="31812"/>
                </a:lnTo>
                <a:lnTo>
                  <a:pt x="171675" y="55688"/>
                </a:lnTo>
                <a:lnTo>
                  <a:pt x="206796" y="85658"/>
                </a:lnTo>
                <a:lnTo>
                  <a:pt x="236766" y="120779"/>
                </a:lnTo>
                <a:lnTo>
                  <a:pt x="260642" y="159806"/>
                </a:lnTo>
                <a:lnTo>
                  <a:pt x="278099" y="201951"/>
                </a:lnTo>
                <a:lnTo>
                  <a:pt x="288812" y="246429"/>
                </a:lnTo>
                <a:lnTo>
                  <a:pt x="292455" y="292455"/>
                </a:lnTo>
                <a:lnTo>
                  <a:pt x="292455" y="1462244"/>
                </a:lnTo>
                <a:lnTo>
                  <a:pt x="288627" y="1509682"/>
                </a:lnTo>
                <a:lnTo>
                  <a:pt x="277545" y="1554682"/>
                </a:lnTo>
                <a:lnTo>
                  <a:pt x="259812" y="1596644"/>
                </a:lnTo>
                <a:lnTo>
                  <a:pt x="236028" y="1634964"/>
                </a:lnTo>
                <a:lnTo>
                  <a:pt x="206797" y="1669041"/>
                </a:lnTo>
                <a:lnTo>
                  <a:pt x="172720" y="1698272"/>
                </a:lnTo>
                <a:lnTo>
                  <a:pt x="134400" y="1722056"/>
                </a:lnTo>
                <a:lnTo>
                  <a:pt x="92438" y="1739790"/>
                </a:lnTo>
                <a:lnTo>
                  <a:pt x="47437" y="1750872"/>
                </a:lnTo>
                <a:lnTo>
                  <a:pt x="0" y="1754699"/>
                </a:lnTo>
              </a:path>
            </a:pathLst>
          </a:custGeom>
          <a:ln w="9524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14452" y="4826187"/>
            <a:ext cx="9098915" cy="104965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25120" indent="-313055">
              <a:lnSpc>
                <a:spcPct val="100000"/>
              </a:lnSpc>
              <a:spcBef>
                <a:spcPts val="434"/>
              </a:spcBef>
              <a:buFont typeface=""/>
              <a:buChar char="-"/>
              <a:tabLst>
                <a:tab pos="325120" algn="l"/>
                <a:tab pos="325755" algn="l"/>
              </a:tabLst>
            </a:pPr>
            <a:r>
              <a:rPr sz="1400" spc="-5" dirty="0">
                <a:solidFill>
                  <a:srgbClr val="554F4D"/>
                </a:solidFill>
                <a:latin typeface="Arial"/>
                <a:cs typeface="Arial"/>
              </a:rPr>
              <a:t>‘</a:t>
            </a:r>
            <a:r>
              <a:rPr sz="1400" spc="-70" dirty="0">
                <a:solidFill>
                  <a:srgbClr val="554F4D"/>
                </a:solidFill>
                <a:latin typeface="휴먼옛체"/>
                <a:cs typeface="휴먼옛체"/>
              </a:rPr>
              <a:t>emd_cd'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00" dirty="0">
                <a:solidFill>
                  <a:srgbClr val="554F4D"/>
                </a:solidFill>
                <a:latin typeface="휴먼옛체"/>
                <a:cs typeface="휴먼옛체"/>
              </a:rPr>
              <a:t>와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50" dirty="0">
                <a:solidFill>
                  <a:srgbClr val="554F4D"/>
                </a:solidFill>
                <a:latin typeface="휴먼옛체"/>
                <a:cs typeface="휴먼옛체"/>
              </a:rPr>
              <a:t>'emd_nm'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300" dirty="0">
                <a:solidFill>
                  <a:srgbClr val="554F4D"/>
                </a:solidFill>
                <a:latin typeface="휴먼옛체"/>
                <a:cs typeface="휴먼옛체"/>
              </a:rPr>
              <a:t>은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130" dirty="0">
                <a:solidFill>
                  <a:srgbClr val="554F4D"/>
                </a:solidFill>
                <a:latin typeface="휴먼옛체"/>
                <a:cs typeface="휴먼옛체"/>
              </a:rPr>
              <a:t>1:1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40" dirty="0">
                <a:solidFill>
                  <a:srgbClr val="554F4D"/>
                </a:solidFill>
                <a:latin typeface="휴먼옛체"/>
                <a:cs typeface="휴먼옛체"/>
              </a:rPr>
              <a:t>관계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0" dirty="0">
                <a:solidFill>
                  <a:srgbClr val="554F4D"/>
                </a:solidFill>
                <a:latin typeface="휴먼옛체"/>
                <a:cs typeface="휴먼옛체"/>
              </a:rPr>
              <a:t>-&gt;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85" dirty="0">
                <a:solidFill>
                  <a:srgbClr val="554F4D"/>
                </a:solidFill>
                <a:latin typeface="휴먼옛체"/>
                <a:cs typeface="휴먼옛체"/>
              </a:rPr>
              <a:t>상대적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80" dirty="0">
                <a:solidFill>
                  <a:srgbClr val="554F4D"/>
                </a:solidFill>
                <a:latin typeface="휴먼옛체"/>
                <a:cs typeface="휴먼옛체"/>
              </a:rPr>
              <a:t>구분이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5" dirty="0">
                <a:solidFill>
                  <a:srgbClr val="554F4D"/>
                </a:solidFill>
                <a:latin typeface="휴먼옛체"/>
                <a:cs typeface="휴먼옛체"/>
              </a:rPr>
              <a:t>어려운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45" dirty="0">
                <a:solidFill>
                  <a:srgbClr val="980000"/>
                </a:solidFill>
                <a:latin typeface="휴먼옛체"/>
                <a:cs typeface="휴먼옛체"/>
              </a:rPr>
              <a:t>'emd_cd'</a:t>
            </a:r>
            <a:r>
              <a:rPr sz="1400" spc="-17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40" dirty="0">
                <a:solidFill>
                  <a:srgbClr val="980000"/>
                </a:solidFill>
                <a:latin typeface="휴먼옛체"/>
                <a:cs typeface="휴먼옛체"/>
              </a:rPr>
              <a:t>열</a:t>
            </a:r>
            <a:r>
              <a:rPr sz="1400" spc="-17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40" dirty="0">
                <a:solidFill>
                  <a:srgbClr val="980000"/>
                </a:solidFill>
                <a:latin typeface="휴먼옛체"/>
                <a:cs typeface="휴먼옛체"/>
              </a:rPr>
              <a:t>제</a:t>
            </a:r>
            <a:r>
              <a:rPr sz="1400" spc="-245" dirty="0">
                <a:solidFill>
                  <a:srgbClr val="980000"/>
                </a:solidFill>
                <a:latin typeface="휴먼옛체"/>
                <a:cs typeface="휴먼옛체"/>
              </a:rPr>
              <a:t>거</a:t>
            </a:r>
            <a:r>
              <a:rPr sz="1400" spc="-90" dirty="0">
                <a:solidFill>
                  <a:srgbClr val="554F4D"/>
                </a:solidFill>
                <a:latin typeface="휴먼옛체"/>
                <a:cs typeface="휴먼옛체"/>
              </a:rPr>
              <a:t>.</a:t>
            </a:r>
            <a:endParaRPr sz="1400">
              <a:latin typeface="휴먼옛체"/>
              <a:cs typeface="휴먼옛체"/>
            </a:endParaRPr>
          </a:p>
          <a:p>
            <a:pPr marL="325120" marR="5080" indent="-313055">
              <a:lnSpc>
                <a:spcPct val="120000"/>
              </a:lnSpc>
              <a:buChar char="-"/>
              <a:tabLst>
                <a:tab pos="325120" algn="l"/>
                <a:tab pos="325755" algn="l"/>
              </a:tabLst>
            </a:pPr>
            <a:r>
              <a:rPr sz="1400" spc="-275" dirty="0">
                <a:solidFill>
                  <a:srgbClr val="554F4D"/>
                </a:solidFill>
                <a:latin typeface="휴먼옛체"/>
                <a:cs typeface="휴먼옛체"/>
              </a:rPr>
              <a:t>행정동별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5" dirty="0">
                <a:solidFill>
                  <a:srgbClr val="554F4D"/>
                </a:solidFill>
                <a:latin typeface="휴먼옛체"/>
                <a:cs typeface="휴먼옛체"/>
              </a:rPr>
              <a:t>배출거점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554F4D"/>
                </a:solidFill>
                <a:latin typeface="휴먼옛체"/>
                <a:cs typeface="휴먼옛체"/>
              </a:rPr>
              <a:t>지역코드의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554F4D"/>
                </a:solidFill>
                <a:latin typeface="휴먼옛체"/>
                <a:cs typeface="휴먼옛체"/>
              </a:rPr>
              <a:t>개수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5" dirty="0">
                <a:solidFill>
                  <a:srgbClr val="554F4D"/>
                </a:solidFill>
                <a:latin typeface="휴먼옛체"/>
                <a:cs typeface="휴먼옛체"/>
              </a:rPr>
              <a:t>카운트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0" dirty="0">
                <a:solidFill>
                  <a:srgbClr val="554F4D"/>
                </a:solidFill>
                <a:latin typeface="휴먼옛체"/>
                <a:cs typeface="휴먼옛체"/>
              </a:rPr>
              <a:t>-&gt;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35" dirty="0">
                <a:solidFill>
                  <a:srgbClr val="554F4D"/>
                </a:solidFill>
                <a:latin typeface="휴먼옛체"/>
                <a:cs typeface="휴먼옛체"/>
              </a:rPr>
              <a:t>배출량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90" dirty="0">
                <a:solidFill>
                  <a:srgbClr val="554F4D"/>
                </a:solidFill>
                <a:latin typeface="휴먼옛체"/>
                <a:cs typeface="휴먼옛체"/>
              </a:rPr>
              <a:t>주요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54" dirty="0">
                <a:solidFill>
                  <a:srgbClr val="554F4D"/>
                </a:solidFill>
                <a:latin typeface="휴먼옛체"/>
                <a:cs typeface="휴먼옛체"/>
              </a:rPr>
              <a:t>요인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300" dirty="0">
                <a:solidFill>
                  <a:srgbClr val="554F4D"/>
                </a:solidFill>
                <a:latin typeface="휴먼옛체"/>
                <a:cs typeface="휴먼옛체"/>
              </a:rPr>
              <a:t>분석을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15" dirty="0">
                <a:solidFill>
                  <a:srgbClr val="554F4D"/>
                </a:solidFill>
                <a:latin typeface="휴먼옛체"/>
                <a:cs typeface="휴먼옛체"/>
              </a:rPr>
              <a:t>위한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54" dirty="0">
                <a:solidFill>
                  <a:srgbClr val="554F4D"/>
                </a:solidFill>
                <a:latin typeface="휴먼옛체"/>
                <a:cs typeface="휴먼옛체"/>
              </a:rPr>
              <a:t>파생변수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95" dirty="0">
                <a:solidFill>
                  <a:srgbClr val="980000"/>
                </a:solidFill>
                <a:latin typeface="휴먼옛체"/>
                <a:cs typeface="휴먼옛체"/>
              </a:rPr>
              <a:t>'area_cnt(배출거점지역</a:t>
            </a:r>
            <a:r>
              <a:rPr sz="1400" spc="-18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100" dirty="0">
                <a:solidFill>
                  <a:srgbClr val="980000"/>
                </a:solidFill>
                <a:latin typeface="휴먼옛체"/>
                <a:cs typeface="휴먼옛체"/>
              </a:rPr>
              <a:t>개수)'</a:t>
            </a:r>
            <a:r>
              <a:rPr sz="1400" spc="-170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40" dirty="0">
                <a:solidFill>
                  <a:srgbClr val="980000"/>
                </a:solidFill>
                <a:latin typeface="휴먼옛체"/>
                <a:cs typeface="휴먼옛체"/>
              </a:rPr>
              <a:t>열</a:t>
            </a:r>
            <a:r>
              <a:rPr sz="1400" spc="-17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00" dirty="0">
                <a:solidFill>
                  <a:srgbClr val="980000"/>
                </a:solidFill>
                <a:latin typeface="휴먼옛체"/>
                <a:cs typeface="휴먼옛체"/>
              </a:rPr>
              <a:t>생성</a:t>
            </a:r>
            <a:r>
              <a:rPr sz="1400" spc="-200" dirty="0">
                <a:solidFill>
                  <a:srgbClr val="554F4D"/>
                </a:solidFill>
                <a:latin typeface="휴먼옛체"/>
                <a:cs typeface="휴먼옛체"/>
              </a:rPr>
              <a:t>,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80" dirty="0">
                <a:solidFill>
                  <a:srgbClr val="980000"/>
                </a:solidFill>
                <a:latin typeface="휴먼옛체"/>
                <a:cs typeface="휴먼옛체"/>
              </a:rPr>
              <a:t>기존 </a:t>
            </a:r>
            <a:r>
              <a:rPr sz="1400" spc="-54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40" dirty="0">
                <a:solidFill>
                  <a:srgbClr val="980000"/>
                </a:solidFill>
                <a:latin typeface="휴먼옛체"/>
                <a:cs typeface="휴먼옛체"/>
              </a:rPr>
              <a:t>'em_area_cd'는</a:t>
            </a:r>
            <a:r>
              <a:rPr sz="1400" spc="-18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40" dirty="0">
                <a:solidFill>
                  <a:srgbClr val="980000"/>
                </a:solidFill>
                <a:latin typeface="휴먼옛체"/>
                <a:cs typeface="휴먼옛체"/>
              </a:rPr>
              <a:t>제거</a:t>
            </a:r>
            <a:endParaRPr sz="1400">
              <a:latin typeface="휴먼옛체"/>
              <a:cs typeface="휴먼옛체"/>
            </a:endParaRPr>
          </a:p>
          <a:p>
            <a:pPr marL="325120" indent="-313055">
              <a:lnSpc>
                <a:spcPct val="100000"/>
              </a:lnSpc>
              <a:spcBef>
                <a:spcPts val="335"/>
              </a:spcBef>
              <a:buClr>
                <a:srgbClr val="554F4D"/>
              </a:buClr>
              <a:buChar char="-"/>
              <a:tabLst>
                <a:tab pos="325120" algn="l"/>
                <a:tab pos="325755" algn="l"/>
              </a:tabLst>
            </a:pPr>
            <a:r>
              <a:rPr sz="1400" spc="45" dirty="0">
                <a:solidFill>
                  <a:srgbClr val="980000"/>
                </a:solidFill>
                <a:latin typeface="휴먼옛체"/>
                <a:cs typeface="휴먼옛체"/>
              </a:rPr>
              <a:t>['y_m',</a:t>
            </a:r>
            <a:r>
              <a:rPr sz="1400" spc="-17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30" dirty="0">
                <a:solidFill>
                  <a:srgbClr val="980000"/>
                </a:solidFill>
                <a:latin typeface="휴먼옛체"/>
                <a:cs typeface="휴먼옛체"/>
              </a:rPr>
              <a:t>'ci</a:t>
            </a:r>
            <a:r>
              <a:rPr sz="1400" spc="-10" dirty="0">
                <a:solidFill>
                  <a:srgbClr val="980000"/>
                </a:solidFill>
                <a:latin typeface="휴먼옛체"/>
                <a:cs typeface="휴먼옛체"/>
              </a:rPr>
              <a:t>t</a:t>
            </a:r>
            <a:r>
              <a:rPr sz="1400" spc="70" dirty="0">
                <a:solidFill>
                  <a:srgbClr val="980000"/>
                </a:solidFill>
                <a:latin typeface="휴먼옛체"/>
                <a:cs typeface="휴먼옛체"/>
              </a:rPr>
              <a:t>y',</a:t>
            </a:r>
            <a:r>
              <a:rPr sz="1400" spc="-17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5" dirty="0">
                <a:solidFill>
                  <a:srgbClr val="980000"/>
                </a:solidFill>
                <a:latin typeface="휴먼옛체"/>
                <a:cs typeface="휴먼옛체"/>
              </a:rPr>
              <a:t>'emd_nm']</a:t>
            </a:r>
            <a:r>
              <a:rPr sz="1400" spc="-180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980000"/>
                </a:solidFill>
                <a:latin typeface="휴먼옛체"/>
                <a:cs typeface="휴먼옛체"/>
              </a:rPr>
              <a:t>열들을</a:t>
            </a:r>
            <a:r>
              <a:rPr sz="1400" spc="-17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45" dirty="0">
                <a:solidFill>
                  <a:srgbClr val="980000"/>
                </a:solidFill>
                <a:latin typeface="휴먼옛체"/>
                <a:cs typeface="휴먼옛체"/>
              </a:rPr>
              <a:t>기</a:t>
            </a:r>
            <a:r>
              <a:rPr sz="1400" spc="-250" dirty="0">
                <a:solidFill>
                  <a:srgbClr val="980000"/>
                </a:solidFill>
                <a:latin typeface="휴먼옛체"/>
                <a:cs typeface="휴먼옛체"/>
              </a:rPr>
              <a:t>준</a:t>
            </a:r>
            <a:r>
              <a:rPr sz="1400" spc="-280" dirty="0">
                <a:solidFill>
                  <a:srgbClr val="554F4D"/>
                </a:solidFill>
                <a:latin typeface="휴먼옛체"/>
                <a:cs typeface="휴먼옛체"/>
              </a:rPr>
              <a:t>으로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0" dirty="0">
                <a:solidFill>
                  <a:srgbClr val="554F4D"/>
                </a:solidFill>
                <a:latin typeface="휴먼옛체"/>
                <a:cs typeface="휴먼옛체"/>
              </a:rPr>
              <a:t>그룹화</a:t>
            </a:r>
            <a:endParaRPr sz="1400">
              <a:latin typeface="휴먼옛체"/>
              <a:cs typeface="휴먼옛체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86995" cy="6858000"/>
          </a:xfrm>
          <a:custGeom>
            <a:avLst/>
            <a:gdLst/>
            <a:ahLst/>
            <a:cxnLst/>
            <a:rect l="l" t="t" r="r" b="b"/>
            <a:pathLst>
              <a:path w="86995" h="6858000">
                <a:moveTo>
                  <a:pt x="0" y="0"/>
                </a:moveTo>
                <a:lnTo>
                  <a:pt x="86694" y="0"/>
                </a:lnTo>
                <a:lnTo>
                  <a:pt x="8669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B98A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84436" y="357706"/>
            <a:ext cx="23469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685" dirty="0"/>
              <a:t>데이터</a:t>
            </a:r>
            <a:r>
              <a:rPr sz="3600" spc="-445" dirty="0"/>
              <a:t> </a:t>
            </a:r>
            <a:r>
              <a:rPr sz="3600" spc="-760" dirty="0"/>
              <a:t>전처리</a:t>
            </a:r>
            <a:endParaRPr sz="3600"/>
          </a:p>
        </p:txBody>
      </p:sp>
      <p:sp>
        <p:nvSpPr>
          <p:cNvPr id="12" name="object 12"/>
          <p:cNvSpPr txBox="1"/>
          <p:nvPr/>
        </p:nvSpPr>
        <p:spPr>
          <a:xfrm>
            <a:off x="884421" y="112711"/>
            <a:ext cx="4330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10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2</a:t>
            </a:r>
            <a:endParaRPr sz="1100">
              <a:latin typeface="휴먼옛체"/>
              <a:cs typeface="휴먼옛체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131187" y="1931500"/>
            <a:ext cx="10118090" cy="2227580"/>
            <a:chOff x="1131187" y="1931500"/>
            <a:chExt cx="10118090" cy="222758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1187" y="1931500"/>
              <a:ext cx="3522574" cy="222704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829049" y="2661149"/>
              <a:ext cx="694055" cy="878205"/>
            </a:xfrm>
            <a:custGeom>
              <a:avLst/>
              <a:gdLst/>
              <a:ahLst/>
              <a:cxnLst/>
              <a:rect l="l" t="t" r="r" b="b"/>
              <a:pathLst>
                <a:path w="694054" h="878204">
                  <a:moveTo>
                    <a:pt x="346949" y="877799"/>
                  </a:moveTo>
                  <a:lnTo>
                    <a:pt x="346949" y="658349"/>
                  </a:lnTo>
                  <a:lnTo>
                    <a:pt x="0" y="658349"/>
                  </a:lnTo>
                  <a:lnTo>
                    <a:pt x="0" y="219449"/>
                  </a:lnTo>
                  <a:lnTo>
                    <a:pt x="346949" y="219449"/>
                  </a:lnTo>
                  <a:lnTo>
                    <a:pt x="346949" y="0"/>
                  </a:lnTo>
                  <a:lnTo>
                    <a:pt x="693899" y="438899"/>
                  </a:lnTo>
                  <a:lnTo>
                    <a:pt x="346949" y="877799"/>
                  </a:lnTo>
                  <a:close/>
                </a:path>
              </a:pathLst>
            </a:custGeom>
            <a:solidFill>
              <a:srgbClr val="B98A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29049" y="2661149"/>
              <a:ext cx="694055" cy="878205"/>
            </a:xfrm>
            <a:custGeom>
              <a:avLst/>
              <a:gdLst/>
              <a:ahLst/>
              <a:cxnLst/>
              <a:rect l="l" t="t" r="r" b="b"/>
              <a:pathLst>
                <a:path w="694054" h="878204">
                  <a:moveTo>
                    <a:pt x="0" y="219449"/>
                  </a:moveTo>
                  <a:lnTo>
                    <a:pt x="346949" y="219449"/>
                  </a:lnTo>
                  <a:lnTo>
                    <a:pt x="346949" y="0"/>
                  </a:lnTo>
                  <a:lnTo>
                    <a:pt x="693899" y="438899"/>
                  </a:lnTo>
                  <a:lnTo>
                    <a:pt x="346949" y="877799"/>
                  </a:lnTo>
                  <a:lnTo>
                    <a:pt x="346949" y="658349"/>
                  </a:lnTo>
                  <a:lnTo>
                    <a:pt x="0" y="658349"/>
                  </a:lnTo>
                  <a:lnTo>
                    <a:pt x="0" y="219449"/>
                  </a:lnTo>
                  <a:close/>
                </a:path>
              </a:pathLst>
            </a:custGeom>
            <a:ln w="9524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98250" y="1931500"/>
              <a:ext cx="5550675" cy="2227049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2300" y="1143000"/>
            <a:ext cx="11570335" cy="0"/>
          </a:xfrm>
          <a:custGeom>
            <a:avLst/>
            <a:gdLst/>
            <a:ahLst/>
            <a:cxnLst/>
            <a:rect l="l" t="t" r="r" b="b"/>
            <a:pathLst>
              <a:path w="11570335">
                <a:moveTo>
                  <a:pt x="0" y="0"/>
                </a:moveTo>
                <a:lnTo>
                  <a:pt x="11569799" y="0"/>
                </a:lnTo>
              </a:path>
            </a:pathLst>
          </a:custGeom>
          <a:ln w="9524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11399" y="1236996"/>
            <a:ext cx="10675620" cy="3171190"/>
            <a:chOff x="811399" y="1236996"/>
            <a:chExt cx="10675620" cy="3171190"/>
          </a:xfrm>
        </p:grpSpPr>
        <p:sp>
          <p:nvSpPr>
            <p:cNvPr id="4" name="object 4"/>
            <p:cNvSpPr/>
            <p:nvPr/>
          </p:nvSpPr>
          <p:spPr>
            <a:xfrm>
              <a:off x="811390" y="1661947"/>
              <a:ext cx="10675620" cy="2746375"/>
            </a:xfrm>
            <a:custGeom>
              <a:avLst/>
              <a:gdLst/>
              <a:ahLst/>
              <a:cxnLst/>
              <a:rect l="l" t="t" r="r" b="b"/>
              <a:pathLst>
                <a:path w="10675620" h="2746375">
                  <a:moveTo>
                    <a:pt x="10675201" y="0"/>
                  </a:moveTo>
                  <a:lnTo>
                    <a:pt x="0" y="0"/>
                  </a:lnTo>
                  <a:lnTo>
                    <a:pt x="0" y="126390"/>
                  </a:lnTo>
                  <a:lnTo>
                    <a:pt x="0" y="2746108"/>
                  </a:lnTo>
                  <a:lnTo>
                    <a:pt x="10675201" y="2746108"/>
                  </a:lnTo>
                  <a:lnTo>
                    <a:pt x="10675201" y="126390"/>
                  </a:lnTo>
                  <a:lnTo>
                    <a:pt x="10675201" y="0"/>
                  </a:lnTo>
                  <a:close/>
                </a:path>
              </a:pathLst>
            </a:custGeom>
            <a:solidFill>
              <a:srgbClr val="EEE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77224" y="1236996"/>
              <a:ext cx="3529965" cy="551815"/>
            </a:xfrm>
            <a:custGeom>
              <a:avLst/>
              <a:gdLst/>
              <a:ahLst/>
              <a:cxnLst/>
              <a:rect l="l" t="t" r="r" b="b"/>
              <a:pathLst>
                <a:path w="3529965" h="551814">
                  <a:moveTo>
                    <a:pt x="3529499" y="551334"/>
                  </a:moveTo>
                  <a:lnTo>
                    <a:pt x="0" y="551334"/>
                  </a:lnTo>
                  <a:lnTo>
                    <a:pt x="0" y="0"/>
                  </a:lnTo>
                  <a:lnTo>
                    <a:pt x="3529499" y="0"/>
                  </a:lnTo>
                  <a:lnTo>
                    <a:pt x="3529499" y="551334"/>
                  </a:lnTo>
                  <a:close/>
                </a:path>
              </a:pathLst>
            </a:custGeom>
            <a:solidFill>
              <a:srgbClr val="DE95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077225" y="1236996"/>
            <a:ext cx="3529965" cy="425450"/>
          </a:xfrm>
          <a:prstGeom prst="rect">
            <a:avLst/>
          </a:prstGeom>
          <a:solidFill>
            <a:srgbClr val="DE956C"/>
          </a:solidFill>
        </p:spPr>
        <p:txBody>
          <a:bodyPr vert="horz" wrap="square" lIns="0" tIns="13716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80"/>
              </a:spcBef>
            </a:pPr>
            <a:r>
              <a:rPr sz="1700" spc="-125" dirty="0">
                <a:solidFill>
                  <a:srgbClr val="554F4D"/>
                </a:solidFill>
                <a:latin typeface="휴먼옛체"/>
                <a:cs typeface="휴먼옛체"/>
              </a:rPr>
              <a:t>02-1_내국인유동인구_KOREAN</a:t>
            </a:r>
            <a:endParaRPr sz="1700">
              <a:latin typeface="휴먼옛체"/>
              <a:cs typeface="휴먼옛체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11399" y="4502050"/>
            <a:ext cx="292735" cy="1755139"/>
          </a:xfrm>
          <a:custGeom>
            <a:avLst/>
            <a:gdLst/>
            <a:ahLst/>
            <a:cxnLst/>
            <a:rect l="l" t="t" r="r" b="b"/>
            <a:pathLst>
              <a:path w="292734" h="1755139">
                <a:moveTo>
                  <a:pt x="292455" y="1754699"/>
                </a:moveTo>
                <a:lnTo>
                  <a:pt x="245017" y="1750872"/>
                </a:lnTo>
                <a:lnTo>
                  <a:pt x="200017" y="1739790"/>
                </a:lnTo>
                <a:lnTo>
                  <a:pt x="158055" y="1722056"/>
                </a:lnTo>
                <a:lnTo>
                  <a:pt x="119735" y="1698272"/>
                </a:lnTo>
                <a:lnTo>
                  <a:pt x="85658" y="1669041"/>
                </a:lnTo>
                <a:lnTo>
                  <a:pt x="56427" y="1634964"/>
                </a:lnTo>
                <a:lnTo>
                  <a:pt x="32643" y="1596644"/>
                </a:lnTo>
                <a:lnTo>
                  <a:pt x="14909" y="1554682"/>
                </a:lnTo>
                <a:lnTo>
                  <a:pt x="3827" y="1509682"/>
                </a:lnTo>
                <a:lnTo>
                  <a:pt x="0" y="1462244"/>
                </a:lnTo>
                <a:lnTo>
                  <a:pt x="0" y="292455"/>
                </a:lnTo>
                <a:lnTo>
                  <a:pt x="3827" y="245017"/>
                </a:lnTo>
                <a:lnTo>
                  <a:pt x="14909" y="200017"/>
                </a:lnTo>
                <a:lnTo>
                  <a:pt x="32643" y="158055"/>
                </a:lnTo>
                <a:lnTo>
                  <a:pt x="56427" y="119735"/>
                </a:lnTo>
                <a:lnTo>
                  <a:pt x="85658" y="85658"/>
                </a:lnTo>
                <a:lnTo>
                  <a:pt x="119735" y="56427"/>
                </a:lnTo>
                <a:lnTo>
                  <a:pt x="158055" y="32643"/>
                </a:lnTo>
                <a:lnTo>
                  <a:pt x="200017" y="14909"/>
                </a:lnTo>
                <a:lnTo>
                  <a:pt x="245017" y="3827"/>
                </a:lnTo>
                <a:lnTo>
                  <a:pt x="292455" y="0"/>
                </a:lnTo>
              </a:path>
            </a:pathLst>
          </a:custGeom>
          <a:ln w="9524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194144" y="4502050"/>
            <a:ext cx="292735" cy="1755139"/>
          </a:xfrm>
          <a:custGeom>
            <a:avLst/>
            <a:gdLst/>
            <a:ahLst/>
            <a:cxnLst/>
            <a:rect l="l" t="t" r="r" b="b"/>
            <a:pathLst>
              <a:path w="292734" h="1755139">
                <a:moveTo>
                  <a:pt x="0" y="0"/>
                </a:moveTo>
                <a:lnTo>
                  <a:pt x="46026" y="3643"/>
                </a:lnTo>
                <a:lnTo>
                  <a:pt x="90504" y="14355"/>
                </a:lnTo>
                <a:lnTo>
                  <a:pt x="132649" y="31812"/>
                </a:lnTo>
                <a:lnTo>
                  <a:pt x="171675" y="55688"/>
                </a:lnTo>
                <a:lnTo>
                  <a:pt x="206796" y="85658"/>
                </a:lnTo>
                <a:lnTo>
                  <a:pt x="236766" y="120779"/>
                </a:lnTo>
                <a:lnTo>
                  <a:pt x="260642" y="159806"/>
                </a:lnTo>
                <a:lnTo>
                  <a:pt x="278099" y="201951"/>
                </a:lnTo>
                <a:lnTo>
                  <a:pt x="288812" y="246429"/>
                </a:lnTo>
                <a:lnTo>
                  <a:pt x="292455" y="292455"/>
                </a:lnTo>
                <a:lnTo>
                  <a:pt x="292455" y="1462244"/>
                </a:lnTo>
                <a:lnTo>
                  <a:pt x="288627" y="1509682"/>
                </a:lnTo>
                <a:lnTo>
                  <a:pt x="277545" y="1554682"/>
                </a:lnTo>
                <a:lnTo>
                  <a:pt x="259812" y="1596644"/>
                </a:lnTo>
                <a:lnTo>
                  <a:pt x="236028" y="1634964"/>
                </a:lnTo>
                <a:lnTo>
                  <a:pt x="206797" y="1669041"/>
                </a:lnTo>
                <a:lnTo>
                  <a:pt x="172720" y="1698272"/>
                </a:lnTo>
                <a:lnTo>
                  <a:pt x="134400" y="1722056"/>
                </a:lnTo>
                <a:lnTo>
                  <a:pt x="92438" y="1739790"/>
                </a:lnTo>
                <a:lnTo>
                  <a:pt x="47437" y="1750872"/>
                </a:lnTo>
                <a:lnTo>
                  <a:pt x="0" y="1754699"/>
                </a:lnTo>
              </a:path>
            </a:pathLst>
          </a:custGeom>
          <a:ln w="9524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14452" y="4698172"/>
            <a:ext cx="10211435" cy="130556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25120" indent="-313055">
              <a:lnSpc>
                <a:spcPct val="100000"/>
              </a:lnSpc>
              <a:spcBef>
                <a:spcPts val="434"/>
              </a:spcBef>
              <a:buChar char="-"/>
              <a:tabLst>
                <a:tab pos="325120" algn="l"/>
                <a:tab pos="325755" algn="l"/>
              </a:tabLst>
            </a:pPr>
            <a:r>
              <a:rPr sz="1400" spc="-150" dirty="0">
                <a:solidFill>
                  <a:srgbClr val="554F4D"/>
                </a:solidFill>
                <a:latin typeface="휴먼옛체"/>
                <a:cs typeface="휴먼옛체"/>
              </a:rPr>
              <a:t>월별,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5" dirty="0">
                <a:solidFill>
                  <a:srgbClr val="554F4D"/>
                </a:solidFill>
                <a:latin typeface="휴먼옛체"/>
                <a:cs typeface="휴먼옛체"/>
              </a:rPr>
              <a:t>행정동별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5" dirty="0">
                <a:solidFill>
                  <a:srgbClr val="554F4D"/>
                </a:solidFill>
                <a:latin typeface="휴먼옛체"/>
                <a:cs typeface="휴먼옛체"/>
              </a:rPr>
              <a:t>그룹화를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554F4D"/>
                </a:solidFill>
                <a:latin typeface="휴먼옛체"/>
                <a:cs typeface="휴먼옛체"/>
              </a:rPr>
              <a:t>진행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0" dirty="0">
                <a:solidFill>
                  <a:srgbClr val="554F4D"/>
                </a:solidFill>
                <a:latin typeface="휴먼옛체"/>
                <a:cs typeface="휴먼옛체"/>
              </a:rPr>
              <a:t>-&gt;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dirty="0">
                <a:solidFill>
                  <a:srgbClr val="980000"/>
                </a:solidFill>
                <a:latin typeface="Arial"/>
                <a:cs typeface="Arial"/>
              </a:rPr>
              <a:t>‘</a:t>
            </a:r>
            <a:r>
              <a:rPr sz="1400" spc="-45" dirty="0">
                <a:solidFill>
                  <a:srgbClr val="980000"/>
                </a:solidFill>
                <a:latin typeface="휴먼옛체"/>
                <a:cs typeface="휴먼옛체"/>
              </a:rPr>
              <a:t>tim</a:t>
            </a:r>
            <a:r>
              <a:rPr sz="1400" spc="-55" dirty="0">
                <a:solidFill>
                  <a:srgbClr val="980000"/>
                </a:solidFill>
                <a:latin typeface="휴먼옛체"/>
                <a:cs typeface="휴먼옛체"/>
              </a:rPr>
              <a:t>e</a:t>
            </a:r>
            <a:r>
              <a:rPr sz="1400" dirty="0">
                <a:solidFill>
                  <a:srgbClr val="980000"/>
                </a:solidFill>
                <a:latin typeface="Arial"/>
                <a:cs typeface="Arial"/>
              </a:rPr>
              <a:t>’</a:t>
            </a:r>
            <a:r>
              <a:rPr sz="1400" spc="-55" dirty="0">
                <a:solidFill>
                  <a:srgbClr val="980000"/>
                </a:solidFill>
                <a:latin typeface="Arial"/>
                <a:cs typeface="Arial"/>
              </a:rPr>
              <a:t> </a:t>
            </a:r>
            <a:r>
              <a:rPr sz="1400" spc="-190" dirty="0">
                <a:solidFill>
                  <a:srgbClr val="980000"/>
                </a:solidFill>
                <a:latin typeface="휴먼옛체"/>
                <a:cs typeface="휴먼옛체"/>
              </a:rPr>
              <a:t>제거.</a:t>
            </a:r>
            <a:endParaRPr sz="1400">
              <a:latin typeface="휴먼옛체"/>
              <a:cs typeface="휴먼옛체"/>
            </a:endParaRPr>
          </a:p>
          <a:p>
            <a:pPr marL="325120" indent="-313055">
              <a:lnSpc>
                <a:spcPct val="100000"/>
              </a:lnSpc>
              <a:spcBef>
                <a:spcPts val="335"/>
              </a:spcBef>
              <a:buFont typeface=""/>
              <a:buChar char="-"/>
              <a:tabLst>
                <a:tab pos="325120" algn="l"/>
                <a:tab pos="325755" algn="l"/>
              </a:tabLst>
            </a:pPr>
            <a:r>
              <a:rPr sz="1400" spc="-25" dirty="0">
                <a:solidFill>
                  <a:srgbClr val="554F4D"/>
                </a:solidFill>
                <a:latin typeface="Arial"/>
                <a:cs typeface="Arial"/>
              </a:rPr>
              <a:t>‘</a:t>
            </a:r>
            <a:r>
              <a:rPr sz="1400" spc="-25" dirty="0">
                <a:solidFill>
                  <a:srgbClr val="554F4D"/>
                </a:solidFill>
                <a:latin typeface="휴먼옛체"/>
                <a:cs typeface="휴먼옛체"/>
              </a:rPr>
              <a:t>sex</a:t>
            </a:r>
            <a:r>
              <a:rPr sz="1400" spc="-25" dirty="0">
                <a:solidFill>
                  <a:srgbClr val="554F4D"/>
                </a:solidFill>
                <a:latin typeface="Arial"/>
                <a:cs typeface="Arial"/>
              </a:rPr>
              <a:t>’</a:t>
            </a:r>
            <a:r>
              <a:rPr sz="1400" spc="-25" dirty="0">
                <a:solidFill>
                  <a:srgbClr val="554F4D"/>
                </a:solidFill>
                <a:latin typeface="휴먼옛체"/>
                <a:cs typeface="휴먼옛체"/>
              </a:rPr>
              <a:t>,</a:t>
            </a:r>
            <a:r>
              <a:rPr sz="1400" spc="-25" dirty="0">
                <a:solidFill>
                  <a:srgbClr val="554F4D"/>
                </a:solidFill>
                <a:latin typeface="Arial"/>
                <a:cs typeface="Arial"/>
              </a:rPr>
              <a:t>’</a:t>
            </a:r>
            <a:r>
              <a:rPr sz="1400" spc="-25" dirty="0">
                <a:solidFill>
                  <a:srgbClr val="554F4D"/>
                </a:solidFill>
                <a:latin typeface="휴먼옛체"/>
                <a:cs typeface="휴먼옛체"/>
              </a:rPr>
              <a:t>age</a:t>
            </a:r>
            <a:r>
              <a:rPr sz="1400" spc="-25" dirty="0">
                <a:solidFill>
                  <a:srgbClr val="554F4D"/>
                </a:solidFill>
                <a:latin typeface="Arial"/>
                <a:cs typeface="Arial"/>
              </a:rPr>
              <a:t>’</a:t>
            </a:r>
            <a:r>
              <a:rPr sz="1400" spc="-25" dirty="0">
                <a:solidFill>
                  <a:srgbClr val="554F4D"/>
                </a:solidFill>
                <a:latin typeface="휴먼옛체"/>
                <a:cs typeface="휴먼옛체"/>
              </a:rPr>
              <a:t>,</a:t>
            </a:r>
            <a:r>
              <a:rPr sz="1400" spc="-25" dirty="0">
                <a:solidFill>
                  <a:srgbClr val="554F4D"/>
                </a:solidFill>
                <a:latin typeface="Arial"/>
                <a:cs typeface="Arial"/>
              </a:rPr>
              <a:t>‘</a:t>
            </a:r>
            <a:r>
              <a:rPr sz="1400" spc="-25" dirty="0">
                <a:solidFill>
                  <a:srgbClr val="554F4D"/>
                </a:solidFill>
                <a:latin typeface="휴먼옛체"/>
                <a:cs typeface="휴먼옛체"/>
              </a:rPr>
              <a:t>resd_pop_cnt</a:t>
            </a:r>
            <a:r>
              <a:rPr sz="1400" spc="-25" dirty="0">
                <a:solidFill>
                  <a:srgbClr val="554F4D"/>
                </a:solidFill>
                <a:latin typeface="Arial"/>
                <a:cs typeface="Arial"/>
              </a:rPr>
              <a:t>’</a:t>
            </a:r>
            <a:r>
              <a:rPr sz="1400" spc="-50" dirty="0">
                <a:solidFill>
                  <a:srgbClr val="554F4D"/>
                </a:solidFill>
                <a:latin typeface="Arial"/>
                <a:cs typeface="Arial"/>
              </a:rPr>
              <a:t> </a:t>
            </a:r>
            <a:r>
              <a:rPr sz="1400" spc="-270" dirty="0">
                <a:solidFill>
                  <a:srgbClr val="554F4D"/>
                </a:solidFill>
                <a:latin typeface="휴먼옛체"/>
                <a:cs typeface="휴먼옛체"/>
              </a:rPr>
              <a:t>변수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5" dirty="0">
                <a:solidFill>
                  <a:srgbClr val="554F4D"/>
                </a:solidFill>
                <a:latin typeface="휴먼옛체"/>
                <a:cs typeface="휴먼옛체"/>
              </a:rPr>
              <a:t>데이터는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5" dirty="0">
                <a:solidFill>
                  <a:srgbClr val="554F4D"/>
                </a:solidFill>
                <a:latin typeface="휴먼옛체"/>
                <a:cs typeface="휴먼옛체"/>
              </a:rPr>
              <a:t>거주지인구</a:t>
            </a:r>
            <a:r>
              <a:rPr sz="1400" spc="-16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554F4D"/>
                </a:solidFill>
                <a:latin typeface="휴먼옛체"/>
                <a:cs typeface="휴먼옛체"/>
              </a:rPr>
              <a:t>데이터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54" dirty="0">
                <a:solidFill>
                  <a:srgbClr val="554F4D"/>
                </a:solidFill>
                <a:latin typeface="휴먼옛체"/>
                <a:cs typeface="휴먼옛체"/>
              </a:rPr>
              <a:t>셋에서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5" dirty="0">
                <a:solidFill>
                  <a:srgbClr val="554F4D"/>
                </a:solidFill>
                <a:latin typeface="휴먼옛체"/>
                <a:cs typeface="휴먼옛체"/>
              </a:rPr>
              <a:t>활용</a:t>
            </a:r>
            <a:r>
              <a:rPr sz="1400" spc="-16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0" dirty="0">
                <a:solidFill>
                  <a:srgbClr val="554F4D"/>
                </a:solidFill>
                <a:latin typeface="휴먼옛체"/>
                <a:cs typeface="휴먼옛체"/>
              </a:rPr>
              <a:t>-&gt;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95" dirty="0">
                <a:solidFill>
                  <a:srgbClr val="554F4D"/>
                </a:solidFill>
                <a:latin typeface="휴먼옛체"/>
                <a:cs typeface="휴먼옛체"/>
              </a:rPr>
              <a:t>유동인구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0" dirty="0">
                <a:solidFill>
                  <a:srgbClr val="554F4D"/>
                </a:solidFill>
                <a:latin typeface="휴먼옛체"/>
                <a:cs typeface="휴먼옛체"/>
              </a:rPr>
              <a:t>데이터셋에서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5" dirty="0">
                <a:solidFill>
                  <a:srgbClr val="980000"/>
                </a:solidFill>
                <a:latin typeface="Arial"/>
                <a:cs typeface="Arial"/>
              </a:rPr>
              <a:t>‘</a:t>
            </a:r>
            <a:r>
              <a:rPr sz="1400" spc="-25" dirty="0">
                <a:solidFill>
                  <a:srgbClr val="980000"/>
                </a:solidFill>
                <a:latin typeface="휴먼옛체"/>
                <a:cs typeface="휴먼옛체"/>
              </a:rPr>
              <a:t>resd_pop_cnt</a:t>
            </a:r>
            <a:r>
              <a:rPr sz="1400" spc="-25" dirty="0">
                <a:solidFill>
                  <a:srgbClr val="980000"/>
                </a:solidFill>
                <a:latin typeface="Arial"/>
                <a:cs typeface="Arial"/>
              </a:rPr>
              <a:t>’</a:t>
            </a:r>
            <a:r>
              <a:rPr sz="1400" spc="-50" dirty="0">
                <a:solidFill>
                  <a:srgbClr val="980000"/>
                </a:solidFill>
                <a:latin typeface="Arial"/>
                <a:cs typeface="Arial"/>
              </a:rPr>
              <a:t> </a:t>
            </a:r>
            <a:r>
              <a:rPr sz="1400" spc="-270" dirty="0">
                <a:solidFill>
                  <a:srgbClr val="980000"/>
                </a:solidFill>
                <a:latin typeface="휴먼옛체"/>
                <a:cs typeface="휴먼옛체"/>
              </a:rPr>
              <a:t>변수</a:t>
            </a:r>
            <a:r>
              <a:rPr sz="1400" spc="-170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980000"/>
                </a:solidFill>
                <a:latin typeface="휴먼옛체"/>
                <a:cs typeface="휴먼옛체"/>
              </a:rPr>
              <a:t>데이터</a:t>
            </a:r>
            <a:r>
              <a:rPr sz="1400" spc="-170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190" dirty="0">
                <a:solidFill>
                  <a:srgbClr val="980000"/>
                </a:solidFill>
                <a:latin typeface="휴먼옛체"/>
                <a:cs typeface="휴먼옛체"/>
              </a:rPr>
              <a:t>제거.</a:t>
            </a:r>
            <a:endParaRPr sz="1400">
              <a:latin typeface="휴먼옛체"/>
              <a:cs typeface="휴먼옛체"/>
            </a:endParaRPr>
          </a:p>
          <a:p>
            <a:pPr marL="325120" indent="-313055">
              <a:lnSpc>
                <a:spcPct val="100000"/>
              </a:lnSpc>
              <a:spcBef>
                <a:spcPts val="335"/>
              </a:spcBef>
              <a:buChar char="-"/>
              <a:tabLst>
                <a:tab pos="325120" algn="l"/>
                <a:tab pos="325755" algn="l"/>
              </a:tabLst>
            </a:pPr>
            <a:r>
              <a:rPr sz="1400" spc="-320" dirty="0">
                <a:solidFill>
                  <a:srgbClr val="554F4D"/>
                </a:solidFill>
                <a:latin typeface="휴먼옛체"/>
                <a:cs typeface="휴먼옛체"/>
              </a:rPr>
              <a:t>본</a:t>
            </a:r>
            <a:r>
              <a:rPr sz="1400" spc="-13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554F4D"/>
                </a:solidFill>
                <a:latin typeface="휴먼옛체"/>
                <a:cs typeface="휴먼옛체"/>
              </a:rPr>
              <a:t>대회에서</a:t>
            </a:r>
            <a:r>
              <a:rPr sz="1400" spc="-13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5" dirty="0">
                <a:solidFill>
                  <a:srgbClr val="554F4D"/>
                </a:solidFill>
                <a:latin typeface="휴먼옛체"/>
                <a:cs typeface="휴먼옛체"/>
              </a:rPr>
              <a:t>제공하는</a:t>
            </a:r>
            <a:r>
              <a:rPr sz="1400" spc="-13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54" dirty="0">
                <a:solidFill>
                  <a:srgbClr val="554F4D"/>
                </a:solidFill>
                <a:latin typeface="휴먼옛체"/>
                <a:cs typeface="휴먼옛체"/>
              </a:rPr>
              <a:t>타겟변수</a:t>
            </a:r>
            <a:r>
              <a:rPr sz="14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90" dirty="0">
                <a:solidFill>
                  <a:srgbClr val="554F4D"/>
                </a:solidFill>
                <a:latin typeface="Arial"/>
                <a:cs typeface="Arial"/>
              </a:rPr>
              <a:t>‘</a:t>
            </a:r>
            <a:r>
              <a:rPr sz="1400" spc="-90" dirty="0">
                <a:solidFill>
                  <a:srgbClr val="554F4D"/>
                </a:solidFill>
                <a:latin typeface="휴먼옛체"/>
                <a:cs typeface="휴먼옛체"/>
              </a:rPr>
              <a:t>em_g</a:t>
            </a:r>
            <a:r>
              <a:rPr sz="1400" spc="-90" dirty="0">
                <a:solidFill>
                  <a:srgbClr val="554F4D"/>
                </a:solidFill>
                <a:latin typeface="Arial"/>
                <a:cs typeface="Arial"/>
              </a:rPr>
              <a:t>’</a:t>
            </a:r>
            <a:r>
              <a:rPr sz="1400" spc="-90" dirty="0">
                <a:solidFill>
                  <a:srgbClr val="554F4D"/>
                </a:solidFill>
                <a:latin typeface="휴먼옛체"/>
                <a:cs typeface="휴먼옛체"/>
              </a:rPr>
              <a:t>는</a:t>
            </a:r>
            <a:r>
              <a:rPr sz="1400" spc="-13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80" dirty="0">
                <a:solidFill>
                  <a:srgbClr val="554F4D"/>
                </a:solidFill>
                <a:latin typeface="휴먼옛체"/>
                <a:cs typeface="휴먼옛체"/>
              </a:rPr>
              <a:t>거주지</a:t>
            </a:r>
            <a:r>
              <a:rPr sz="1400" spc="-13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95" dirty="0">
                <a:solidFill>
                  <a:srgbClr val="554F4D"/>
                </a:solidFill>
                <a:latin typeface="휴먼옛체"/>
                <a:cs typeface="휴먼옛체"/>
              </a:rPr>
              <a:t>중심</a:t>
            </a:r>
            <a:r>
              <a:rPr sz="1400" spc="-13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5" dirty="0">
                <a:solidFill>
                  <a:srgbClr val="554F4D"/>
                </a:solidFill>
                <a:latin typeface="휴먼옛체"/>
                <a:cs typeface="휴먼옛체"/>
              </a:rPr>
              <a:t>발생</a:t>
            </a:r>
            <a:r>
              <a:rPr sz="1400" spc="-13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85" dirty="0">
                <a:solidFill>
                  <a:srgbClr val="554F4D"/>
                </a:solidFill>
                <a:latin typeface="휴먼옛체"/>
                <a:cs typeface="휴먼옛체"/>
              </a:rPr>
              <a:t>음식물쓰레기</a:t>
            </a:r>
            <a:r>
              <a:rPr sz="14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554F4D"/>
                </a:solidFill>
                <a:latin typeface="휴먼옛체"/>
                <a:cs typeface="휴먼옛체"/>
              </a:rPr>
              <a:t>데이터</a:t>
            </a:r>
            <a:r>
              <a:rPr sz="1400" spc="-13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0" dirty="0">
                <a:solidFill>
                  <a:srgbClr val="554F4D"/>
                </a:solidFill>
                <a:latin typeface="휴먼옛체"/>
                <a:cs typeface="휴먼옛체"/>
              </a:rPr>
              <a:t>-&gt;</a:t>
            </a:r>
            <a:r>
              <a:rPr sz="1400" spc="-13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5" dirty="0">
                <a:solidFill>
                  <a:srgbClr val="554F4D"/>
                </a:solidFill>
                <a:latin typeface="휴먼옛체"/>
                <a:cs typeface="휴먼옛체"/>
              </a:rPr>
              <a:t>근무지역에서의</a:t>
            </a:r>
            <a:r>
              <a:rPr sz="14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300" dirty="0">
                <a:solidFill>
                  <a:srgbClr val="554F4D"/>
                </a:solidFill>
                <a:latin typeface="휴먼옛체"/>
                <a:cs typeface="휴먼옛체"/>
              </a:rPr>
              <a:t>음식물</a:t>
            </a:r>
            <a:r>
              <a:rPr sz="1400" spc="-13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80" dirty="0">
                <a:solidFill>
                  <a:srgbClr val="554F4D"/>
                </a:solidFill>
                <a:latin typeface="휴먼옛체"/>
                <a:cs typeface="휴먼옛체"/>
              </a:rPr>
              <a:t>쓰레기는</a:t>
            </a:r>
            <a:r>
              <a:rPr sz="1400" spc="-13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45" dirty="0">
                <a:solidFill>
                  <a:srgbClr val="554F4D"/>
                </a:solidFill>
                <a:latin typeface="휴먼옛체"/>
                <a:cs typeface="휴먼옛체"/>
              </a:rPr>
              <a:t>포함되지</a:t>
            </a:r>
            <a:r>
              <a:rPr sz="1400" spc="-13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35" dirty="0">
                <a:solidFill>
                  <a:srgbClr val="554F4D"/>
                </a:solidFill>
                <a:latin typeface="휴먼옛체"/>
                <a:cs typeface="휴먼옛체"/>
              </a:rPr>
              <a:t>않았을</a:t>
            </a:r>
            <a:r>
              <a:rPr sz="1400" spc="-13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554F4D"/>
                </a:solidFill>
                <a:latin typeface="휴먼옛체"/>
                <a:cs typeface="휴먼옛체"/>
              </a:rPr>
              <a:t>것이라</a:t>
            </a:r>
            <a:r>
              <a:rPr sz="1400" spc="-13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판단.</a:t>
            </a:r>
            <a:r>
              <a:rPr sz="1400" spc="-13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0" dirty="0">
                <a:solidFill>
                  <a:srgbClr val="554F4D"/>
                </a:solidFill>
                <a:latin typeface="휴먼옛체"/>
                <a:cs typeface="휴먼옛체"/>
              </a:rPr>
              <a:t>-&gt;</a:t>
            </a:r>
            <a:endParaRPr sz="1400">
              <a:latin typeface="휴먼옛체"/>
              <a:cs typeface="휴먼옛체"/>
            </a:endParaRPr>
          </a:p>
          <a:p>
            <a:pPr marL="32512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solidFill>
                  <a:srgbClr val="980000"/>
                </a:solidFill>
                <a:latin typeface="Arial"/>
                <a:cs typeface="Arial"/>
              </a:rPr>
              <a:t>‘</a:t>
            </a:r>
            <a:r>
              <a:rPr sz="1400" spc="-35" dirty="0">
                <a:solidFill>
                  <a:srgbClr val="980000"/>
                </a:solidFill>
                <a:latin typeface="휴먼옛체"/>
                <a:cs typeface="휴먼옛체"/>
              </a:rPr>
              <a:t>work_pop_c</a:t>
            </a:r>
            <a:r>
              <a:rPr sz="1400" spc="-95" dirty="0">
                <a:solidFill>
                  <a:srgbClr val="980000"/>
                </a:solidFill>
                <a:latin typeface="휴먼옛체"/>
                <a:cs typeface="휴먼옛체"/>
              </a:rPr>
              <a:t>n</a:t>
            </a:r>
            <a:r>
              <a:rPr sz="1400" spc="130" dirty="0">
                <a:solidFill>
                  <a:srgbClr val="980000"/>
                </a:solidFill>
                <a:latin typeface="휴먼옛체"/>
                <a:cs typeface="휴먼옛체"/>
              </a:rPr>
              <a:t>t</a:t>
            </a:r>
            <a:r>
              <a:rPr sz="1400" dirty="0">
                <a:solidFill>
                  <a:srgbClr val="980000"/>
                </a:solidFill>
                <a:latin typeface="Arial"/>
                <a:cs typeface="Arial"/>
              </a:rPr>
              <a:t>’</a:t>
            </a:r>
            <a:r>
              <a:rPr sz="1400" spc="-55" dirty="0">
                <a:solidFill>
                  <a:srgbClr val="980000"/>
                </a:solidFill>
                <a:latin typeface="Arial"/>
                <a:cs typeface="Arial"/>
              </a:rPr>
              <a:t> </a:t>
            </a:r>
            <a:r>
              <a:rPr sz="1400" spc="-240" dirty="0">
                <a:solidFill>
                  <a:srgbClr val="980000"/>
                </a:solidFill>
                <a:latin typeface="휴먼옛체"/>
                <a:cs typeface="휴먼옛체"/>
              </a:rPr>
              <a:t>제거</a:t>
            </a:r>
            <a:endParaRPr sz="1400">
              <a:latin typeface="휴먼옛체"/>
              <a:cs typeface="휴먼옛체"/>
            </a:endParaRPr>
          </a:p>
          <a:p>
            <a:pPr marL="325120" indent="-313055">
              <a:lnSpc>
                <a:spcPct val="100000"/>
              </a:lnSpc>
              <a:spcBef>
                <a:spcPts val="340"/>
              </a:spcBef>
              <a:buFont typeface=""/>
              <a:buChar char="-"/>
              <a:tabLst>
                <a:tab pos="325120" algn="l"/>
                <a:tab pos="325755" algn="l"/>
              </a:tabLst>
            </a:pPr>
            <a:r>
              <a:rPr sz="1400" spc="-5" dirty="0">
                <a:solidFill>
                  <a:srgbClr val="554F4D"/>
                </a:solidFill>
                <a:latin typeface="Arial"/>
                <a:cs typeface="Arial"/>
              </a:rPr>
              <a:t>‘</a:t>
            </a:r>
            <a:r>
              <a:rPr sz="1400" spc="-275" dirty="0">
                <a:solidFill>
                  <a:srgbClr val="980000"/>
                </a:solidFill>
                <a:latin typeface="휴먼옛체"/>
                <a:cs typeface="휴먼옛체"/>
              </a:rPr>
              <a:t>그</a:t>
            </a:r>
            <a:r>
              <a:rPr sz="1400" spc="-280" dirty="0">
                <a:solidFill>
                  <a:srgbClr val="980000"/>
                </a:solidFill>
                <a:latin typeface="휴먼옛체"/>
                <a:cs typeface="휴먼옛체"/>
              </a:rPr>
              <a:t>외</a:t>
            </a:r>
            <a:r>
              <a:rPr sz="1400" dirty="0">
                <a:solidFill>
                  <a:srgbClr val="980000"/>
                </a:solidFill>
                <a:latin typeface="Arial"/>
                <a:cs typeface="Arial"/>
              </a:rPr>
              <a:t>’</a:t>
            </a:r>
            <a:r>
              <a:rPr sz="1400" spc="-5" dirty="0">
                <a:solidFill>
                  <a:srgbClr val="980000"/>
                </a:solidFill>
                <a:latin typeface="Arial"/>
                <a:cs typeface="Arial"/>
              </a:rPr>
              <a:t> </a:t>
            </a:r>
            <a:r>
              <a:rPr sz="1400" spc="-265" dirty="0">
                <a:solidFill>
                  <a:srgbClr val="554F4D"/>
                </a:solidFill>
                <a:latin typeface="휴먼옛체"/>
                <a:cs typeface="휴먼옛체"/>
              </a:rPr>
              <a:t>지역에서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5" dirty="0">
                <a:solidFill>
                  <a:srgbClr val="554F4D"/>
                </a:solidFill>
                <a:latin typeface="휴먼옛체"/>
                <a:cs typeface="휴먼옛체"/>
              </a:rPr>
              <a:t>여행을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320" dirty="0">
                <a:solidFill>
                  <a:srgbClr val="554F4D"/>
                </a:solidFill>
                <a:latin typeface="휴먼옛체"/>
                <a:cs typeface="휴먼옛체"/>
              </a:rPr>
              <a:t>온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5" dirty="0">
                <a:solidFill>
                  <a:srgbClr val="554F4D"/>
                </a:solidFill>
                <a:latin typeface="휴먼옛체"/>
                <a:cs typeface="휴먼옛체"/>
              </a:rPr>
              <a:t>국내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50" dirty="0">
                <a:solidFill>
                  <a:srgbClr val="980000"/>
                </a:solidFill>
                <a:latin typeface="휴먼옛체"/>
                <a:cs typeface="휴먼옛체"/>
              </a:rPr>
              <a:t>관광인</a:t>
            </a:r>
            <a:r>
              <a:rPr sz="1400" spc="-254" dirty="0">
                <a:solidFill>
                  <a:srgbClr val="980000"/>
                </a:solidFill>
                <a:latin typeface="휴먼옛체"/>
                <a:cs typeface="휴먼옛체"/>
              </a:rPr>
              <a:t>구</a:t>
            </a:r>
            <a:r>
              <a:rPr sz="1400" spc="-215" dirty="0">
                <a:solidFill>
                  <a:srgbClr val="554F4D"/>
                </a:solidFill>
                <a:latin typeface="휴먼옛체"/>
                <a:cs typeface="휴먼옛체"/>
              </a:rPr>
              <a:t>만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25" dirty="0">
                <a:solidFill>
                  <a:srgbClr val="554F4D"/>
                </a:solidFill>
                <a:latin typeface="휴먼옛체"/>
                <a:cs typeface="휴먼옛체"/>
              </a:rPr>
              <a:t>포함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0" dirty="0">
                <a:solidFill>
                  <a:srgbClr val="554F4D"/>
                </a:solidFill>
                <a:latin typeface="휴먼옛체"/>
                <a:cs typeface="휴먼옛체"/>
              </a:rPr>
              <a:t>-&gt;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40" dirty="0">
                <a:solidFill>
                  <a:srgbClr val="554F4D"/>
                </a:solidFill>
                <a:latin typeface="휴먼옛체"/>
                <a:cs typeface="휴먼옛체"/>
              </a:rPr>
              <a:t>일별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50" dirty="0">
                <a:solidFill>
                  <a:srgbClr val="554F4D"/>
                </a:solidFill>
                <a:latin typeface="휴먼옛체"/>
                <a:cs typeface="휴먼옛체"/>
              </a:rPr>
              <a:t>평균값을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45" dirty="0">
                <a:solidFill>
                  <a:srgbClr val="554F4D"/>
                </a:solidFill>
                <a:latin typeface="휴먼옛체"/>
                <a:cs typeface="휴먼옛체"/>
              </a:rPr>
              <a:t>구한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310" dirty="0">
                <a:solidFill>
                  <a:srgbClr val="554F4D"/>
                </a:solidFill>
                <a:latin typeface="휴먼옛체"/>
                <a:cs typeface="휴먼옛체"/>
              </a:rPr>
              <a:t>후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40" dirty="0">
                <a:solidFill>
                  <a:srgbClr val="554F4D"/>
                </a:solidFill>
                <a:latin typeface="휴먼옛체"/>
                <a:cs typeface="휴먼옛체"/>
              </a:rPr>
              <a:t>월별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15" dirty="0">
                <a:solidFill>
                  <a:srgbClr val="554F4D"/>
                </a:solidFill>
                <a:latin typeface="휴먼옛체"/>
                <a:cs typeface="휴먼옛체"/>
              </a:rPr>
              <a:t>합계</a:t>
            </a:r>
            <a:endParaRPr sz="1400">
              <a:latin typeface="휴먼옛체"/>
              <a:cs typeface="휴먼옛체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86995" cy="6858000"/>
          </a:xfrm>
          <a:custGeom>
            <a:avLst/>
            <a:gdLst/>
            <a:ahLst/>
            <a:cxnLst/>
            <a:rect l="l" t="t" r="r" b="b"/>
            <a:pathLst>
              <a:path w="86995" h="6858000">
                <a:moveTo>
                  <a:pt x="0" y="0"/>
                </a:moveTo>
                <a:lnTo>
                  <a:pt x="86694" y="0"/>
                </a:lnTo>
                <a:lnTo>
                  <a:pt x="8669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B98A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84436" y="357706"/>
            <a:ext cx="23469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685" dirty="0"/>
              <a:t>데이터</a:t>
            </a:r>
            <a:r>
              <a:rPr sz="3600" spc="-445" dirty="0"/>
              <a:t> </a:t>
            </a:r>
            <a:r>
              <a:rPr sz="3600" spc="-760" dirty="0"/>
              <a:t>전처리</a:t>
            </a:r>
            <a:endParaRPr sz="3600"/>
          </a:p>
        </p:txBody>
      </p:sp>
      <p:sp>
        <p:nvSpPr>
          <p:cNvPr id="12" name="object 12"/>
          <p:cNvSpPr txBox="1"/>
          <p:nvPr/>
        </p:nvSpPr>
        <p:spPr>
          <a:xfrm>
            <a:off x="884416" y="112711"/>
            <a:ext cx="4330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10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2</a:t>
            </a:r>
            <a:endParaRPr sz="1100">
              <a:latin typeface="휴먼옛체"/>
              <a:cs typeface="휴먼옛체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350758" y="1870862"/>
            <a:ext cx="9838690" cy="2420620"/>
            <a:chOff x="1350758" y="1870862"/>
            <a:chExt cx="9838690" cy="2420620"/>
          </a:xfrm>
        </p:grpSpPr>
        <p:sp>
          <p:nvSpPr>
            <p:cNvPr id="14" name="object 14"/>
            <p:cNvSpPr/>
            <p:nvPr/>
          </p:nvSpPr>
          <p:spPr>
            <a:xfrm>
              <a:off x="4649512" y="2672300"/>
              <a:ext cx="694055" cy="878205"/>
            </a:xfrm>
            <a:custGeom>
              <a:avLst/>
              <a:gdLst/>
              <a:ahLst/>
              <a:cxnLst/>
              <a:rect l="l" t="t" r="r" b="b"/>
              <a:pathLst>
                <a:path w="694054" h="878204">
                  <a:moveTo>
                    <a:pt x="346949" y="877799"/>
                  </a:moveTo>
                  <a:lnTo>
                    <a:pt x="346949" y="658349"/>
                  </a:lnTo>
                  <a:lnTo>
                    <a:pt x="0" y="658349"/>
                  </a:lnTo>
                  <a:lnTo>
                    <a:pt x="0" y="219449"/>
                  </a:lnTo>
                  <a:lnTo>
                    <a:pt x="346949" y="219449"/>
                  </a:lnTo>
                  <a:lnTo>
                    <a:pt x="346949" y="0"/>
                  </a:lnTo>
                  <a:lnTo>
                    <a:pt x="693899" y="438899"/>
                  </a:lnTo>
                  <a:lnTo>
                    <a:pt x="346949" y="877799"/>
                  </a:lnTo>
                  <a:close/>
                </a:path>
              </a:pathLst>
            </a:custGeom>
            <a:solidFill>
              <a:srgbClr val="B98A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649512" y="2672300"/>
              <a:ext cx="694055" cy="878205"/>
            </a:xfrm>
            <a:custGeom>
              <a:avLst/>
              <a:gdLst/>
              <a:ahLst/>
              <a:cxnLst/>
              <a:rect l="l" t="t" r="r" b="b"/>
              <a:pathLst>
                <a:path w="694054" h="878204">
                  <a:moveTo>
                    <a:pt x="0" y="219449"/>
                  </a:moveTo>
                  <a:lnTo>
                    <a:pt x="346949" y="219449"/>
                  </a:lnTo>
                  <a:lnTo>
                    <a:pt x="346949" y="0"/>
                  </a:lnTo>
                  <a:lnTo>
                    <a:pt x="693899" y="438899"/>
                  </a:lnTo>
                  <a:lnTo>
                    <a:pt x="346949" y="877799"/>
                  </a:lnTo>
                  <a:lnTo>
                    <a:pt x="346949" y="658349"/>
                  </a:lnTo>
                  <a:lnTo>
                    <a:pt x="0" y="658349"/>
                  </a:lnTo>
                  <a:lnTo>
                    <a:pt x="0" y="219449"/>
                  </a:lnTo>
                  <a:close/>
                </a:path>
              </a:pathLst>
            </a:custGeom>
            <a:ln w="9524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0758" y="1931499"/>
              <a:ext cx="2950890" cy="23593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65700" y="1870862"/>
              <a:ext cx="5623700" cy="2359424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2300" y="1143000"/>
            <a:ext cx="11570335" cy="0"/>
          </a:xfrm>
          <a:custGeom>
            <a:avLst/>
            <a:gdLst/>
            <a:ahLst/>
            <a:cxnLst/>
            <a:rect l="l" t="t" r="r" b="b"/>
            <a:pathLst>
              <a:path w="11570335">
                <a:moveTo>
                  <a:pt x="0" y="0"/>
                </a:moveTo>
                <a:lnTo>
                  <a:pt x="11569799" y="0"/>
                </a:lnTo>
              </a:path>
            </a:pathLst>
          </a:custGeom>
          <a:ln w="9524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11399" y="1236996"/>
            <a:ext cx="10675620" cy="3171190"/>
            <a:chOff x="811399" y="1236996"/>
            <a:chExt cx="10675620" cy="3171190"/>
          </a:xfrm>
        </p:grpSpPr>
        <p:sp>
          <p:nvSpPr>
            <p:cNvPr id="4" name="object 4"/>
            <p:cNvSpPr/>
            <p:nvPr/>
          </p:nvSpPr>
          <p:spPr>
            <a:xfrm>
              <a:off x="811390" y="1661947"/>
              <a:ext cx="10675620" cy="2746375"/>
            </a:xfrm>
            <a:custGeom>
              <a:avLst/>
              <a:gdLst/>
              <a:ahLst/>
              <a:cxnLst/>
              <a:rect l="l" t="t" r="r" b="b"/>
              <a:pathLst>
                <a:path w="10675620" h="2746375">
                  <a:moveTo>
                    <a:pt x="10675201" y="0"/>
                  </a:moveTo>
                  <a:lnTo>
                    <a:pt x="0" y="0"/>
                  </a:lnTo>
                  <a:lnTo>
                    <a:pt x="0" y="126390"/>
                  </a:lnTo>
                  <a:lnTo>
                    <a:pt x="0" y="2746108"/>
                  </a:lnTo>
                  <a:lnTo>
                    <a:pt x="10675201" y="2746108"/>
                  </a:lnTo>
                  <a:lnTo>
                    <a:pt x="10675201" y="126390"/>
                  </a:lnTo>
                  <a:lnTo>
                    <a:pt x="10675201" y="0"/>
                  </a:lnTo>
                  <a:close/>
                </a:path>
              </a:pathLst>
            </a:custGeom>
            <a:solidFill>
              <a:srgbClr val="EEE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77224" y="1236996"/>
              <a:ext cx="3529965" cy="551815"/>
            </a:xfrm>
            <a:custGeom>
              <a:avLst/>
              <a:gdLst/>
              <a:ahLst/>
              <a:cxnLst/>
              <a:rect l="l" t="t" r="r" b="b"/>
              <a:pathLst>
                <a:path w="3529965" h="551814">
                  <a:moveTo>
                    <a:pt x="3529499" y="551334"/>
                  </a:moveTo>
                  <a:lnTo>
                    <a:pt x="0" y="551334"/>
                  </a:lnTo>
                  <a:lnTo>
                    <a:pt x="0" y="0"/>
                  </a:lnTo>
                  <a:lnTo>
                    <a:pt x="3529499" y="0"/>
                  </a:lnTo>
                  <a:lnTo>
                    <a:pt x="3529499" y="551334"/>
                  </a:lnTo>
                  <a:close/>
                </a:path>
              </a:pathLst>
            </a:custGeom>
            <a:solidFill>
              <a:srgbClr val="DE95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539871" y="1232247"/>
            <a:ext cx="260540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37185">
              <a:lnSpc>
                <a:spcPct val="100000"/>
              </a:lnSpc>
              <a:spcBef>
                <a:spcPts val="100"/>
              </a:spcBef>
            </a:pPr>
            <a:r>
              <a:rPr sz="1700" spc="60" dirty="0">
                <a:solidFill>
                  <a:srgbClr val="554F4D"/>
                </a:solidFill>
                <a:latin typeface="휴먼옛체"/>
                <a:cs typeface="휴먼옛체"/>
              </a:rPr>
              <a:t>02-2</a:t>
            </a:r>
            <a:r>
              <a:rPr sz="1700" spc="-229" dirty="0">
                <a:solidFill>
                  <a:srgbClr val="554F4D"/>
                </a:solidFill>
                <a:latin typeface="휴먼옛체"/>
                <a:cs typeface="휴먼옛체"/>
              </a:rPr>
              <a:t>_장기체류</a:t>
            </a:r>
            <a:r>
              <a:rPr sz="1700" spc="-21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700" spc="-235" dirty="0">
                <a:solidFill>
                  <a:srgbClr val="554F4D"/>
                </a:solidFill>
                <a:latin typeface="휴먼옛체"/>
                <a:cs typeface="휴먼옛체"/>
              </a:rPr>
              <a:t>외국인  </a:t>
            </a:r>
            <a:r>
              <a:rPr sz="1700" spc="-275" dirty="0">
                <a:solidFill>
                  <a:srgbClr val="554F4D"/>
                </a:solidFill>
                <a:latin typeface="휴먼옛체"/>
                <a:cs typeface="휴먼옛체"/>
              </a:rPr>
              <a:t>유동인구_</a:t>
            </a:r>
            <a:r>
              <a:rPr sz="1700" spc="-80" dirty="0">
                <a:solidFill>
                  <a:srgbClr val="554F4D"/>
                </a:solidFill>
                <a:latin typeface="휴먼옛체"/>
                <a:cs typeface="휴먼옛체"/>
              </a:rPr>
              <a:t>L</a:t>
            </a:r>
            <a:r>
              <a:rPr sz="1700" spc="-15" dirty="0">
                <a:solidFill>
                  <a:srgbClr val="554F4D"/>
                </a:solidFill>
                <a:latin typeface="휴먼옛체"/>
                <a:cs typeface="휴먼옛체"/>
              </a:rPr>
              <a:t>ONG_TERM_FRGN</a:t>
            </a:r>
            <a:endParaRPr sz="1700">
              <a:latin typeface="휴먼옛체"/>
              <a:cs typeface="휴먼옛체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11399" y="4502050"/>
            <a:ext cx="292735" cy="1755139"/>
          </a:xfrm>
          <a:custGeom>
            <a:avLst/>
            <a:gdLst/>
            <a:ahLst/>
            <a:cxnLst/>
            <a:rect l="l" t="t" r="r" b="b"/>
            <a:pathLst>
              <a:path w="292734" h="1755139">
                <a:moveTo>
                  <a:pt x="292455" y="1754699"/>
                </a:moveTo>
                <a:lnTo>
                  <a:pt x="245017" y="1750872"/>
                </a:lnTo>
                <a:lnTo>
                  <a:pt x="200017" y="1739790"/>
                </a:lnTo>
                <a:lnTo>
                  <a:pt x="158055" y="1722056"/>
                </a:lnTo>
                <a:lnTo>
                  <a:pt x="119735" y="1698272"/>
                </a:lnTo>
                <a:lnTo>
                  <a:pt x="85658" y="1669041"/>
                </a:lnTo>
                <a:lnTo>
                  <a:pt x="56427" y="1634964"/>
                </a:lnTo>
                <a:lnTo>
                  <a:pt x="32643" y="1596644"/>
                </a:lnTo>
                <a:lnTo>
                  <a:pt x="14909" y="1554682"/>
                </a:lnTo>
                <a:lnTo>
                  <a:pt x="3827" y="1509682"/>
                </a:lnTo>
                <a:lnTo>
                  <a:pt x="0" y="1462244"/>
                </a:lnTo>
                <a:lnTo>
                  <a:pt x="0" y="292455"/>
                </a:lnTo>
                <a:lnTo>
                  <a:pt x="3827" y="245017"/>
                </a:lnTo>
                <a:lnTo>
                  <a:pt x="14909" y="200017"/>
                </a:lnTo>
                <a:lnTo>
                  <a:pt x="32643" y="158055"/>
                </a:lnTo>
                <a:lnTo>
                  <a:pt x="56427" y="119735"/>
                </a:lnTo>
                <a:lnTo>
                  <a:pt x="85658" y="85658"/>
                </a:lnTo>
                <a:lnTo>
                  <a:pt x="119735" y="56427"/>
                </a:lnTo>
                <a:lnTo>
                  <a:pt x="158055" y="32643"/>
                </a:lnTo>
                <a:lnTo>
                  <a:pt x="200017" y="14909"/>
                </a:lnTo>
                <a:lnTo>
                  <a:pt x="245017" y="3827"/>
                </a:lnTo>
                <a:lnTo>
                  <a:pt x="292455" y="0"/>
                </a:lnTo>
              </a:path>
            </a:pathLst>
          </a:custGeom>
          <a:ln w="9524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194144" y="4502050"/>
            <a:ext cx="292735" cy="1755139"/>
          </a:xfrm>
          <a:custGeom>
            <a:avLst/>
            <a:gdLst/>
            <a:ahLst/>
            <a:cxnLst/>
            <a:rect l="l" t="t" r="r" b="b"/>
            <a:pathLst>
              <a:path w="292734" h="1755139">
                <a:moveTo>
                  <a:pt x="0" y="0"/>
                </a:moveTo>
                <a:lnTo>
                  <a:pt x="46026" y="3643"/>
                </a:lnTo>
                <a:lnTo>
                  <a:pt x="90504" y="14355"/>
                </a:lnTo>
                <a:lnTo>
                  <a:pt x="132649" y="31812"/>
                </a:lnTo>
                <a:lnTo>
                  <a:pt x="171675" y="55688"/>
                </a:lnTo>
                <a:lnTo>
                  <a:pt x="206796" y="85658"/>
                </a:lnTo>
                <a:lnTo>
                  <a:pt x="236766" y="120779"/>
                </a:lnTo>
                <a:lnTo>
                  <a:pt x="260642" y="159806"/>
                </a:lnTo>
                <a:lnTo>
                  <a:pt x="278099" y="201951"/>
                </a:lnTo>
                <a:lnTo>
                  <a:pt x="288812" y="246429"/>
                </a:lnTo>
                <a:lnTo>
                  <a:pt x="292455" y="292455"/>
                </a:lnTo>
                <a:lnTo>
                  <a:pt x="292455" y="1462244"/>
                </a:lnTo>
                <a:lnTo>
                  <a:pt x="288627" y="1509682"/>
                </a:lnTo>
                <a:lnTo>
                  <a:pt x="277545" y="1554682"/>
                </a:lnTo>
                <a:lnTo>
                  <a:pt x="259812" y="1596644"/>
                </a:lnTo>
                <a:lnTo>
                  <a:pt x="236028" y="1634964"/>
                </a:lnTo>
                <a:lnTo>
                  <a:pt x="206797" y="1669041"/>
                </a:lnTo>
                <a:lnTo>
                  <a:pt x="172720" y="1698272"/>
                </a:lnTo>
                <a:lnTo>
                  <a:pt x="134400" y="1722056"/>
                </a:lnTo>
                <a:lnTo>
                  <a:pt x="92438" y="1739790"/>
                </a:lnTo>
                <a:lnTo>
                  <a:pt x="47437" y="1750872"/>
                </a:lnTo>
                <a:lnTo>
                  <a:pt x="0" y="1754699"/>
                </a:lnTo>
              </a:path>
            </a:pathLst>
          </a:custGeom>
          <a:ln w="9524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14452" y="4698172"/>
            <a:ext cx="10211435" cy="130556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25120" indent="-313055">
              <a:lnSpc>
                <a:spcPct val="100000"/>
              </a:lnSpc>
              <a:spcBef>
                <a:spcPts val="434"/>
              </a:spcBef>
              <a:buChar char="-"/>
              <a:tabLst>
                <a:tab pos="325120" algn="l"/>
                <a:tab pos="325755" algn="l"/>
              </a:tabLst>
            </a:pPr>
            <a:r>
              <a:rPr sz="1400" spc="-280" dirty="0">
                <a:solidFill>
                  <a:srgbClr val="554F4D"/>
                </a:solidFill>
                <a:latin typeface="휴먼옛체"/>
                <a:cs typeface="휴먼옛체"/>
              </a:rPr>
              <a:t>국적별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5" dirty="0">
                <a:solidFill>
                  <a:srgbClr val="554F4D"/>
                </a:solidFill>
                <a:latin typeface="휴먼옛체"/>
                <a:cs typeface="휴먼옛체"/>
              </a:rPr>
              <a:t>데이터는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80" dirty="0">
                <a:solidFill>
                  <a:srgbClr val="554F4D"/>
                </a:solidFill>
                <a:latin typeface="휴먼옛체"/>
                <a:cs typeface="휴먼옛체"/>
              </a:rPr>
              <a:t>분석에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554F4D"/>
                </a:solidFill>
                <a:latin typeface="휴먼옛체"/>
                <a:cs typeface="휴먼옛체"/>
              </a:rPr>
              <a:t>비효율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54" dirty="0">
                <a:solidFill>
                  <a:srgbClr val="554F4D"/>
                </a:solidFill>
                <a:latin typeface="휴먼옛체"/>
                <a:cs typeface="휴먼옛체"/>
              </a:rPr>
              <a:t>초래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0" dirty="0">
                <a:solidFill>
                  <a:srgbClr val="554F4D"/>
                </a:solidFill>
                <a:latin typeface="휴먼옛체"/>
                <a:cs typeface="휴먼옛체"/>
              </a:rPr>
              <a:t>-&gt;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dirty="0">
                <a:solidFill>
                  <a:srgbClr val="980000"/>
                </a:solidFill>
                <a:latin typeface="Arial"/>
                <a:cs typeface="Arial"/>
              </a:rPr>
              <a:t>‘</a:t>
            </a:r>
            <a:r>
              <a:rPr sz="1400" spc="-60" dirty="0">
                <a:solidFill>
                  <a:srgbClr val="980000"/>
                </a:solidFill>
                <a:latin typeface="휴먼옛체"/>
                <a:cs typeface="휴먼옛체"/>
              </a:rPr>
              <a:t>n</a:t>
            </a:r>
            <a:r>
              <a:rPr sz="1400" spc="-165" dirty="0">
                <a:solidFill>
                  <a:srgbClr val="980000"/>
                </a:solidFill>
                <a:latin typeface="휴먼옛체"/>
                <a:cs typeface="휴먼옛체"/>
              </a:rPr>
              <a:t>a</a:t>
            </a:r>
            <a:r>
              <a:rPr sz="1400" spc="5" dirty="0">
                <a:solidFill>
                  <a:srgbClr val="980000"/>
                </a:solidFill>
                <a:latin typeface="휴먼옛체"/>
                <a:cs typeface="휴먼옛체"/>
              </a:rPr>
              <a:t>tionali</a:t>
            </a:r>
            <a:r>
              <a:rPr sz="1400" dirty="0">
                <a:solidFill>
                  <a:srgbClr val="980000"/>
                </a:solidFill>
                <a:latin typeface="휴먼옛체"/>
                <a:cs typeface="휴먼옛체"/>
              </a:rPr>
              <a:t>y</a:t>
            </a:r>
            <a:r>
              <a:rPr sz="1400" dirty="0">
                <a:solidFill>
                  <a:srgbClr val="980000"/>
                </a:solidFill>
                <a:latin typeface="Arial"/>
                <a:cs typeface="Arial"/>
              </a:rPr>
              <a:t>’</a:t>
            </a:r>
            <a:r>
              <a:rPr sz="1400" spc="-55" dirty="0">
                <a:solidFill>
                  <a:srgbClr val="980000"/>
                </a:solidFill>
                <a:latin typeface="Arial"/>
                <a:cs typeface="Arial"/>
              </a:rPr>
              <a:t> </a:t>
            </a:r>
            <a:r>
              <a:rPr sz="1400" spc="-240" dirty="0">
                <a:solidFill>
                  <a:srgbClr val="980000"/>
                </a:solidFill>
                <a:latin typeface="휴먼옛체"/>
                <a:cs typeface="휴먼옛체"/>
              </a:rPr>
              <a:t>제거</a:t>
            </a:r>
            <a:endParaRPr sz="1400">
              <a:latin typeface="휴먼옛체"/>
              <a:cs typeface="휴먼옛체"/>
            </a:endParaRPr>
          </a:p>
          <a:p>
            <a:pPr marL="325120" indent="-313055">
              <a:lnSpc>
                <a:spcPct val="100000"/>
              </a:lnSpc>
              <a:spcBef>
                <a:spcPts val="335"/>
              </a:spcBef>
              <a:buFont typeface=""/>
              <a:buChar char="-"/>
              <a:tabLst>
                <a:tab pos="325120" algn="l"/>
                <a:tab pos="325755" algn="l"/>
              </a:tabLst>
            </a:pPr>
            <a:r>
              <a:rPr sz="1400" spc="-30" dirty="0">
                <a:solidFill>
                  <a:srgbClr val="554F4D"/>
                </a:solidFill>
                <a:latin typeface="Arial"/>
                <a:cs typeface="Arial"/>
              </a:rPr>
              <a:t>‘</a:t>
            </a:r>
            <a:r>
              <a:rPr sz="1400" spc="-30" dirty="0">
                <a:solidFill>
                  <a:srgbClr val="554F4D"/>
                </a:solidFill>
                <a:latin typeface="휴먼옛체"/>
                <a:cs typeface="휴먼옛체"/>
              </a:rPr>
              <a:t>resd_pop_cnt</a:t>
            </a:r>
            <a:r>
              <a:rPr sz="1400" spc="-30" dirty="0">
                <a:solidFill>
                  <a:srgbClr val="554F4D"/>
                </a:solidFill>
                <a:latin typeface="Arial"/>
                <a:cs typeface="Arial"/>
              </a:rPr>
              <a:t>’</a:t>
            </a:r>
            <a:r>
              <a:rPr sz="1400" spc="-50" dirty="0">
                <a:solidFill>
                  <a:srgbClr val="554F4D"/>
                </a:solidFill>
                <a:latin typeface="Arial"/>
                <a:cs typeface="Arial"/>
              </a:rPr>
              <a:t> </a:t>
            </a:r>
            <a:r>
              <a:rPr sz="1400" spc="-270" dirty="0">
                <a:solidFill>
                  <a:srgbClr val="554F4D"/>
                </a:solidFill>
                <a:latin typeface="휴먼옛체"/>
                <a:cs typeface="휴먼옛체"/>
              </a:rPr>
              <a:t>변수</a:t>
            </a:r>
            <a:r>
              <a:rPr sz="1400" spc="-16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5" dirty="0">
                <a:solidFill>
                  <a:srgbClr val="554F4D"/>
                </a:solidFill>
                <a:latin typeface="휴먼옛체"/>
                <a:cs typeface="휴먼옛체"/>
              </a:rPr>
              <a:t>데이터는</a:t>
            </a:r>
            <a:r>
              <a:rPr sz="1400" spc="-16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5" dirty="0">
                <a:solidFill>
                  <a:srgbClr val="554F4D"/>
                </a:solidFill>
                <a:latin typeface="휴먼옛체"/>
                <a:cs typeface="휴먼옛체"/>
              </a:rPr>
              <a:t>거주지인구</a:t>
            </a:r>
            <a:r>
              <a:rPr sz="1400" spc="-16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554F4D"/>
                </a:solidFill>
                <a:latin typeface="휴먼옛체"/>
                <a:cs typeface="휴먼옛체"/>
              </a:rPr>
              <a:t>데이터</a:t>
            </a:r>
            <a:r>
              <a:rPr sz="1400" spc="-16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54" dirty="0">
                <a:solidFill>
                  <a:srgbClr val="554F4D"/>
                </a:solidFill>
                <a:latin typeface="휴먼옛체"/>
                <a:cs typeface="휴먼옛체"/>
              </a:rPr>
              <a:t>셋에서</a:t>
            </a:r>
            <a:r>
              <a:rPr sz="1400" spc="-16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5" dirty="0">
                <a:solidFill>
                  <a:srgbClr val="554F4D"/>
                </a:solidFill>
                <a:latin typeface="휴먼옛체"/>
                <a:cs typeface="휴먼옛체"/>
              </a:rPr>
              <a:t>활용</a:t>
            </a:r>
            <a:r>
              <a:rPr sz="1400" spc="-16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0" dirty="0">
                <a:solidFill>
                  <a:srgbClr val="554F4D"/>
                </a:solidFill>
                <a:latin typeface="휴먼옛체"/>
                <a:cs typeface="휴먼옛체"/>
              </a:rPr>
              <a:t>-&gt;</a:t>
            </a:r>
            <a:r>
              <a:rPr sz="1400" spc="-16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95" dirty="0">
                <a:solidFill>
                  <a:srgbClr val="554F4D"/>
                </a:solidFill>
                <a:latin typeface="휴먼옛체"/>
                <a:cs typeface="휴먼옛체"/>
              </a:rPr>
              <a:t>유동인구</a:t>
            </a:r>
            <a:r>
              <a:rPr sz="1400" spc="-16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554F4D"/>
                </a:solidFill>
                <a:latin typeface="휴먼옛체"/>
                <a:cs typeface="휴먼옛체"/>
              </a:rPr>
              <a:t>데이터셋에서는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30" dirty="0">
                <a:solidFill>
                  <a:srgbClr val="980000"/>
                </a:solidFill>
                <a:latin typeface="Arial"/>
                <a:cs typeface="Arial"/>
              </a:rPr>
              <a:t>‘</a:t>
            </a:r>
            <a:r>
              <a:rPr sz="1400" spc="-30" dirty="0">
                <a:solidFill>
                  <a:srgbClr val="980000"/>
                </a:solidFill>
                <a:latin typeface="휴먼옛체"/>
                <a:cs typeface="휴먼옛체"/>
              </a:rPr>
              <a:t>resd_pop_cnt</a:t>
            </a:r>
            <a:r>
              <a:rPr sz="1400" spc="-30" dirty="0">
                <a:solidFill>
                  <a:srgbClr val="980000"/>
                </a:solidFill>
                <a:latin typeface="Arial"/>
                <a:cs typeface="Arial"/>
              </a:rPr>
              <a:t>’</a:t>
            </a:r>
            <a:r>
              <a:rPr sz="1400" spc="-45" dirty="0">
                <a:solidFill>
                  <a:srgbClr val="980000"/>
                </a:solidFill>
                <a:latin typeface="Arial"/>
                <a:cs typeface="Arial"/>
              </a:rPr>
              <a:t> </a:t>
            </a:r>
            <a:r>
              <a:rPr sz="1400" spc="-270" dirty="0">
                <a:solidFill>
                  <a:srgbClr val="980000"/>
                </a:solidFill>
                <a:latin typeface="휴먼옛체"/>
                <a:cs typeface="휴먼옛체"/>
              </a:rPr>
              <a:t>변수</a:t>
            </a:r>
            <a:r>
              <a:rPr sz="1400" spc="-16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980000"/>
                </a:solidFill>
                <a:latin typeface="휴먼옛체"/>
                <a:cs typeface="휴먼옛체"/>
              </a:rPr>
              <a:t>데이터</a:t>
            </a:r>
            <a:r>
              <a:rPr sz="1400" spc="-16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190" dirty="0">
                <a:solidFill>
                  <a:srgbClr val="980000"/>
                </a:solidFill>
                <a:latin typeface="휴먼옛체"/>
                <a:cs typeface="휴먼옛체"/>
              </a:rPr>
              <a:t>제거.</a:t>
            </a:r>
            <a:endParaRPr sz="1400">
              <a:latin typeface="휴먼옛체"/>
              <a:cs typeface="휴먼옛체"/>
            </a:endParaRPr>
          </a:p>
          <a:p>
            <a:pPr marL="325120" indent="-313055">
              <a:lnSpc>
                <a:spcPct val="100000"/>
              </a:lnSpc>
              <a:spcBef>
                <a:spcPts val="335"/>
              </a:spcBef>
              <a:buChar char="-"/>
              <a:tabLst>
                <a:tab pos="325120" algn="l"/>
                <a:tab pos="325755" algn="l"/>
              </a:tabLst>
            </a:pPr>
            <a:r>
              <a:rPr sz="1400" spc="-320" dirty="0">
                <a:solidFill>
                  <a:srgbClr val="554F4D"/>
                </a:solidFill>
                <a:latin typeface="휴먼옛체"/>
                <a:cs typeface="휴먼옛체"/>
              </a:rPr>
              <a:t>본</a:t>
            </a:r>
            <a:r>
              <a:rPr sz="1400" spc="-13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554F4D"/>
                </a:solidFill>
                <a:latin typeface="휴먼옛체"/>
                <a:cs typeface="휴먼옛체"/>
              </a:rPr>
              <a:t>대회에서</a:t>
            </a:r>
            <a:r>
              <a:rPr sz="1400" spc="-13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5" dirty="0">
                <a:solidFill>
                  <a:srgbClr val="554F4D"/>
                </a:solidFill>
                <a:latin typeface="휴먼옛체"/>
                <a:cs typeface="휴먼옛체"/>
              </a:rPr>
              <a:t>제공하는</a:t>
            </a:r>
            <a:r>
              <a:rPr sz="1400" spc="-13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54" dirty="0">
                <a:solidFill>
                  <a:srgbClr val="554F4D"/>
                </a:solidFill>
                <a:latin typeface="휴먼옛체"/>
                <a:cs typeface="휴먼옛체"/>
              </a:rPr>
              <a:t>타겟변수</a:t>
            </a:r>
            <a:r>
              <a:rPr sz="14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90" dirty="0">
                <a:solidFill>
                  <a:srgbClr val="554F4D"/>
                </a:solidFill>
                <a:latin typeface="Arial"/>
                <a:cs typeface="Arial"/>
              </a:rPr>
              <a:t>‘</a:t>
            </a:r>
            <a:r>
              <a:rPr sz="1400" spc="-90" dirty="0">
                <a:solidFill>
                  <a:srgbClr val="554F4D"/>
                </a:solidFill>
                <a:latin typeface="휴먼옛체"/>
                <a:cs typeface="휴먼옛체"/>
              </a:rPr>
              <a:t>em_g</a:t>
            </a:r>
            <a:r>
              <a:rPr sz="1400" spc="-90" dirty="0">
                <a:solidFill>
                  <a:srgbClr val="554F4D"/>
                </a:solidFill>
                <a:latin typeface="Arial"/>
                <a:cs typeface="Arial"/>
              </a:rPr>
              <a:t>’</a:t>
            </a:r>
            <a:r>
              <a:rPr sz="1400" spc="-90" dirty="0">
                <a:solidFill>
                  <a:srgbClr val="554F4D"/>
                </a:solidFill>
                <a:latin typeface="휴먼옛체"/>
                <a:cs typeface="휴먼옛체"/>
              </a:rPr>
              <a:t>는</a:t>
            </a:r>
            <a:r>
              <a:rPr sz="1400" spc="-13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80" dirty="0">
                <a:solidFill>
                  <a:srgbClr val="554F4D"/>
                </a:solidFill>
                <a:latin typeface="휴먼옛체"/>
                <a:cs typeface="휴먼옛체"/>
              </a:rPr>
              <a:t>거주지</a:t>
            </a:r>
            <a:r>
              <a:rPr sz="1400" spc="-13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95" dirty="0">
                <a:solidFill>
                  <a:srgbClr val="554F4D"/>
                </a:solidFill>
                <a:latin typeface="휴먼옛체"/>
                <a:cs typeface="휴먼옛체"/>
              </a:rPr>
              <a:t>중심</a:t>
            </a:r>
            <a:r>
              <a:rPr sz="1400" spc="-13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5" dirty="0">
                <a:solidFill>
                  <a:srgbClr val="554F4D"/>
                </a:solidFill>
                <a:latin typeface="휴먼옛체"/>
                <a:cs typeface="휴먼옛체"/>
              </a:rPr>
              <a:t>발생</a:t>
            </a:r>
            <a:r>
              <a:rPr sz="1400" spc="-13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85" dirty="0">
                <a:solidFill>
                  <a:srgbClr val="554F4D"/>
                </a:solidFill>
                <a:latin typeface="휴먼옛체"/>
                <a:cs typeface="휴먼옛체"/>
              </a:rPr>
              <a:t>음식물쓰레기</a:t>
            </a:r>
            <a:r>
              <a:rPr sz="14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554F4D"/>
                </a:solidFill>
                <a:latin typeface="휴먼옛체"/>
                <a:cs typeface="휴먼옛체"/>
              </a:rPr>
              <a:t>데이터</a:t>
            </a:r>
            <a:r>
              <a:rPr sz="1400" spc="-13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0" dirty="0">
                <a:solidFill>
                  <a:srgbClr val="554F4D"/>
                </a:solidFill>
                <a:latin typeface="휴먼옛체"/>
                <a:cs typeface="휴먼옛체"/>
              </a:rPr>
              <a:t>-&gt;</a:t>
            </a:r>
            <a:r>
              <a:rPr sz="1400" spc="-13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5" dirty="0">
                <a:solidFill>
                  <a:srgbClr val="554F4D"/>
                </a:solidFill>
                <a:latin typeface="휴먼옛체"/>
                <a:cs typeface="휴먼옛체"/>
              </a:rPr>
              <a:t>근무지역에서의</a:t>
            </a:r>
            <a:r>
              <a:rPr sz="14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300" dirty="0">
                <a:solidFill>
                  <a:srgbClr val="554F4D"/>
                </a:solidFill>
                <a:latin typeface="휴먼옛체"/>
                <a:cs typeface="휴먼옛체"/>
              </a:rPr>
              <a:t>음식물</a:t>
            </a:r>
            <a:r>
              <a:rPr sz="1400" spc="-13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80" dirty="0">
                <a:solidFill>
                  <a:srgbClr val="554F4D"/>
                </a:solidFill>
                <a:latin typeface="휴먼옛체"/>
                <a:cs typeface="휴먼옛체"/>
              </a:rPr>
              <a:t>쓰레기는</a:t>
            </a:r>
            <a:r>
              <a:rPr sz="1400" spc="-13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45" dirty="0">
                <a:solidFill>
                  <a:srgbClr val="554F4D"/>
                </a:solidFill>
                <a:latin typeface="휴먼옛체"/>
                <a:cs typeface="휴먼옛체"/>
              </a:rPr>
              <a:t>포함되지</a:t>
            </a:r>
            <a:r>
              <a:rPr sz="1400" spc="-13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35" dirty="0">
                <a:solidFill>
                  <a:srgbClr val="554F4D"/>
                </a:solidFill>
                <a:latin typeface="휴먼옛체"/>
                <a:cs typeface="휴먼옛체"/>
              </a:rPr>
              <a:t>않았을</a:t>
            </a:r>
            <a:r>
              <a:rPr sz="1400" spc="-13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554F4D"/>
                </a:solidFill>
                <a:latin typeface="휴먼옛체"/>
                <a:cs typeface="휴먼옛체"/>
              </a:rPr>
              <a:t>것이라</a:t>
            </a:r>
            <a:r>
              <a:rPr sz="1400" spc="-13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판단.</a:t>
            </a:r>
            <a:r>
              <a:rPr sz="1400" spc="-13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0" dirty="0">
                <a:solidFill>
                  <a:srgbClr val="554F4D"/>
                </a:solidFill>
                <a:latin typeface="휴먼옛체"/>
                <a:cs typeface="휴먼옛체"/>
              </a:rPr>
              <a:t>-&gt;</a:t>
            </a:r>
            <a:endParaRPr sz="1400">
              <a:latin typeface="휴먼옛체"/>
              <a:cs typeface="휴먼옛체"/>
            </a:endParaRPr>
          </a:p>
          <a:p>
            <a:pPr marL="32512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solidFill>
                  <a:srgbClr val="980000"/>
                </a:solidFill>
                <a:latin typeface="Arial"/>
                <a:cs typeface="Arial"/>
              </a:rPr>
              <a:t>‘</a:t>
            </a:r>
            <a:r>
              <a:rPr sz="1400" spc="-35" dirty="0">
                <a:solidFill>
                  <a:srgbClr val="980000"/>
                </a:solidFill>
                <a:latin typeface="휴먼옛체"/>
                <a:cs typeface="휴먼옛체"/>
              </a:rPr>
              <a:t>work_pop_c</a:t>
            </a:r>
            <a:r>
              <a:rPr sz="1400" spc="-95" dirty="0">
                <a:solidFill>
                  <a:srgbClr val="980000"/>
                </a:solidFill>
                <a:latin typeface="휴먼옛체"/>
                <a:cs typeface="휴먼옛체"/>
              </a:rPr>
              <a:t>n</a:t>
            </a:r>
            <a:r>
              <a:rPr sz="1400" spc="130" dirty="0">
                <a:solidFill>
                  <a:srgbClr val="980000"/>
                </a:solidFill>
                <a:latin typeface="휴먼옛체"/>
                <a:cs typeface="휴먼옛체"/>
              </a:rPr>
              <a:t>t</a:t>
            </a:r>
            <a:r>
              <a:rPr sz="1400" dirty="0">
                <a:solidFill>
                  <a:srgbClr val="980000"/>
                </a:solidFill>
                <a:latin typeface="Arial"/>
                <a:cs typeface="Arial"/>
              </a:rPr>
              <a:t>’</a:t>
            </a:r>
            <a:r>
              <a:rPr sz="1400" spc="-55" dirty="0">
                <a:solidFill>
                  <a:srgbClr val="980000"/>
                </a:solidFill>
                <a:latin typeface="Arial"/>
                <a:cs typeface="Arial"/>
              </a:rPr>
              <a:t> </a:t>
            </a:r>
            <a:r>
              <a:rPr sz="1400" spc="-240" dirty="0">
                <a:solidFill>
                  <a:srgbClr val="980000"/>
                </a:solidFill>
                <a:latin typeface="휴먼옛체"/>
                <a:cs typeface="휴먼옛체"/>
              </a:rPr>
              <a:t>제거</a:t>
            </a:r>
            <a:endParaRPr sz="1400">
              <a:latin typeface="휴먼옛체"/>
              <a:cs typeface="휴먼옛체"/>
            </a:endParaRPr>
          </a:p>
          <a:p>
            <a:pPr marL="325120" indent="-313055">
              <a:lnSpc>
                <a:spcPct val="100000"/>
              </a:lnSpc>
              <a:spcBef>
                <a:spcPts val="340"/>
              </a:spcBef>
              <a:buClr>
                <a:srgbClr val="554F4D"/>
              </a:buClr>
              <a:buFont typeface=""/>
              <a:buChar char="-"/>
              <a:tabLst>
                <a:tab pos="325120" algn="l"/>
                <a:tab pos="325755" algn="l"/>
              </a:tabLst>
            </a:pPr>
            <a:r>
              <a:rPr sz="1400" spc="-5" dirty="0">
                <a:solidFill>
                  <a:srgbClr val="980000"/>
                </a:solidFill>
                <a:latin typeface="Arial"/>
                <a:cs typeface="Arial"/>
              </a:rPr>
              <a:t>‘</a:t>
            </a:r>
            <a:r>
              <a:rPr sz="1400" spc="-275" dirty="0">
                <a:solidFill>
                  <a:srgbClr val="980000"/>
                </a:solidFill>
                <a:latin typeface="휴먼옛체"/>
                <a:cs typeface="휴먼옛체"/>
              </a:rPr>
              <a:t>그</a:t>
            </a:r>
            <a:r>
              <a:rPr sz="1400" spc="-280" dirty="0">
                <a:solidFill>
                  <a:srgbClr val="980000"/>
                </a:solidFill>
                <a:latin typeface="휴먼옛체"/>
                <a:cs typeface="휴먼옛체"/>
              </a:rPr>
              <a:t>외</a:t>
            </a:r>
            <a:r>
              <a:rPr sz="1400" dirty="0">
                <a:solidFill>
                  <a:srgbClr val="980000"/>
                </a:solidFill>
                <a:latin typeface="Arial"/>
                <a:cs typeface="Arial"/>
              </a:rPr>
              <a:t>’</a:t>
            </a:r>
            <a:r>
              <a:rPr sz="1400" spc="-5" dirty="0">
                <a:solidFill>
                  <a:srgbClr val="980000"/>
                </a:solidFill>
                <a:latin typeface="Arial"/>
                <a:cs typeface="Arial"/>
              </a:rPr>
              <a:t> </a:t>
            </a:r>
            <a:r>
              <a:rPr sz="1400" spc="-265" dirty="0">
                <a:solidFill>
                  <a:srgbClr val="554F4D"/>
                </a:solidFill>
                <a:latin typeface="휴먼옛체"/>
                <a:cs typeface="휴먼옛체"/>
              </a:rPr>
              <a:t>지역에서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5" dirty="0">
                <a:solidFill>
                  <a:srgbClr val="554F4D"/>
                </a:solidFill>
                <a:latin typeface="휴먼옛체"/>
                <a:cs typeface="휴먼옛체"/>
              </a:rPr>
              <a:t>여행을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320" dirty="0">
                <a:solidFill>
                  <a:srgbClr val="554F4D"/>
                </a:solidFill>
                <a:latin typeface="휴먼옛체"/>
                <a:cs typeface="휴먼옛체"/>
              </a:rPr>
              <a:t>온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45" dirty="0">
                <a:solidFill>
                  <a:srgbClr val="554F4D"/>
                </a:solidFill>
                <a:latin typeface="휴먼옛체"/>
                <a:cs typeface="휴먼옛체"/>
              </a:rPr>
              <a:t>장기체류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50" dirty="0">
                <a:solidFill>
                  <a:srgbClr val="980000"/>
                </a:solidFill>
                <a:latin typeface="휴먼옛체"/>
                <a:cs typeface="휴먼옛체"/>
              </a:rPr>
              <a:t>관광인</a:t>
            </a:r>
            <a:r>
              <a:rPr sz="1400" spc="-254" dirty="0">
                <a:solidFill>
                  <a:srgbClr val="980000"/>
                </a:solidFill>
                <a:latin typeface="휴먼옛체"/>
                <a:cs typeface="휴먼옛체"/>
              </a:rPr>
              <a:t>구</a:t>
            </a:r>
            <a:r>
              <a:rPr sz="1400" spc="-215" dirty="0">
                <a:solidFill>
                  <a:srgbClr val="554F4D"/>
                </a:solidFill>
                <a:latin typeface="휴먼옛체"/>
                <a:cs typeface="휴먼옛체"/>
              </a:rPr>
              <a:t>만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25" dirty="0">
                <a:solidFill>
                  <a:srgbClr val="554F4D"/>
                </a:solidFill>
                <a:latin typeface="휴먼옛체"/>
                <a:cs typeface="휴먼옛체"/>
              </a:rPr>
              <a:t>포함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0" dirty="0">
                <a:solidFill>
                  <a:srgbClr val="554F4D"/>
                </a:solidFill>
                <a:latin typeface="휴먼옛체"/>
                <a:cs typeface="휴먼옛체"/>
              </a:rPr>
              <a:t>-&gt;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40" dirty="0">
                <a:solidFill>
                  <a:srgbClr val="554F4D"/>
                </a:solidFill>
                <a:latin typeface="휴먼옛체"/>
                <a:cs typeface="휴먼옛체"/>
              </a:rPr>
              <a:t>일별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50" dirty="0">
                <a:solidFill>
                  <a:srgbClr val="554F4D"/>
                </a:solidFill>
                <a:latin typeface="휴먼옛체"/>
                <a:cs typeface="휴먼옛체"/>
              </a:rPr>
              <a:t>평균값을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45" dirty="0">
                <a:solidFill>
                  <a:srgbClr val="554F4D"/>
                </a:solidFill>
                <a:latin typeface="휴먼옛체"/>
                <a:cs typeface="휴먼옛체"/>
              </a:rPr>
              <a:t>구한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310" dirty="0">
                <a:solidFill>
                  <a:srgbClr val="554F4D"/>
                </a:solidFill>
                <a:latin typeface="휴먼옛체"/>
                <a:cs typeface="휴먼옛체"/>
              </a:rPr>
              <a:t>후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40" dirty="0">
                <a:solidFill>
                  <a:srgbClr val="554F4D"/>
                </a:solidFill>
                <a:latin typeface="휴먼옛체"/>
                <a:cs typeface="휴먼옛체"/>
              </a:rPr>
              <a:t>월별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15" dirty="0">
                <a:solidFill>
                  <a:srgbClr val="554F4D"/>
                </a:solidFill>
                <a:latin typeface="휴먼옛체"/>
                <a:cs typeface="휴먼옛체"/>
              </a:rPr>
              <a:t>합계</a:t>
            </a:r>
            <a:endParaRPr sz="1400">
              <a:latin typeface="휴먼옛체"/>
              <a:cs typeface="휴먼옛체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86995" cy="6858000"/>
          </a:xfrm>
          <a:custGeom>
            <a:avLst/>
            <a:gdLst/>
            <a:ahLst/>
            <a:cxnLst/>
            <a:rect l="l" t="t" r="r" b="b"/>
            <a:pathLst>
              <a:path w="86995" h="6858000">
                <a:moveTo>
                  <a:pt x="0" y="0"/>
                </a:moveTo>
                <a:lnTo>
                  <a:pt x="86694" y="0"/>
                </a:lnTo>
                <a:lnTo>
                  <a:pt x="8669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B98A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84436" y="357706"/>
            <a:ext cx="23469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685" dirty="0"/>
              <a:t>데이터</a:t>
            </a:r>
            <a:r>
              <a:rPr sz="3600" spc="-445" dirty="0"/>
              <a:t> </a:t>
            </a:r>
            <a:r>
              <a:rPr sz="3600" spc="-760" dirty="0"/>
              <a:t>전처리</a:t>
            </a:r>
            <a:endParaRPr sz="3600"/>
          </a:p>
        </p:txBody>
      </p:sp>
      <p:sp>
        <p:nvSpPr>
          <p:cNvPr id="12" name="object 12"/>
          <p:cNvSpPr txBox="1"/>
          <p:nvPr/>
        </p:nvSpPr>
        <p:spPr>
          <a:xfrm>
            <a:off x="884420" y="112711"/>
            <a:ext cx="4330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10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2</a:t>
            </a:r>
            <a:endParaRPr sz="1100">
              <a:latin typeface="휴먼옛체"/>
              <a:cs typeface="휴먼옛체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323874" y="1931499"/>
            <a:ext cx="9763760" cy="2291080"/>
            <a:chOff x="1323874" y="1931499"/>
            <a:chExt cx="9763760" cy="2291080"/>
          </a:xfrm>
        </p:grpSpPr>
        <p:sp>
          <p:nvSpPr>
            <p:cNvPr id="14" name="object 14"/>
            <p:cNvSpPr/>
            <p:nvPr/>
          </p:nvSpPr>
          <p:spPr>
            <a:xfrm>
              <a:off x="4811600" y="2698249"/>
              <a:ext cx="694055" cy="878205"/>
            </a:xfrm>
            <a:custGeom>
              <a:avLst/>
              <a:gdLst/>
              <a:ahLst/>
              <a:cxnLst/>
              <a:rect l="l" t="t" r="r" b="b"/>
              <a:pathLst>
                <a:path w="694054" h="878204">
                  <a:moveTo>
                    <a:pt x="346949" y="877799"/>
                  </a:moveTo>
                  <a:lnTo>
                    <a:pt x="346949" y="658349"/>
                  </a:lnTo>
                  <a:lnTo>
                    <a:pt x="0" y="658349"/>
                  </a:lnTo>
                  <a:lnTo>
                    <a:pt x="0" y="219449"/>
                  </a:lnTo>
                  <a:lnTo>
                    <a:pt x="346949" y="219449"/>
                  </a:lnTo>
                  <a:lnTo>
                    <a:pt x="346949" y="0"/>
                  </a:lnTo>
                  <a:lnTo>
                    <a:pt x="693899" y="438899"/>
                  </a:lnTo>
                  <a:lnTo>
                    <a:pt x="346949" y="877799"/>
                  </a:lnTo>
                  <a:close/>
                </a:path>
              </a:pathLst>
            </a:custGeom>
            <a:solidFill>
              <a:srgbClr val="B98A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11600" y="2698249"/>
              <a:ext cx="694055" cy="878205"/>
            </a:xfrm>
            <a:custGeom>
              <a:avLst/>
              <a:gdLst/>
              <a:ahLst/>
              <a:cxnLst/>
              <a:rect l="l" t="t" r="r" b="b"/>
              <a:pathLst>
                <a:path w="694054" h="878204">
                  <a:moveTo>
                    <a:pt x="0" y="219449"/>
                  </a:moveTo>
                  <a:lnTo>
                    <a:pt x="346949" y="219449"/>
                  </a:lnTo>
                  <a:lnTo>
                    <a:pt x="346949" y="0"/>
                  </a:lnTo>
                  <a:lnTo>
                    <a:pt x="693899" y="438899"/>
                  </a:lnTo>
                  <a:lnTo>
                    <a:pt x="346949" y="877799"/>
                  </a:lnTo>
                  <a:lnTo>
                    <a:pt x="346949" y="658349"/>
                  </a:lnTo>
                  <a:lnTo>
                    <a:pt x="0" y="658349"/>
                  </a:lnTo>
                  <a:lnTo>
                    <a:pt x="0" y="219449"/>
                  </a:lnTo>
                  <a:close/>
                </a:path>
              </a:pathLst>
            </a:custGeom>
            <a:ln w="9524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3874" y="1931500"/>
              <a:ext cx="3123524" cy="229105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58750" y="1931499"/>
              <a:ext cx="5328784" cy="2291049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2300" y="1143000"/>
            <a:ext cx="11570335" cy="0"/>
          </a:xfrm>
          <a:custGeom>
            <a:avLst/>
            <a:gdLst/>
            <a:ahLst/>
            <a:cxnLst/>
            <a:rect l="l" t="t" r="r" b="b"/>
            <a:pathLst>
              <a:path w="11570335">
                <a:moveTo>
                  <a:pt x="0" y="0"/>
                </a:moveTo>
                <a:lnTo>
                  <a:pt x="11569799" y="0"/>
                </a:lnTo>
              </a:path>
            </a:pathLst>
          </a:custGeom>
          <a:ln w="9524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11399" y="1236996"/>
            <a:ext cx="10675620" cy="3171190"/>
            <a:chOff x="811399" y="1236996"/>
            <a:chExt cx="10675620" cy="3171190"/>
          </a:xfrm>
        </p:grpSpPr>
        <p:sp>
          <p:nvSpPr>
            <p:cNvPr id="4" name="object 4"/>
            <p:cNvSpPr/>
            <p:nvPr/>
          </p:nvSpPr>
          <p:spPr>
            <a:xfrm>
              <a:off x="811390" y="1661947"/>
              <a:ext cx="10675620" cy="2746375"/>
            </a:xfrm>
            <a:custGeom>
              <a:avLst/>
              <a:gdLst/>
              <a:ahLst/>
              <a:cxnLst/>
              <a:rect l="l" t="t" r="r" b="b"/>
              <a:pathLst>
                <a:path w="10675620" h="2746375">
                  <a:moveTo>
                    <a:pt x="10675201" y="0"/>
                  </a:moveTo>
                  <a:lnTo>
                    <a:pt x="0" y="0"/>
                  </a:lnTo>
                  <a:lnTo>
                    <a:pt x="0" y="126390"/>
                  </a:lnTo>
                  <a:lnTo>
                    <a:pt x="0" y="2746108"/>
                  </a:lnTo>
                  <a:lnTo>
                    <a:pt x="10675201" y="2746108"/>
                  </a:lnTo>
                  <a:lnTo>
                    <a:pt x="10675201" y="126390"/>
                  </a:lnTo>
                  <a:lnTo>
                    <a:pt x="10675201" y="0"/>
                  </a:lnTo>
                  <a:close/>
                </a:path>
              </a:pathLst>
            </a:custGeom>
            <a:solidFill>
              <a:srgbClr val="EEE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77224" y="1236996"/>
              <a:ext cx="3529965" cy="551815"/>
            </a:xfrm>
            <a:custGeom>
              <a:avLst/>
              <a:gdLst/>
              <a:ahLst/>
              <a:cxnLst/>
              <a:rect l="l" t="t" r="r" b="b"/>
              <a:pathLst>
                <a:path w="3529965" h="551814">
                  <a:moveTo>
                    <a:pt x="3529499" y="551334"/>
                  </a:moveTo>
                  <a:lnTo>
                    <a:pt x="0" y="551334"/>
                  </a:lnTo>
                  <a:lnTo>
                    <a:pt x="0" y="0"/>
                  </a:lnTo>
                  <a:lnTo>
                    <a:pt x="3529499" y="0"/>
                  </a:lnTo>
                  <a:lnTo>
                    <a:pt x="3529499" y="551334"/>
                  </a:lnTo>
                  <a:close/>
                </a:path>
              </a:pathLst>
            </a:custGeom>
            <a:solidFill>
              <a:srgbClr val="DE95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466067" y="1232247"/>
            <a:ext cx="275336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18465">
              <a:lnSpc>
                <a:spcPct val="100000"/>
              </a:lnSpc>
              <a:spcBef>
                <a:spcPts val="100"/>
              </a:spcBef>
            </a:pPr>
            <a:r>
              <a:rPr sz="1700" spc="45" dirty="0">
                <a:solidFill>
                  <a:srgbClr val="554F4D"/>
                </a:solidFill>
                <a:latin typeface="휴먼옛체"/>
                <a:cs typeface="휴먼옛체"/>
              </a:rPr>
              <a:t>02-3</a:t>
            </a:r>
            <a:r>
              <a:rPr sz="1700" spc="-240" dirty="0">
                <a:solidFill>
                  <a:srgbClr val="554F4D"/>
                </a:solidFill>
                <a:latin typeface="휴먼옛체"/>
                <a:cs typeface="휴먼옛체"/>
              </a:rPr>
              <a:t>_단기체류</a:t>
            </a:r>
            <a:r>
              <a:rPr sz="1700" spc="-21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700" spc="-235" dirty="0">
                <a:solidFill>
                  <a:srgbClr val="554F4D"/>
                </a:solidFill>
                <a:latin typeface="휴먼옛체"/>
                <a:cs typeface="휴먼옛체"/>
              </a:rPr>
              <a:t>외국인  </a:t>
            </a:r>
            <a:r>
              <a:rPr sz="1700" spc="-175" dirty="0">
                <a:solidFill>
                  <a:srgbClr val="554F4D"/>
                </a:solidFill>
                <a:latin typeface="휴먼옛체"/>
                <a:cs typeface="휴먼옛체"/>
              </a:rPr>
              <a:t>유동인구_SHO</a:t>
            </a:r>
            <a:r>
              <a:rPr sz="1700" spc="-10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700" spc="-5" dirty="0">
                <a:solidFill>
                  <a:srgbClr val="554F4D"/>
                </a:solidFill>
                <a:latin typeface="휴먼옛체"/>
                <a:cs typeface="휴먼옛체"/>
              </a:rPr>
              <a:t>T_TERM_FRGN</a:t>
            </a:r>
            <a:endParaRPr sz="1700">
              <a:latin typeface="휴먼옛체"/>
              <a:cs typeface="휴먼옛체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11399" y="4502050"/>
            <a:ext cx="292735" cy="1755139"/>
          </a:xfrm>
          <a:custGeom>
            <a:avLst/>
            <a:gdLst/>
            <a:ahLst/>
            <a:cxnLst/>
            <a:rect l="l" t="t" r="r" b="b"/>
            <a:pathLst>
              <a:path w="292734" h="1755139">
                <a:moveTo>
                  <a:pt x="292455" y="1754699"/>
                </a:moveTo>
                <a:lnTo>
                  <a:pt x="245017" y="1750872"/>
                </a:lnTo>
                <a:lnTo>
                  <a:pt x="200017" y="1739790"/>
                </a:lnTo>
                <a:lnTo>
                  <a:pt x="158055" y="1722056"/>
                </a:lnTo>
                <a:lnTo>
                  <a:pt x="119735" y="1698272"/>
                </a:lnTo>
                <a:lnTo>
                  <a:pt x="85658" y="1669041"/>
                </a:lnTo>
                <a:lnTo>
                  <a:pt x="56427" y="1634964"/>
                </a:lnTo>
                <a:lnTo>
                  <a:pt x="32643" y="1596644"/>
                </a:lnTo>
                <a:lnTo>
                  <a:pt x="14909" y="1554682"/>
                </a:lnTo>
                <a:lnTo>
                  <a:pt x="3827" y="1509682"/>
                </a:lnTo>
                <a:lnTo>
                  <a:pt x="0" y="1462244"/>
                </a:lnTo>
                <a:lnTo>
                  <a:pt x="0" y="292455"/>
                </a:lnTo>
                <a:lnTo>
                  <a:pt x="3827" y="245017"/>
                </a:lnTo>
                <a:lnTo>
                  <a:pt x="14909" y="200017"/>
                </a:lnTo>
                <a:lnTo>
                  <a:pt x="32643" y="158055"/>
                </a:lnTo>
                <a:lnTo>
                  <a:pt x="56427" y="119735"/>
                </a:lnTo>
                <a:lnTo>
                  <a:pt x="85658" y="85658"/>
                </a:lnTo>
                <a:lnTo>
                  <a:pt x="119735" y="56427"/>
                </a:lnTo>
                <a:lnTo>
                  <a:pt x="158055" y="32643"/>
                </a:lnTo>
                <a:lnTo>
                  <a:pt x="200017" y="14909"/>
                </a:lnTo>
                <a:lnTo>
                  <a:pt x="245017" y="3827"/>
                </a:lnTo>
                <a:lnTo>
                  <a:pt x="292455" y="0"/>
                </a:lnTo>
              </a:path>
            </a:pathLst>
          </a:custGeom>
          <a:ln w="9524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194144" y="4502050"/>
            <a:ext cx="292735" cy="1755139"/>
          </a:xfrm>
          <a:custGeom>
            <a:avLst/>
            <a:gdLst/>
            <a:ahLst/>
            <a:cxnLst/>
            <a:rect l="l" t="t" r="r" b="b"/>
            <a:pathLst>
              <a:path w="292734" h="1755139">
                <a:moveTo>
                  <a:pt x="0" y="0"/>
                </a:moveTo>
                <a:lnTo>
                  <a:pt x="46026" y="3643"/>
                </a:lnTo>
                <a:lnTo>
                  <a:pt x="90504" y="14355"/>
                </a:lnTo>
                <a:lnTo>
                  <a:pt x="132649" y="31812"/>
                </a:lnTo>
                <a:lnTo>
                  <a:pt x="171675" y="55688"/>
                </a:lnTo>
                <a:lnTo>
                  <a:pt x="206796" y="85658"/>
                </a:lnTo>
                <a:lnTo>
                  <a:pt x="236766" y="120779"/>
                </a:lnTo>
                <a:lnTo>
                  <a:pt x="260642" y="159806"/>
                </a:lnTo>
                <a:lnTo>
                  <a:pt x="278099" y="201951"/>
                </a:lnTo>
                <a:lnTo>
                  <a:pt x="288812" y="246429"/>
                </a:lnTo>
                <a:lnTo>
                  <a:pt x="292455" y="292455"/>
                </a:lnTo>
                <a:lnTo>
                  <a:pt x="292455" y="1462244"/>
                </a:lnTo>
                <a:lnTo>
                  <a:pt x="288627" y="1509682"/>
                </a:lnTo>
                <a:lnTo>
                  <a:pt x="277545" y="1554682"/>
                </a:lnTo>
                <a:lnTo>
                  <a:pt x="259812" y="1596644"/>
                </a:lnTo>
                <a:lnTo>
                  <a:pt x="236028" y="1634964"/>
                </a:lnTo>
                <a:lnTo>
                  <a:pt x="206797" y="1669041"/>
                </a:lnTo>
                <a:lnTo>
                  <a:pt x="172720" y="1698272"/>
                </a:lnTo>
                <a:lnTo>
                  <a:pt x="134400" y="1722056"/>
                </a:lnTo>
                <a:lnTo>
                  <a:pt x="92438" y="1739790"/>
                </a:lnTo>
                <a:lnTo>
                  <a:pt x="47437" y="1750872"/>
                </a:lnTo>
                <a:lnTo>
                  <a:pt x="0" y="1754699"/>
                </a:lnTo>
              </a:path>
            </a:pathLst>
          </a:custGeom>
          <a:ln w="9524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14452" y="4954204"/>
            <a:ext cx="8296275" cy="79375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25120" indent="-313055">
              <a:lnSpc>
                <a:spcPct val="100000"/>
              </a:lnSpc>
              <a:spcBef>
                <a:spcPts val="434"/>
              </a:spcBef>
              <a:buChar char="-"/>
              <a:tabLst>
                <a:tab pos="325120" algn="l"/>
                <a:tab pos="325755" algn="l"/>
              </a:tabLst>
            </a:pPr>
            <a:r>
              <a:rPr sz="1400" spc="-150" dirty="0">
                <a:solidFill>
                  <a:srgbClr val="554F4D"/>
                </a:solidFill>
                <a:latin typeface="휴먼옛체"/>
                <a:cs typeface="휴먼옛체"/>
              </a:rPr>
              <a:t>월별,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5" dirty="0">
                <a:solidFill>
                  <a:srgbClr val="554F4D"/>
                </a:solidFill>
                <a:latin typeface="휴먼옛체"/>
                <a:cs typeface="휴먼옛체"/>
              </a:rPr>
              <a:t>행정동별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5" dirty="0">
                <a:solidFill>
                  <a:srgbClr val="554F4D"/>
                </a:solidFill>
                <a:latin typeface="휴먼옛체"/>
                <a:cs typeface="휴먼옛체"/>
              </a:rPr>
              <a:t>그룹화를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554F4D"/>
                </a:solidFill>
                <a:latin typeface="휴먼옛체"/>
                <a:cs typeface="휴먼옛체"/>
              </a:rPr>
              <a:t>진행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0" dirty="0">
                <a:solidFill>
                  <a:srgbClr val="554F4D"/>
                </a:solidFill>
                <a:latin typeface="휴먼옛체"/>
                <a:cs typeface="휴먼옛체"/>
              </a:rPr>
              <a:t>-&gt;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5" dirty="0">
                <a:solidFill>
                  <a:srgbClr val="980000"/>
                </a:solidFill>
                <a:latin typeface="Arial"/>
                <a:cs typeface="Arial"/>
              </a:rPr>
              <a:t>‘</a:t>
            </a:r>
            <a:r>
              <a:rPr sz="1400" spc="-45" dirty="0">
                <a:solidFill>
                  <a:srgbClr val="980000"/>
                </a:solidFill>
                <a:latin typeface="휴먼옛체"/>
                <a:cs typeface="휴먼옛체"/>
              </a:rPr>
              <a:t>tim</a:t>
            </a:r>
            <a:r>
              <a:rPr sz="1400" spc="-55" dirty="0">
                <a:solidFill>
                  <a:srgbClr val="980000"/>
                </a:solidFill>
                <a:latin typeface="휴먼옛체"/>
                <a:cs typeface="휴먼옛체"/>
              </a:rPr>
              <a:t>e</a:t>
            </a:r>
            <a:r>
              <a:rPr sz="1400" dirty="0">
                <a:solidFill>
                  <a:srgbClr val="980000"/>
                </a:solidFill>
                <a:latin typeface="Arial"/>
                <a:cs typeface="Arial"/>
              </a:rPr>
              <a:t>’</a:t>
            </a:r>
            <a:r>
              <a:rPr sz="1400" spc="-55" dirty="0">
                <a:solidFill>
                  <a:srgbClr val="980000"/>
                </a:solidFill>
                <a:latin typeface="Arial"/>
                <a:cs typeface="Arial"/>
              </a:rPr>
              <a:t> </a:t>
            </a:r>
            <a:r>
              <a:rPr sz="1400" spc="-240" dirty="0">
                <a:solidFill>
                  <a:srgbClr val="980000"/>
                </a:solidFill>
                <a:latin typeface="휴먼옛체"/>
                <a:cs typeface="휴먼옛체"/>
              </a:rPr>
              <a:t>제거</a:t>
            </a:r>
            <a:endParaRPr sz="1400">
              <a:latin typeface="휴먼옛체"/>
              <a:cs typeface="휴먼옛체"/>
            </a:endParaRPr>
          </a:p>
          <a:p>
            <a:pPr marL="325120" indent="-313055">
              <a:lnSpc>
                <a:spcPct val="100000"/>
              </a:lnSpc>
              <a:spcBef>
                <a:spcPts val="335"/>
              </a:spcBef>
              <a:buChar char="-"/>
              <a:tabLst>
                <a:tab pos="325120" algn="l"/>
                <a:tab pos="325755" algn="l"/>
              </a:tabLst>
            </a:pPr>
            <a:r>
              <a:rPr sz="1400" spc="-280" dirty="0">
                <a:solidFill>
                  <a:srgbClr val="554F4D"/>
                </a:solidFill>
                <a:latin typeface="휴먼옛체"/>
                <a:cs typeface="휴먼옛체"/>
              </a:rPr>
              <a:t>국적별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5" dirty="0">
                <a:solidFill>
                  <a:srgbClr val="554F4D"/>
                </a:solidFill>
                <a:latin typeface="휴먼옛체"/>
                <a:cs typeface="휴먼옛체"/>
              </a:rPr>
              <a:t>데이터는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80" dirty="0">
                <a:solidFill>
                  <a:srgbClr val="554F4D"/>
                </a:solidFill>
                <a:latin typeface="휴먼옛체"/>
                <a:cs typeface="휴먼옛체"/>
              </a:rPr>
              <a:t>분석에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554F4D"/>
                </a:solidFill>
                <a:latin typeface="휴먼옛체"/>
                <a:cs typeface="휴먼옛체"/>
              </a:rPr>
              <a:t>비효율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54" dirty="0">
                <a:solidFill>
                  <a:srgbClr val="554F4D"/>
                </a:solidFill>
                <a:latin typeface="휴먼옛체"/>
                <a:cs typeface="휴먼옛체"/>
              </a:rPr>
              <a:t>초래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0" dirty="0">
                <a:solidFill>
                  <a:srgbClr val="554F4D"/>
                </a:solidFill>
                <a:latin typeface="휴먼옛체"/>
                <a:cs typeface="휴먼옛체"/>
              </a:rPr>
              <a:t>-&gt;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dirty="0">
                <a:solidFill>
                  <a:srgbClr val="980000"/>
                </a:solidFill>
                <a:latin typeface="Arial"/>
                <a:cs typeface="Arial"/>
              </a:rPr>
              <a:t>‘</a:t>
            </a:r>
            <a:r>
              <a:rPr sz="1400" spc="-60" dirty="0">
                <a:solidFill>
                  <a:srgbClr val="980000"/>
                </a:solidFill>
                <a:latin typeface="휴먼옛체"/>
                <a:cs typeface="휴먼옛체"/>
              </a:rPr>
              <a:t>n</a:t>
            </a:r>
            <a:r>
              <a:rPr sz="1400" spc="-165" dirty="0">
                <a:solidFill>
                  <a:srgbClr val="980000"/>
                </a:solidFill>
                <a:latin typeface="휴먼옛체"/>
                <a:cs typeface="휴먼옛체"/>
              </a:rPr>
              <a:t>a</a:t>
            </a:r>
            <a:r>
              <a:rPr sz="1400" spc="5" dirty="0">
                <a:solidFill>
                  <a:srgbClr val="980000"/>
                </a:solidFill>
                <a:latin typeface="휴먼옛체"/>
                <a:cs typeface="휴먼옛체"/>
              </a:rPr>
              <a:t>tionali</a:t>
            </a:r>
            <a:r>
              <a:rPr sz="1400" dirty="0">
                <a:solidFill>
                  <a:srgbClr val="980000"/>
                </a:solidFill>
                <a:latin typeface="휴먼옛체"/>
                <a:cs typeface="휴먼옛체"/>
              </a:rPr>
              <a:t>y</a:t>
            </a:r>
            <a:r>
              <a:rPr sz="1400" dirty="0">
                <a:solidFill>
                  <a:srgbClr val="980000"/>
                </a:solidFill>
                <a:latin typeface="Arial"/>
                <a:cs typeface="Arial"/>
              </a:rPr>
              <a:t>’</a:t>
            </a:r>
            <a:r>
              <a:rPr sz="1400" spc="-55" dirty="0">
                <a:solidFill>
                  <a:srgbClr val="980000"/>
                </a:solidFill>
                <a:latin typeface="Arial"/>
                <a:cs typeface="Arial"/>
              </a:rPr>
              <a:t> </a:t>
            </a:r>
            <a:r>
              <a:rPr sz="1400" spc="-240" dirty="0">
                <a:solidFill>
                  <a:srgbClr val="980000"/>
                </a:solidFill>
                <a:latin typeface="휴먼옛체"/>
                <a:cs typeface="휴먼옛체"/>
              </a:rPr>
              <a:t>제거</a:t>
            </a:r>
            <a:endParaRPr sz="1400">
              <a:latin typeface="휴먼옛체"/>
              <a:cs typeface="휴먼옛체"/>
            </a:endParaRPr>
          </a:p>
          <a:p>
            <a:pPr marL="325120" indent="-313055">
              <a:lnSpc>
                <a:spcPct val="100000"/>
              </a:lnSpc>
              <a:spcBef>
                <a:spcPts val="335"/>
              </a:spcBef>
              <a:buChar char="-"/>
              <a:tabLst>
                <a:tab pos="325120" algn="l"/>
                <a:tab pos="325755" algn="l"/>
              </a:tabLst>
            </a:pPr>
            <a:r>
              <a:rPr sz="1400" spc="-265" dirty="0">
                <a:solidFill>
                  <a:srgbClr val="554F4D"/>
                </a:solidFill>
                <a:latin typeface="휴먼옛체"/>
                <a:cs typeface="휴먼옛체"/>
              </a:rPr>
              <a:t>외국에서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5" dirty="0">
                <a:solidFill>
                  <a:srgbClr val="554F4D"/>
                </a:solidFill>
                <a:latin typeface="휴먼옛체"/>
                <a:cs typeface="휴먼옛체"/>
              </a:rPr>
              <a:t>제주를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25" dirty="0">
                <a:solidFill>
                  <a:srgbClr val="554F4D"/>
                </a:solidFill>
                <a:latin typeface="휴먼옛체"/>
                <a:cs typeface="휴먼옛체"/>
              </a:rPr>
              <a:t>방문한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0" dirty="0">
                <a:solidFill>
                  <a:srgbClr val="554F4D"/>
                </a:solidFill>
                <a:latin typeface="휴먼옛체"/>
                <a:cs typeface="휴먼옛체"/>
              </a:rPr>
              <a:t>단기체류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54" dirty="0">
                <a:solidFill>
                  <a:srgbClr val="554F4D"/>
                </a:solidFill>
                <a:latin typeface="휴먼옛체"/>
                <a:cs typeface="휴먼옛체"/>
              </a:rPr>
              <a:t>외국인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95" dirty="0">
                <a:solidFill>
                  <a:srgbClr val="554F4D"/>
                </a:solidFill>
                <a:latin typeface="휴먼옛체"/>
                <a:cs typeface="휴먼옛체"/>
              </a:rPr>
              <a:t>유동인구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0" dirty="0">
                <a:solidFill>
                  <a:srgbClr val="554F4D"/>
                </a:solidFill>
                <a:latin typeface="휴먼옛체"/>
                <a:cs typeface="휴먼옛체"/>
              </a:rPr>
              <a:t>-&gt;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65" dirty="0">
                <a:solidFill>
                  <a:srgbClr val="980000"/>
                </a:solidFill>
                <a:latin typeface="휴먼옛체"/>
                <a:cs typeface="휴먼옛체"/>
              </a:rPr>
              <a:t>“visit_pop_cnt_sf</a:t>
            </a:r>
            <a:r>
              <a:rPr sz="1400" spc="-65" dirty="0">
                <a:solidFill>
                  <a:srgbClr val="980000"/>
                </a:solidFill>
                <a:latin typeface="Arial"/>
                <a:cs typeface="Arial"/>
              </a:rPr>
              <a:t>’</a:t>
            </a:r>
            <a:r>
              <a:rPr sz="1400" spc="-55" dirty="0">
                <a:solidFill>
                  <a:srgbClr val="980000"/>
                </a:solidFill>
                <a:latin typeface="Arial"/>
                <a:cs typeface="Arial"/>
              </a:rPr>
              <a:t> </a:t>
            </a:r>
            <a:r>
              <a:rPr sz="1400" spc="-240" dirty="0">
                <a:solidFill>
                  <a:srgbClr val="980000"/>
                </a:solidFill>
                <a:latin typeface="휴먼옛체"/>
                <a:cs typeface="휴먼옛체"/>
              </a:rPr>
              <a:t>열</a:t>
            </a:r>
            <a:r>
              <a:rPr sz="1400" spc="-17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310" dirty="0">
                <a:solidFill>
                  <a:srgbClr val="980000"/>
                </a:solidFill>
                <a:latin typeface="휴먼옛체"/>
                <a:cs typeface="휴먼옛체"/>
              </a:rPr>
              <a:t>생성</a:t>
            </a:r>
            <a:r>
              <a:rPr sz="1400" spc="-17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0" dirty="0">
                <a:solidFill>
                  <a:srgbClr val="554F4D"/>
                </a:solidFill>
                <a:latin typeface="휴먼옛체"/>
                <a:cs typeface="휴먼옛체"/>
              </a:rPr>
              <a:t>-&gt;</a:t>
            </a:r>
            <a:r>
              <a:rPr sz="1400" spc="22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40" dirty="0">
                <a:solidFill>
                  <a:srgbClr val="554F4D"/>
                </a:solidFill>
                <a:latin typeface="휴먼옛체"/>
                <a:cs typeface="휴먼옛체"/>
              </a:rPr>
              <a:t>일별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50" dirty="0">
                <a:solidFill>
                  <a:srgbClr val="554F4D"/>
                </a:solidFill>
                <a:latin typeface="휴먼옛체"/>
                <a:cs typeface="휴먼옛체"/>
              </a:rPr>
              <a:t>평균값을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45" dirty="0">
                <a:solidFill>
                  <a:srgbClr val="554F4D"/>
                </a:solidFill>
                <a:latin typeface="휴먼옛체"/>
                <a:cs typeface="휴먼옛체"/>
              </a:rPr>
              <a:t>구한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310" dirty="0">
                <a:solidFill>
                  <a:srgbClr val="554F4D"/>
                </a:solidFill>
                <a:latin typeface="휴먼옛체"/>
                <a:cs typeface="휴먼옛체"/>
              </a:rPr>
              <a:t>후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40" dirty="0">
                <a:solidFill>
                  <a:srgbClr val="554F4D"/>
                </a:solidFill>
                <a:latin typeface="휴먼옛체"/>
                <a:cs typeface="휴먼옛체"/>
              </a:rPr>
              <a:t>월별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15" dirty="0">
                <a:solidFill>
                  <a:srgbClr val="554F4D"/>
                </a:solidFill>
                <a:latin typeface="휴먼옛체"/>
                <a:cs typeface="휴먼옛체"/>
              </a:rPr>
              <a:t>합계</a:t>
            </a:r>
            <a:endParaRPr sz="1400">
              <a:latin typeface="휴먼옛체"/>
              <a:cs typeface="휴먼옛체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86995" cy="6858000"/>
          </a:xfrm>
          <a:custGeom>
            <a:avLst/>
            <a:gdLst/>
            <a:ahLst/>
            <a:cxnLst/>
            <a:rect l="l" t="t" r="r" b="b"/>
            <a:pathLst>
              <a:path w="86995" h="6858000">
                <a:moveTo>
                  <a:pt x="0" y="0"/>
                </a:moveTo>
                <a:lnTo>
                  <a:pt x="86694" y="0"/>
                </a:lnTo>
                <a:lnTo>
                  <a:pt x="8669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B98A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84436" y="357706"/>
            <a:ext cx="23469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685" dirty="0"/>
              <a:t>데이터</a:t>
            </a:r>
            <a:r>
              <a:rPr sz="3600" spc="-445" dirty="0"/>
              <a:t> </a:t>
            </a:r>
            <a:r>
              <a:rPr sz="3600" spc="-760" dirty="0"/>
              <a:t>전처리</a:t>
            </a:r>
            <a:endParaRPr sz="3600"/>
          </a:p>
        </p:txBody>
      </p:sp>
      <p:sp>
        <p:nvSpPr>
          <p:cNvPr id="12" name="object 12"/>
          <p:cNvSpPr txBox="1"/>
          <p:nvPr/>
        </p:nvSpPr>
        <p:spPr>
          <a:xfrm>
            <a:off x="884417" y="112711"/>
            <a:ext cx="4330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10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2</a:t>
            </a:r>
            <a:endParaRPr sz="1100">
              <a:latin typeface="휴먼옛체"/>
              <a:cs typeface="휴먼옛체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88125" y="1989662"/>
            <a:ext cx="10229850" cy="2146935"/>
            <a:chOff x="1088125" y="1989662"/>
            <a:chExt cx="10229850" cy="2146935"/>
          </a:xfrm>
        </p:grpSpPr>
        <p:sp>
          <p:nvSpPr>
            <p:cNvPr id="14" name="object 14"/>
            <p:cNvSpPr/>
            <p:nvPr/>
          </p:nvSpPr>
          <p:spPr>
            <a:xfrm>
              <a:off x="4861074" y="2624049"/>
              <a:ext cx="694055" cy="878205"/>
            </a:xfrm>
            <a:custGeom>
              <a:avLst/>
              <a:gdLst/>
              <a:ahLst/>
              <a:cxnLst/>
              <a:rect l="l" t="t" r="r" b="b"/>
              <a:pathLst>
                <a:path w="694054" h="878204">
                  <a:moveTo>
                    <a:pt x="346949" y="877799"/>
                  </a:moveTo>
                  <a:lnTo>
                    <a:pt x="346949" y="658349"/>
                  </a:lnTo>
                  <a:lnTo>
                    <a:pt x="0" y="658349"/>
                  </a:lnTo>
                  <a:lnTo>
                    <a:pt x="0" y="219449"/>
                  </a:lnTo>
                  <a:lnTo>
                    <a:pt x="346949" y="219449"/>
                  </a:lnTo>
                  <a:lnTo>
                    <a:pt x="346949" y="0"/>
                  </a:lnTo>
                  <a:lnTo>
                    <a:pt x="693899" y="438899"/>
                  </a:lnTo>
                  <a:lnTo>
                    <a:pt x="346949" y="877799"/>
                  </a:lnTo>
                  <a:close/>
                </a:path>
              </a:pathLst>
            </a:custGeom>
            <a:solidFill>
              <a:srgbClr val="B98A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61074" y="2624049"/>
              <a:ext cx="694055" cy="878205"/>
            </a:xfrm>
            <a:custGeom>
              <a:avLst/>
              <a:gdLst/>
              <a:ahLst/>
              <a:cxnLst/>
              <a:rect l="l" t="t" r="r" b="b"/>
              <a:pathLst>
                <a:path w="694054" h="878204">
                  <a:moveTo>
                    <a:pt x="0" y="219449"/>
                  </a:moveTo>
                  <a:lnTo>
                    <a:pt x="346949" y="219449"/>
                  </a:lnTo>
                  <a:lnTo>
                    <a:pt x="346949" y="0"/>
                  </a:lnTo>
                  <a:lnTo>
                    <a:pt x="693899" y="438899"/>
                  </a:lnTo>
                  <a:lnTo>
                    <a:pt x="346949" y="877799"/>
                  </a:lnTo>
                  <a:lnTo>
                    <a:pt x="346949" y="658349"/>
                  </a:lnTo>
                  <a:lnTo>
                    <a:pt x="0" y="658349"/>
                  </a:lnTo>
                  <a:lnTo>
                    <a:pt x="0" y="219449"/>
                  </a:lnTo>
                  <a:close/>
                </a:path>
              </a:pathLst>
            </a:custGeom>
            <a:ln w="9524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8125" y="1989662"/>
              <a:ext cx="3523450" cy="21465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7225" y="1989662"/>
              <a:ext cx="5580200" cy="2146574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2300" y="1143000"/>
            <a:ext cx="11570335" cy="0"/>
          </a:xfrm>
          <a:custGeom>
            <a:avLst/>
            <a:gdLst/>
            <a:ahLst/>
            <a:cxnLst/>
            <a:rect l="l" t="t" r="r" b="b"/>
            <a:pathLst>
              <a:path w="11570335">
                <a:moveTo>
                  <a:pt x="0" y="0"/>
                </a:moveTo>
                <a:lnTo>
                  <a:pt x="11569799" y="0"/>
                </a:lnTo>
              </a:path>
            </a:pathLst>
          </a:custGeom>
          <a:ln w="9524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11399" y="1236996"/>
            <a:ext cx="10675620" cy="3171190"/>
            <a:chOff x="811399" y="1236996"/>
            <a:chExt cx="10675620" cy="3171190"/>
          </a:xfrm>
        </p:grpSpPr>
        <p:sp>
          <p:nvSpPr>
            <p:cNvPr id="4" name="object 4"/>
            <p:cNvSpPr/>
            <p:nvPr/>
          </p:nvSpPr>
          <p:spPr>
            <a:xfrm>
              <a:off x="811390" y="1661947"/>
              <a:ext cx="10675620" cy="2746375"/>
            </a:xfrm>
            <a:custGeom>
              <a:avLst/>
              <a:gdLst/>
              <a:ahLst/>
              <a:cxnLst/>
              <a:rect l="l" t="t" r="r" b="b"/>
              <a:pathLst>
                <a:path w="10675620" h="2746375">
                  <a:moveTo>
                    <a:pt x="10675201" y="0"/>
                  </a:moveTo>
                  <a:lnTo>
                    <a:pt x="0" y="0"/>
                  </a:lnTo>
                  <a:lnTo>
                    <a:pt x="0" y="126390"/>
                  </a:lnTo>
                  <a:lnTo>
                    <a:pt x="0" y="2746108"/>
                  </a:lnTo>
                  <a:lnTo>
                    <a:pt x="10675201" y="2746108"/>
                  </a:lnTo>
                  <a:lnTo>
                    <a:pt x="10675201" y="126390"/>
                  </a:lnTo>
                  <a:lnTo>
                    <a:pt x="10675201" y="0"/>
                  </a:lnTo>
                  <a:close/>
                </a:path>
              </a:pathLst>
            </a:custGeom>
            <a:solidFill>
              <a:srgbClr val="EEE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77224" y="1236996"/>
              <a:ext cx="3529965" cy="551815"/>
            </a:xfrm>
            <a:custGeom>
              <a:avLst/>
              <a:gdLst/>
              <a:ahLst/>
              <a:cxnLst/>
              <a:rect l="l" t="t" r="r" b="b"/>
              <a:pathLst>
                <a:path w="3529965" h="551814">
                  <a:moveTo>
                    <a:pt x="3529499" y="551334"/>
                  </a:moveTo>
                  <a:lnTo>
                    <a:pt x="0" y="551334"/>
                  </a:lnTo>
                  <a:lnTo>
                    <a:pt x="0" y="0"/>
                  </a:lnTo>
                  <a:lnTo>
                    <a:pt x="3529499" y="0"/>
                  </a:lnTo>
                  <a:lnTo>
                    <a:pt x="3529499" y="551334"/>
                  </a:lnTo>
                  <a:close/>
                </a:path>
              </a:pathLst>
            </a:custGeom>
            <a:solidFill>
              <a:srgbClr val="DE95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077225" y="1236996"/>
            <a:ext cx="3529965" cy="425450"/>
          </a:xfrm>
          <a:prstGeom prst="rect">
            <a:avLst/>
          </a:prstGeom>
          <a:solidFill>
            <a:srgbClr val="DE956C"/>
          </a:solidFill>
        </p:spPr>
        <p:txBody>
          <a:bodyPr vert="horz" wrap="square" lIns="0" tIns="13716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80"/>
              </a:spcBef>
            </a:pPr>
            <a:r>
              <a:rPr sz="1700" spc="-50" dirty="0">
                <a:solidFill>
                  <a:srgbClr val="554F4D"/>
                </a:solidFill>
                <a:latin typeface="휴먼옛체"/>
                <a:cs typeface="휴먼옛체"/>
              </a:rPr>
              <a:t>03_거주인구_RESIDENT_POP</a:t>
            </a:r>
            <a:endParaRPr sz="1700">
              <a:latin typeface="휴먼옛체"/>
              <a:cs typeface="휴먼옛체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11399" y="4502050"/>
            <a:ext cx="292735" cy="1755139"/>
          </a:xfrm>
          <a:custGeom>
            <a:avLst/>
            <a:gdLst/>
            <a:ahLst/>
            <a:cxnLst/>
            <a:rect l="l" t="t" r="r" b="b"/>
            <a:pathLst>
              <a:path w="292734" h="1755139">
                <a:moveTo>
                  <a:pt x="292455" y="1754699"/>
                </a:moveTo>
                <a:lnTo>
                  <a:pt x="245017" y="1750872"/>
                </a:lnTo>
                <a:lnTo>
                  <a:pt x="200017" y="1739790"/>
                </a:lnTo>
                <a:lnTo>
                  <a:pt x="158055" y="1722056"/>
                </a:lnTo>
                <a:lnTo>
                  <a:pt x="119735" y="1698272"/>
                </a:lnTo>
                <a:lnTo>
                  <a:pt x="85658" y="1669041"/>
                </a:lnTo>
                <a:lnTo>
                  <a:pt x="56427" y="1634964"/>
                </a:lnTo>
                <a:lnTo>
                  <a:pt x="32643" y="1596644"/>
                </a:lnTo>
                <a:lnTo>
                  <a:pt x="14909" y="1554682"/>
                </a:lnTo>
                <a:lnTo>
                  <a:pt x="3827" y="1509682"/>
                </a:lnTo>
                <a:lnTo>
                  <a:pt x="0" y="1462244"/>
                </a:lnTo>
                <a:lnTo>
                  <a:pt x="0" y="292455"/>
                </a:lnTo>
                <a:lnTo>
                  <a:pt x="3827" y="245017"/>
                </a:lnTo>
                <a:lnTo>
                  <a:pt x="14909" y="200017"/>
                </a:lnTo>
                <a:lnTo>
                  <a:pt x="32643" y="158055"/>
                </a:lnTo>
                <a:lnTo>
                  <a:pt x="56427" y="119735"/>
                </a:lnTo>
                <a:lnTo>
                  <a:pt x="85658" y="85658"/>
                </a:lnTo>
                <a:lnTo>
                  <a:pt x="119735" y="56427"/>
                </a:lnTo>
                <a:lnTo>
                  <a:pt x="158055" y="32643"/>
                </a:lnTo>
                <a:lnTo>
                  <a:pt x="200017" y="14909"/>
                </a:lnTo>
                <a:lnTo>
                  <a:pt x="245017" y="3827"/>
                </a:lnTo>
                <a:lnTo>
                  <a:pt x="292455" y="0"/>
                </a:lnTo>
              </a:path>
            </a:pathLst>
          </a:custGeom>
          <a:ln w="9524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194144" y="4502050"/>
            <a:ext cx="292735" cy="1755139"/>
          </a:xfrm>
          <a:custGeom>
            <a:avLst/>
            <a:gdLst/>
            <a:ahLst/>
            <a:cxnLst/>
            <a:rect l="l" t="t" r="r" b="b"/>
            <a:pathLst>
              <a:path w="292734" h="1755139">
                <a:moveTo>
                  <a:pt x="0" y="0"/>
                </a:moveTo>
                <a:lnTo>
                  <a:pt x="46026" y="3643"/>
                </a:lnTo>
                <a:lnTo>
                  <a:pt x="90504" y="14355"/>
                </a:lnTo>
                <a:lnTo>
                  <a:pt x="132649" y="31812"/>
                </a:lnTo>
                <a:lnTo>
                  <a:pt x="171675" y="55688"/>
                </a:lnTo>
                <a:lnTo>
                  <a:pt x="206796" y="85658"/>
                </a:lnTo>
                <a:lnTo>
                  <a:pt x="236766" y="120779"/>
                </a:lnTo>
                <a:lnTo>
                  <a:pt x="260642" y="159806"/>
                </a:lnTo>
                <a:lnTo>
                  <a:pt x="278099" y="201951"/>
                </a:lnTo>
                <a:lnTo>
                  <a:pt x="288812" y="246429"/>
                </a:lnTo>
                <a:lnTo>
                  <a:pt x="292455" y="292455"/>
                </a:lnTo>
                <a:lnTo>
                  <a:pt x="292455" y="1462244"/>
                </a:lnTo>
                <a:lnTo>
                  <a:pt x="288627" y="1509682"/>
                </a:lnTo>
                <a:lnTo>
                  <a:pt x="277545" y="1554682"/>
                </a:lnTo>
                <a:lnTo>
                  <a:pt x="259812" y="1596644"/>
                </a:lnTo>
                <a:lnTo>
                  <a:pt x="236028" y="1634964"/>
                </a:lnTo>
                <a:lnTo>
                  <a:pt x="206797" y="1669041"/>
                </a:lnTo>
                <a:lnTo>
                  <a:pt x="172720" y="1698272"/>
                </a:lnTo>
                <a:lnTo>
                  <a:pt x="134400" y="1722056"/>
                </a:lnTo>
                <a:lnTo>
                  <a:pt x="92438" y="1739790"/>
                </a:lnTo>
                <a:lnTo>
                  <a:pt x="47437" y="1750872"/>
                </a:lnTo>
                <a:lnTo>
                  <a:pt x="0" y="1754699"/>
                </a:lnTo>
              </a:path>
            </a:pathLst>
          </a:custGeom>
          <a:ln w="9524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14452" y="4826187"/>
            <a:ext cx="8460105" cy="104965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25120" indent="-313055">
              <a:lnSpc>
                <a:spcPct val="100000"/>
              </a:lnSpc>
              <a:spcBef>
                <a:spcPts val="434"/>
              </a:spcBef>
              <a:buChar char="-"/>
              <a:tabLst>
                <a:tab pos="325120" algn="l"/>
                <a:tab pos="325755" algn="l"/>
              </a:tabLst>
            </a:pPr>
            <a:r>
              <a:rPr sz="1400" spc="-240" dirty="0">
                <a:solidFill>
                  <a:srgbClr val="554F4D"/>
                </a:solidFill>
                <a:latin typeface="휴먼옛체"/>
                <a:cs typeface="휴먼옛체"/>
              </a:rPr>
              <a:t>월별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5" dirty="0">
                <a:solidFill>
                  <a:srgbClr val="554F4D"/>
                </a:solidFill>
                <a:latin typeface="휴먼옛체"/>
                <a:cs typeface="휴먼옛체"/>
              </a:rPr>
              <a:t>그룹화를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50" dirty="0">
                <a:solidFill>
                  <a:srgbClr val="554F4D"/>
                </a:solidFill>
                <a:latin typeface="휴먼옛체"/>
                <a:cs typeface="휴먼옛체"/>
              </a:rPr>
              <a:t>위해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5" dirty="0">
                <a:solidFill>
                  <a:srgbClr val="554F4D"/>
                </a:solidFill>
                <a:latin typeface="Arial"/>
                <a:cs typeface="Arial"/>
              </a:rPr>
              <a:t>‘</a:t>
            </a:r>
            <a:r>
              <a:rPr sz="1400" spc="-5" dirty="0">
                <a:solidFill>
                  <a:srgbClr val="554F4D"/>
                </a:solidFill>
                <a:latin typeface="휴먼옛체"/>
                <a:cs typeface="휴먼옛체"/>
              </a:rPr>
              <a:t>base_year</a:t>
            </a:r>
            <a:r>
              <a:rPr sz="1400" spc="-5" dirty="0">
                <a:solidFill>
                  <a:srgbClr val="554F4D"/>
                </a:solidFill>
                <a:latin typeface="Arial"/>
                <a:cs typeface="Arial"/>
              </a:rPr>
              <a:t>’</a:t>
            </a:r>
            <a:r>
              <a:rPr sz="1400" spc="-5" dirty="0">
                <a:solidFill>
                  <a:srgbClr val="554F4D"/>
                </a:solidFill>
                <a:latin typeface="휴먼옛체"/>
                <a:cs typeface="휴먼옛체"/>
              </a:rPr>
              <a:t>,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35" dirty="0">
                <a:solidFill>
                  <a:srgbClr val="554F4D"/>
                </a:solidFill>
                <a:latin typeface="Arial"/>
                <a:cs typeface="Arial"/>
              </a:rPr>
              <a:t>‘</a:t>
            </a:r>
            <a:r>
              <a:rPr sz="1400" spc="-35" dirty="0">
                <a:solidFill>
                  <a:srgbClr val="554F4D"/>
                </a:solidFill>
                <a:latin typeface="휴먼옛체"/>
                <a:cs typeface="휴먼옛체"/>
              </a:rPr>
              <a:t>base_month</a:t>
            </a:r>
            <a:r>
              <a:rPr sz="1400" spc="-35" dirty="0">
                <a:solidFill>
                  <a:srgbClr val="554F4D"/>
                </a:solidFill>
                <a:latin typeface="Arial"/>
                <a:cs typeface="Arial"/>
              </a:rPr>
              <a:t>’</a:t>
            </a:r>
            <a:r>
              <a:rPr sz="1400" spc="-55" dirty="0">
                <a:solidFill>
                  <a:srgbClr val="554F4D"/>
                </a:solidFill>
                <a:latin typeface="Arial"/>
                <a:cs typeface="Arial"/>
              </a:rPr>
              <a:t> </a:t>
            </a:r>
            <a:r>
              <a:rPr sz="1400" spc="-240" dirty="0">
                <a:solidFill>
                  <a:srgbClr val="554F4D"/>
                </a:solidFill>
                <a:latin typeface="휴먼옛체"/>
                <a:cs typeface="휴먼옛체"/>
              </a:rPr>
              <a:t>열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35" dirty="0">
                <a:solidFill>
                  <a:srgbClr val="554F4D"/>
                </a:solidFill>
                <a:latin typeface="휴먼옛체"/>
                <a:cs typeface="휴먼옛체"/>
              </a:rPr>
              <a:t>결합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0" dirty="0">
                <a:solidFill>
                  <a:srgbClr val="554F4D"/>
                </a:solidFill>
                <a:latin typeface="휴먼옛체"/>
                <a:cs typeface="휴먼옛체"/>
              </a:rPr>
              <a:t>-&gt;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30" dirty="0">
                <a:solidFill>
                  <a:srgbClr val="980000"/>
                </a:solidFill>
                <a:latin typeface="Arial"/>
                <a:cs typeface="Arial"/>
              </a:rPr>
              <a:t>‘</a:t>
            </a:r>
            <a:r>
              <a:rPr sz="1400" spc="-30" dirty="0">
                <a:solidFill>
                  <a:srgbClr val="980000"/>
                </a:solidFill>
                <a:latin typeface="휴먼옛체"/>
                <a:cs typeface="휴먼옛체"/>
              </a:rPr>
              <a:t>y_m</a:t>
            </a:r>
            <a:r>
              <a:rPr sz="1400" spc="-30" dirty="0">
                <a:solidFill>
                  <a:srgbClr val="980000"/>
                </a:solidFill>
                <a:latin typeface="Arial"/>
                <a:cs typeface="Arial"/>
              </a:rPr>
              <a:t>’</a:t>
            </a:r>
            <a:r>
              <a:rPr sz="1400" spc="-55" dirty="0">
                <a:solidFill>
                  <a:srgbClr val="980000"/>
                </a:solidFill>
                <a:latin typeface="Arial"/>
                <a:cs typeface="Arial"/>
              </a:rPr>
              <a:t> </a:t>
            </a:r>
            <a:r>
              <a:rPr sz="1400" spc="-240" dirty="0">
                <a:solidFill>
                  <a:srgbClr val="980000"/>
                </a:solidFill>
                <a:latin typeface="휴먼옛체"/>
                <a:cs typeface="휴먼옛체"/>
              </a:rPr>
              <a:t>열</a:t>
            </a:r>
            <a:r>
              <a:rPr sz="1400" spc="-170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310" dirty="0">
                <a:solidFill>
                  <a:srgbClr val="980000"/>
                </a:solidFill>
                <a:latin typeface="휴먼옛체"/>
                <a:cs typeface="휴먼옛체"/>
              </a:rPr>
              <a:t>생성</a:t>
            </a:r>
            <a:endParaRPr sz="1400">
              <a:latin typeface="휴먼옛체"/>
              <a:cs typeface="휴먼옛체"/>
            </a:endParaRPr>
          </a:p>
          <a:p>
            <a:pPr marL="325120" indent="-313055">
              <a:lnSpc>
                <a:spcPct val="100000"/>
              </a:lnSpc>
              <a:spcBef>
                <a:spcPts val="335"/>
              </a:spcBef>
              <a:buFont typeface=""/>
              <a:buChar char="-"/>
              <a:tabLst>
                <a:tab pos="325120" algn="l"/>
                <a:tab pos="325755" algn="l"/>
              </a:tabLst>
            </a:pPr>
            <a:r>
              <a:rPr sz="1400" spc="-15" dirty="0">
                <a:solidFill>
                  <a:srgbClr val="554F4D"/>
                </a:solidFill>
                <a:latin typeface="Arial"/>
                <a:cs typeface="Arial"/>
              </a:rPr>
              <a:t>‘</a:t>
            </a:r>
            <a:r>
              <a:rPr sz="1400" spc="-15" dirty="0">
                <a:solidFill>
                  <a:srgbClr val="554F4D"/>
                </a:solidFill>
                <a:latin typeface="휴먼옛체"/>
                <a:cs typeface="휴먼옛체"/>
              </a:rPr>
              <a:t>sex</a:t>
            </a:r>
            <a:r>
              <a:rPr sz="1400" spc="-15" dirty="0">
                <a:solidFill>
                  <a:srgbClr val="554F4D"/>
                </a:solidFill>
                <a:latin typeface="Arial"/>
                <a:cs typeface="Arial"/>
              </a:rPr>
              <a:t>’</a:t>
            </a:r>
            <a:r>
              <a:rPr sz="1400" spc="-15" dirty="0">
                <a:solidFill>
                  <a:srgbClr val="554F4D"/>
                </a:solidFill>
                <a:latin typeface="휴먼옛체"/>
                <a:cs typeface="휴먼옛체"/>
              </a:rPr>
              <a:t>,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30" dirty="0">
                <a:solidFill>
                  <a:srgbClr val="554F4D"/>
                </a:solidFill>
                <a:latin typeface="Arial"/>
                <a:cs typeface="Arial"/>
              </a:rPr>
              <a:t>‘</a:t>
            </a:r>
            <a:r>
              <a:rPr sz="1400" spc="-30" dirty="0">
                <a:solidFill>
                  <a:srgbClr val="554F4D"/>
                </a:solidFill>
                <a:latin typeface="휴먼옛체"/>
                <a:cs typeface="휴먼옛체"/>
              </a:rPr>
              <a:t>resid_reg_pop</a:t>
            </a:r>
            <a:r>
              <a:rPr sz="1400" spc="-30" dirty="0">
                <a:solidFill>
                  <a:srgbClr val="554F4D"/>
                </a:solidFill>
                <a:latin typeface="Arial"/>
                <a:cs typeface="Arial"/>
              </a:rPr>
              <a:t>’</a:t>
            </a:r>
            <a:r>
              <a:rPr sz="1400" spc="-30" dirty="0">
                <a:solidFill>
                  <a:srgbClr val="554F4D"/>
                </a:solidFill>
                <a:latin typeface="휴먼옛체"/>
                <a:cs typeface="휴먼옛체"/>
              </a:rPr>
              <a:t>,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30" dirty="0">
                <a:solidFill>
                  <a:srgbClr val="554F4D"/>
                </a:solidFill>
                <a:latin typeface="Arial"/>
                <a:cs typeface="Arial"/>
              </a:rPr>
              <a:t>‘</a:t>
            </a:r>
            <a:r>
              <a:rPr sz="1400" spc="-30" dirty="0">
                <a:solidFill>
                  <a:srgbClr val="554F4D"/>
                </a:solidFill>
                <a:latin typeface="휴먼옛체"/>
                <a:cs typeface="휴먼옛체"/>
              </a:rPr>
              <a:t>foreign_pop</a:t>
            </a:r>
            <a:r>
              <a:rPr sz="1400" spc="-30" dirty="0">
                <a:solidFill>
                  <a:srgbClr val="554F4D"/>
                </a:solidFill>
                <a:latin typeface="Arial"/>
                <a:cs typeface="Arial"/>
              </a:rPr>
              <a:t>’</a:t>
            </a:r>
            <a:r>
              <a:rPr sz="1400" spc="-50" dirty="0">
                <a:solidFill>
                  <a:srgbClr val="554F4D"/>
                </a:solidFill>
                <a:latin typeface="Arial"/>
                <a:cs typeface="Arial"/>
              </a:rPr>
              <a:t> </a:t>
            </a:r>
            <a:r>
              <a:rPr sz="1400" spc="-265" dirty="0">
                <a:solidFill>
                  <a:srgbClr val="554F4D"/>
                </a:solidFill>
                <a:latin typeface="휴먼옛체"/>
                <a:cs typeface="휴먼옛체"/>
              </a:rPr>
              <a:t>열을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305" dirty="0">
                <a:solidFill>
                  <a:srgbClr val="554F4D"/>
                </a:solidFill>
                <a:latin typeface="휴먼옛체"/>
                <a:cs typeface="휴먼옛체"/>
              </a:rPr>
              <a:t>이용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0" dirty="0">
                <a:solidFill>
                  <a:srgbClr val="554F4D"/>
                </a:solidFill>
                <a:latin typeface="휴먼옛체"/>
                <a:cs typeface="휴먼옛체"/>
              </a:rPr>
              <a:t>-&gt;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185" dirty="0">
                <a:solidFill>
                  <a:srgbClr val="554F4D"/>
                </a:solidFill>
                <a:latin typeface="휴먼옛체"/>
                <a:cs typeface="휴먼옛체"/>
              </a:rPr>
              <a:t>외국인,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5" dirty="0">
                <a:solidFill>
                  <a:srgbClr val="554F4D"/>
                </a:solidFill>
                <a:latin typeface="휴먼옛체"/>
                <a:cs typeface="휴먼옛체"/>
              </a:rPr>
              <a:t>제주도민</a:t>
            </a:r>
            <a:r>
              <a:rPr sz="1400" spc="-16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90" dirty="0">
                <a:solidFill>
                  <a:srgbClr val="980000"/>
                </a:solidFill>
                <a:latin typeface="휴먼옛체"/>
                <a:cs typeface="휴먼옛체"/>
              </a:rPr>
              <a:t>성별</a:t>
            </a:r>
            <a:r>
              <a:rPr sz="1400" spc="-170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75" dirty="0">
                <a:solidFill>
                  <a:srgbClr val="980000"/>
                </a:solidFill>
                <a:latin typeface="휴먼옛체"/>
                <a:cs typeface="휴먼옛체"/>
              </a:rPr>
              <a:t>거주인구</a:t>
            </a:r>
            <a:r>
              <a:rPr sz="1400" spc="-170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310" dirty="0">
                <a:solidFill>
                  <a:srgbClr val="980000"/>
                </a:solidFill>
                <a:latin typeface="휴먼옛체"/>
                <a:cs typeface="휴먼옛체"/>
              </a:rPr>
              <a:t>생성</a:t>
            </a:r>
            <a:endParaRPr sz="1400">
              <a:latin typeface="휴먼옛체"/>
              <a:cs typeface="휴먼옛체"/>
            </a:endParaRPr>
          </a:p>
          <a:p>
            <a:pPr marL="325120" indent="-313055">
              <a:lnSpc>
                <a:spcPct val="100000"/>
              </a:lnSpc>
              <a:spcBef>
                <a:spcPts val="335"/>
              </a:spcBef>
              <a:buChar char="-"/>
              <a:tabLst>
                <a:tab pos="325120" algn="l"/>
                <a:tab pos="325755" algn="l"/>
              </a:tabLst>
            </a:pPr>
            <a:r>
              <a:rPr sz="1400" spc="-275" dirty="0">
                <a:solidFill>
                  <a:srgbClr val="554F4D"/>
                </a:solidFill>
                <a:latin typeface="휴먼옛체"/>
                <a:cs typeface="휴먼옛체"/>
              </a:rPr>
              <a:t>행정부에서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5" dirty="0">
                <a:solidFill>
                  <a:srgbClr val="554F4D"/>
                </a:solidFill>
                <a:latin typeface="휴먼옛체"/>
                <a:cs typeface="휴먼옛체"/>
              </a:rPr>
              <a:t>제공하는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50" dirty="0">
                <a:solidFill>
                  <a:srgbClr val="554F4D"/>
                </a:solidFill>
                <a:latin typeface="휴먼옛체"/>
                <a:cs typeface="휴먼옛체"/>
              </a:rPr>
              <a:t>"주민등록인구통계"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554F4D"/>
                </a:solidFill>
                <a:latin typeface="휴먼옛체"/>
                <a:cs typeface="휴먼옛체"/>
              </a:rPr>
              <a:t>외부데이터에서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5" dirty="0">
                <a:solidFill>
                  <a:srgbClr val="554F4D"/>
                </a:solidFill>
                <a:latin typeface="휴먼옛체"/>
                <a:cs typeface="휴먼옛체"/>
              </a:rPr>
              <a:t>나이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5" dirty="0">
                <a:solidFill>
                  <a:srgbClr val="554F4D"/>
                </a:solidFill>
                <a:latin typeface="휴먼옛체"/>
                <a:cs typeface="휴먼옛체"/>
              </a:rPr>
              <a:t>열을</a:t>
            </a:r>
            <a:r>
              <a:rPr sz="1400" spc="-16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5" dirty="0">
                <a:solidFill>
                  <a:srgbClr val="554F4D"/>
                </a:solidFill>
                <a:latin typeface="휴먼옛체"/>
                <a:cs typeface="휴먼옛체"/>
              </a:rPr>
              <a:t>활용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0" dirty="0">
                <a:solidFill>
                  <a:srgbClr val="554F4D"/>
                </a:solidFill>
                <a:latin typeface="휴먼옛체"/>
                <a:cs typeface="휴먼옛체"/>
              </a:rPr>
              <a:t>-&gt;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40" dirty="0">
                <a:solidFill>
                  <a:srgbClr val="980000"/>
                </a:solidFill>
                <a:latin typeface="휴먼옛체"/>
                <a:cs typeface="휴먼옛체"/>
              </a:rPr>
              <a:t>연령별</a:t>
            </a:r>
            <a:r>
              <a:rPr sz="1400" spc="-16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114" dirty="0">
                <a:solidFill>
                  <a:srgbClr val="980000"/>
                </a:solidFill>
                <a:latin typeface="Arial"/>
                <a:cs typeface="Arial"/>
              </a:rPr>
              <a:t>‘</a:t>
            </a:r>
            <a:r>
              <a:rPr sz="1400" spc="-114" dirty="0">
                <a:solidFill>
                  <a:srgbClr val="980000"/>
                </a:solidFill>
                <a:latin typeface="휴먼옛체"/>
                <a:cs typeface="휴먼옛체"/>
              </a:rPr>
              <a:t>제주도민_60이상</a:t>
            </a:r>
            <a:r>
              <a:rPr sz="1400" spc="-114" dirty="0">
                <a:solidFill>
                  <a:srgbClr val="980000"/>
                </a:solidFill>
                <a:latin typeface="Arial"/>
                <a:cs typeface="Arial"/>
              </a:rPr>
              <a:t>’</a:t>
            </a:r>
            <a:r>
              <a:rPr sz="1400" spc="-114" dirty="0">
                <a:solidFill>
                  <a:srgbClr val="980000"/>
                </a:solidFill>
                <a:latin typeface="휴먼옛체"/>
                <a:cs typeface="휴먼옛체"/>
              </a:rPr>
              <a:t>,</a:t>
            </a:r>
            <a:r>
              <a:rPr sz="1400" spc="-170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125" dirty="0">
                <a:solidFill>
                  <a:srgbClr val="980000"/>
                </a:solidFill>
                <a:latin typeface="Arial"/>
                <a:cs typeface="Arial"/>
              </a:rPr>
              <a:t>‘</a:t>
            </a:r>
            <a:r>
              <a:rPr sz="1400" spc="-125" dirty="0">
                <a:solidFill>
                  <a:srgbClr val="980000"/>
                </a:solidFill>
                <a:latin typeface="휴먼옛체"/>
                <a:cs typeface="휴먼옛체"/>
              </a:rPr>
              <a:t>제주도민_60미만</a:t>
            </a:r>
            <a:r>
              <a:rPr sz="1400" spc="-125" dirty="0">
                <a:solidFill>
                  <a:srgbClr val="980000"/>
                </a:solidFill>
                <a:latin typeface="Arial"/>
                <a:cs typeface="Arial"/>
              </a:rPr>
              <a:t>’</a:t>
            </a:r>
            <a:endParaRPr sz="1400">
              <a:latin typeface="Arial"/>
              <a:cs typeface="Arial"/>
            </a:endParaRPr>
          </a:p>
          <a:p>
            <a:pPr marL="325120">
              <a:lnSpc>
                <a:spcPct val="100000"/>
              </a:lnSpc>
              <a:spcBef>
                <a:spcPts val="335"/>
              </a:spcBef>
            </a:pPr>
            <a:r>
              <a:rPr sz="1400" spc="-245" dirty="0">
                <a:solidFill>
                  <a:srgbClr val="980000"/>
                </a:solidFill>
                <a:latin typeface="휴먼옛체"/>
                <a:cs typeface="휴먼옛체"/>
              </a:rPr>
              <a:t>파생</a:t>
            </a:r>
            <a:r>
              <a:rPr sz="1400" spc="-17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980000"/>
                </a:solidFill>
                <a:latin typeface="휴먼옛체"/>
                <a:cs typeface="휴먼옛체"/>
              </a:rPr>
              <a:t>변수</a:t>
            </a:r>
            <a:r>
              <a:rPr sz="1400" spc="-17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310" dirty="0">
                <a:solidFill>
                  <a:srgbClr val="980000"/>
                </a:solidFill>
                <a:latin typeface="휴먼옛체"/>
                <a:cs typeface="휴먼옛체"/>
              </a:rPr>
              <a:t>생성</a:t>
            </a:r>
            <a:endParaRPr sz="1400">
              <a:latin typeface="휴먼옛체"/>
              <a:cs typeface="휴먼옛체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86995" cy="6858000"/>
          </a:xfrm>
          <a:custGeom>
            <a:avLst/>
            <a:gdLst/>
            <a:ahLst/>
            <a:cxnLst/>
            <a:rect l="l" t="t" r="r" b="b"/>
            <a:pathLst>
              <a:path w="86995" h="6858000">
                <a:moveTo>
                  <a:pt x="0" y="0"/>
                </a:moveTo>
                <a:lnTo>
                  <a:pt x="86694" y="0"/>
                </a:lnTo>
                <a:lnTo>
                  <a:pt x="8669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B98A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84436" y="357706"/>
            <a:ext cx="23469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685" dirty="0"/>
              <a:t>데이터</a:t>
            </a:r>
            <a:r>
              <a:rPr sz="3600" spc="-445" dirty="0"/>
              <a:t> </a:t>
            </a:r>
            <a:r>
              <a:rPr sz="3600" spc="-760" dirty="0"/>
              <a:t>전처리</a:t>
            </a:r>
            <a:endParaRPr sz="3600"/>
          </a:p>
        </p:txBody>
      </p:sp>
      <p:sp>
        <p:nvSpPr>
          <p:cNvPr id="12" name="object 12"/>
          <p:cNvSpPr txBox="1"/>
          <p:nvPr/>
        </p:nvSpPr>
        <p:spPr>
          <a:xfrm>
            <a:off x="884420" y="112711"/>
            <a:ext cx="4330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10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2</a:t>
            </a:r>
            <a:endParaRPr sz="1100">
              <a:latin typeface="휴먼옛체"/>
              <a:cs typeface="휴먼옛체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56214" y="1930349"/>
            <a:ext cx="9848215" cy="2289810"/>
            <a:chOff x="1256214" y="1930349"/>
            <a:chExt cx="9848215" cy="2289810"/>
          </a:xfrm>
        </p:grpSpPr>
        <p:sp>
          <p:nvSpPr>
            <p:cNvPr id="14" name="object 14"/>
            <p:cNvSpPr/>
            <p:nvPr/>
          </p:nvSpPr>
          <p:spPr>
            <a:xfrm>
              <a:off x="4935250" y="2680812"/>
              <a:ext cx="694055" cy="878205"/>
            </a:xfrm>
            <a:custGeom>
              <a:avLst/>
              <a:gdLst/>
              <a:ahLst/>
              <a:cxnLst/>
              <a:rect l="l" t="t" r="r" b="b"/>
              <a:pathLst>
                <a:path w="694054" h="878204">
                  <a:moveTo>
                    <a:pt x="346949" y="877799"/>
                  </a:moveTo>
                  <a:lnTo>
                    <a:pt x="346949" y="658349"/>
                  </a:lnTo>
                  <a:lnTo>
                    <a:pt x="0" y="658349"/>
                  </a:lnTo>
                  <a:lnTo>
                    <a:pt x="0" y="219449"/>
                  </a:lnTo>
                  <a:lnTo>
                    <a:pt x="346949" y="219449"/>
                  </a:lnTo>
                  <a:lnTo>
                    <a:pt x="346949" y="0"/>
                  </a:lnTo>
                  <a:lnTo>
                    <a:pt x="693899" y="438899"/>
                  </a:lnTo>
                  <a:lnTo>
                    <a:pt x="346949" y="877799"/>
                  </a:lnTo>
                  <a:close/>
                </a:path>
              </a:pathLst>
            </a:custGeom>
            <a:solidFill>
              <a:srgbClr val="B98A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935250" y="2680812"/>
              <a:ext cx="694055" cy="878205"/>
            </a:xfrm>
            <a:custGeom>
              <a:avLst/>
              <a:gdLst/>
              <a:ahLst/>
              <a:cxnLst/>
              <a:rect l="l" t="t" r="r" b="b"/>
              <a:pathLst>
                <a:path w="694054" h="878204">
                  <a:moveTo>
                    <a:pt x="0" y="219449"/>
                  </a:moveTo>
                  <a:lnTo>
                    <a:pt x="346949" y="219449"/>
                  </a:lnTo>
                  <a:lnTo>
                    <a:pt x="346949" y="0"/>
                  </a:lnTo>
                  <a:lnTo>
                    <a:pt x="693899" y="438899"/>
                  </a:lnTo>
                  <a:lnTo>
                    <a:pt x="346949" y="877799"/>
                  </a:lnTo>
                  <a:lnTo>
                    <a:pt x="346949" y="658349"/>
                  </a:lnTo>
                  <a:lnTo>
                    <a:pt x="0" y="658349"/>
                  </a:lnTo>
                  <a:lnTo>
                    <a:pt x="0" y="219449"/>
                  </a:lnTo>
                  <a:close/>
                </a:path>
              </a:pathLst>
            </a:custGeom>
            <a:ln w="9524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6214" y="1931497"/>
              <a:ext cx="3296732" cy="220032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5475" y="1930349"/>
              <a:ext cx="5228399" cy="2289524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2300" y="1143000"/>
            <a:ext cx="11570335" cy="0"/>
          </a:xfrm>
          <a:custGeom>
            <a:avLst/>
            <a:gdLst/>
            <a:ahLst/>
            <a:cxnLst/>
            <a:rect l="l" t="t" r="r" b="b"/>
            <a:pathLst>
              <a:path w="11570335">
                <a:moveTo>
                  <a:pt x="0" y="0"/>
                </a:moveTo>
                <a:lnTo>
                  <a:pt x="11569799" y="0"/>
                </a:lnTo>
              </a:path>
            </a:pathLst>
          </a:custGeom>
          <a:ln w="9524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11399" y="1236996"/>
            <a:ext cx="10675620" cy="3171190"/>
            <a:chOff x="811399" y="1236996"/>
            <a:chExt cx="10675620" cy="3171190"/>
          </a:xfrm>
        </p:grpSpPr>
        <p:sp>
          <p:nvSpPr>
            <p:cNvPr id="4" name="object 4"/>
            <p:cNvSpPr/>
            <p:nvPr/>
          </p:nvSpPr>
          <p:spPr>
            <a:xfrm>
              <a:off x="811390" y="1661947"/>
              <a:ext cx="10675620" cy="2746375"/>
            </a:xfrm>
            <a:custGeom>
              <a:avLst/>
              <a:gdLst/>
              <a:ahLst/>
              <a:cxnLst/>
              <a:rect l="l" t="t" r="r" b="b"/>
              <a:pathLst>
                <a:path w="10675620" h="2746375">
                  <a:moveTo>
                    <a:pt x="10675201" y="0"/>
                  </a:moveTo>
                  <a:lnTo>
                    <a:pt x="0" y="0"/>
                  </a:lnTo>
                  <a:lnTo>
                    <a:pt x="0" y="126390"/>
                  </a:lnTo>
                  <a:lnTo>
                    <a:pt x="0" y="2746108"/>
                  </a:lnTo>
                  <a:lnTo>
                    <a:pt x="10675201" y="2746108"/>
                  </a:lnTo>
                  <a:lnTo>
                    <a:pt x="10675201" y="126390"/>
                  </a:lnTo>
                  <a:lnTo>
                    <a:pt x="10675201" y="0"/>
                  </a:lnTo>
                  <a:close/>
                </a:path>
              </a:pathLst>
            </a:custGeom>
            <a:solidFill>
              <a:srgbClr val="EEE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77224" y="1236996"/>
              <a:ext cx="3529965" cy="551815"/>
            </a:xfrm>
            <a:custGeom>
              <a:avLst/>
              <a:gdLst/>
              <a:ahLst/>
              <a:cxnLst/>
              <a:rect l="l" t="t" r="r" b="b"/>
              <a:pathLst>
                <a:path w="3529965" h="551814">
                  <a:moveTo>
                    <a:pt x="3529499" y="551334"/>
                  </a:moveTo>
                  <a:lnTo>
                    <a:pt x="0" y="551334"/>
                  </a:lnTo>
                  <a:lnTo>
                    <a:pt x="0" y="0"/>
                  </a:lnTo>
                  <a:lnTo>
                    <a:pt x="3529499" y="0"/>
                  </a:lnTo>
                  <a:lnTo>
                    <a:pt x="3529499" y="551334"/>
                  </a:lnTo>
                  <a:close/>
                </a:path>
              </a:pathLst>
            </a:custGeom>
            <a:solidFill>
              <a:srgbClr val="DE95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609354" y="1232247"/>
            <a:ext cx="246697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83260">
              <a:lnSpc>
                <a:spcPct val="100000"/>
              </a:lnSpc>
              <a:spcBef>
                <a:spcPts val="100"/>
              </a:spcBef>
            </a:pPr>
            <a:r>
              <a:rPr sz="1700" spc="-150" dirty="0">
                <a:solidFill>
                  <a:srgbClr val="554F4D"/>
                </a:solidFill>
                <a:latin typeface="휴먼옛체"/>
                <a:cs typeface="휴먼옛체"/>
              </a:rPr>
              <a:t>04_음식관련 </a:t>
            </a:r>
            <a:r>
              <a:rPr sz="1700" spc="-14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700" spc="-100" dirty="0">
                <a:solidFill>
                  <a:srgbClr val="554F4D"/>
                </a:solidFill>
                <a:latin typeface="휴먼옛체"/>
                <a:cs typeface="휴먼옛체"/>
              </a:rPr>
              <a:t>카드소비_CARD_</a:t>
            </a:r>
            <a:r>
              <a:rPr sz="1700" spc="-50" dirty="0">
                <a:solidFill>
                  <a:srgbClr val="554F4D"/>
                </a:solidFill>
                <a:latin typeface="휴먼옛체"/>
                <a:cs typeface="휴먼옛체"/>
              </a:rPr>
              <a:t>S</a:t>
            </a:r>
            <a:r>
              <a:rPr sz="1700" spc="-5" dirty="0">
                <a:solidFill>
                  <a:srgbClr val="554F4D"/>
                </a:solidFill>
                <a:latin typeface="휴먼옛체"/>
                <a:cs typeface="휴먼옛체"/>
              </a:rPr>
              <a:t>PENDING</a:t>
            </a:r>
            <a:endParaRPr sz="1700">
              <a:latin typeface="휴먼옛체"/>
              <a:cs typeface="휴먼옛체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11399" y="4502050"/>
            <a:ext cx="292735" cy="1755139"/>
          </a:xfrm>
          <a:custGeom>
            <a:avLst/>
            <a:gdLst/>
            <a:ahLst/>
            <a:cxnLst/>
            <a:rect l="l" t="t" r="r" b="b"/>
            <a:pathLst>
              <a:path w="292734" h="1755139">
                <a:moveTo>
                  <a:pt x="292455" y="1754699"/>
                </a:moveTo>
                <a:lnTo>
                  <a:pt x="245017" y="1750872"/>
                </a:lnTo>
                <a:lnTo>
                  <a:pt x="200017" y="1739790"/>
                </a:lnTo>
                <a:lnTo>
                  <a:pt x="158055" y="1722056"/>
                </a:lnTo>
                <a:lnTo>
                  <a:pt x="119735" y="1698272"/>
                </a:lnTo>
                <a:lnTo>
                  <a:pt x="85658" y="1669041"/>
                </a:lnTo>
                <a:lnTo>
                  <a:pt x="56427" y="1634964"/>
                </a:lnTo>
                <a:lnTo>
                  <a:pt x="32643" y="1596644"/>
                </a:lnTo>
                <a:lnTo>
                  <a:pt x="14909" y="1554682"/>
                </a:lnTo>
                <a:lnTo>
                  <a:pt x="3827" y="1509682"/>
                </a:lnTo>
                <a:lnTo>
                  <a:pt x="0" y="1462244"/>
                </a:lnTo>
                <a:lnTo>
                  <a:pt x="0" y="292455"/>
                </a:lnTo>
                <a:lnTo>
                  <a:pt x="3827" y="245017"/>
                </a:lnTo>
                <a:lnTo>
                  <a:pt x="14909" y="200017"/>
                </a:lnTo>
                <a:lnTo>
                  <a:pt x="32643" y="158055"/>
                </a:lnTo>
                <a:lnTo>
                  <a:pt x="56427" y="119735"/>
                </a:lnTo>
                <a:lnTo>
                  <a:pt x="85658" y="85658"/>
                </a:lnTo>
                <a:lnTo>
                  <a:pt x="119735" y="56427"/>
                </a:lnTo>
                <a:lnTo>
                  <a:pt x="158055" y="32643"/>
                </a:lnTo>
                <a:lnTo>
                  <a:pt x="200017" y="14909"/>
                </a:lnTo>
                <a:lnTo>
                  <a:pt x="245017" y="3827"/>
                </a:lnTo>
                <a:lnTo>
                  <a:pt x="292455" y="0"/>
                </a:lnTo>
              </a:path>
            </a:pathLst>
          </a:custGeom>
          <a:ln w="9524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194144" y="4502050"/>
            <a:ext cx="292735" cy="1755139"/>
          </a:xfrm>
          <a:custGeom>
            <a:avLst/>
            <a:gdLst/>
            <a:ahLst/>
            <a:cxnLst/>
            <a:rect l="l" t="t" r="r" b="b"/>
            <a:pathLst>
              <a:path w="292734" h="1755139">
                <a:moveTo>
                  <a:pt x="0" y="0"/>
                </a:moveTo>
                <a:lnTo>
                  <a:pt x="46026" y="3643"/>
                </a:lnTo>
                <a:lnTo>
                  <a:pt x="90504" y="14355"/>
                </a:lnTo>
                <a:lnTo>
                  <a:pt x="132649" y="31812"/>
                </a:lnTo>
                <a:lnTo>
                  <a:pt x="171675" y="55688"/>
                </a:lnTo>
                <a:lnTo>
                  <a:pt x="206796" y="85658"/>
                </a:lnTo>
                <a:lnTo>
                  <a:pt x="236766" y="120779"/>
                </a:lnTo>
                <a:lnTo>
                  <a:pt x="260642" y="159806"/>
                </a:lnTo>
                <a:lnTo>
                  <a:pt x="278099" y="201951"/>
                </a:lnTo>
                <a:lnTo>
                  <a:pt x="288812" y="246429"/>
                </a:lnTo>
                <a:lnTo>
                  <a:pt x="292455" y="292455"/>
                </a:lnTo>
                <a:lnTo>
                  <a:pt x="292455" y="1462244"/>
                </a:lnTo>
                <a:lnTo>
                  <a:pt x="288627" y="1509682"/>
                </a:lnTo>
                <a:lnTo>
                  <a:pt x="277545" y="1554682"/>
                </a:lnTo>
                <a:lnTo>
                  <a:pt x="259812" y="1596644"/>
                </a:lnTo>
                <a:lnTo>
                  <a:pt x="236028" y="1634964"/>
                </a:lnTo>
                <a:lnTo>
                  <a:pt x="206797" y="1669041"/>
                </a:lnTo>
                <a:lnTo>
                  <a:pt x="172720" y="1698272"/>
                </a:lnTo>
                <a:lnTo>
                  <a:pt x="134400" y="1722056"/>
                </a:lnTo>
                <a:lnTo>
                  <a:pt x="92438" y="1739790"/>
                </a:lnTo>
                <a:lnTo>
                  <a:pt x="47437" y="1750872"/>
                </a:lnTo>
                <a:lnTo>
                  <a:pt x="0" y="1754699"/>
                </a:lnTo>
              </a:path>
            </a:pathLst>
          </a:custGeom>
          <a:ln w="9524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14452" y="4920676"/>
            <a:ext cx="8667750" cy="845819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325120" indent="-313055">
              <a:lnSpc>
                <a:spcPct val="100000"/>
              </a:lnSpc>
              <a:spcBef>
                <a:spcPts val="545"/>
              </a:spcBef>
              <a:buSzPct val="87500"/>
              <a:buFont typeface=""/>
              <a:buChar char="-"/>
              <a:tabLst>
                <a:tab pos="325120" algn="l"/>
                <a:tab pos="325755" algn="l"/>
              </a:tabLst>
            </a:pPr>
            <a:r>
              <a:rPr sz="1600" spc="-55" dirty="0">
                <a:solidFill>
                  <a:srgbClr val="554F4D"/>
                </a:solidFill>
                <a:latin typeface="Arial"/>
                <a:cs typeface="Arial"/>
              </a:rPr>
              <a:t>‘</a:t>
            </a:r>
            <a:r>
              <a:rPr sz="1400" spc="-55" dirty="0">
                <a:solidFill>
                  <a:srgbClr val="554F4D"/>
                </a:solidFill>
                <a:latin typeface="휴먼옛체"/>
                <a:cs typeface="휴먼옛체"/>
              </a:rPr>
              <a:t>mct_cat_cd</a:t>
            </a:r>
            <a:r>
              <a:rPr sz="1400" spc="-55" dirty="0">
                <a:solidFill>
                  <a:srgbClr val="554F4D"/>
                </a:solidFill>
                <a:latin typeface="Arial"/>
                <a:cs typeface="Arial"/>
              </a:rPr>
              <a:t>’</a:t>
            </a:r>
            <a:r>
              <a:rPr sz="1400" spc="-55" dirty="0">
                <a:solidFill>
                  <a:srgbClr val="554F4D"/>
                </a:solidFill>
                <a:latin typeface="휴먼옛체"/>
                <a:cs typeface="휴먼옛체"/>
              </a:rPr>
              <a:t>와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40" dirty="0">
                <a:solidFill>
                  <a:srgbClr val="554F4D"/>
                </a:solidFill>
                <a:latin typeface="휴먼옛체"/>
                <a:cs typeface="휴먼옛체"/>
              </a:rPr>
              <a:t>'mct_cat_nm</a:t>
            </a:r>
            <a:r>
              <a:rPr sz="1400" spc="-40" dirty="0">
                <a:solidFill>
                  <a:srgbClr val="554F4D"/>
                </a:solidFill>
                <a:latin typeface="Arial"/>
                <a:cs typeface="Arial"/>
              </a:rPr>
              <a:t>’</a:t>
            </a:r>
            <a:r>
              <a:rPr sz="1400" spc="-55" dirty="0">
                <a:solidFill>
                  <a:srgbClr val="554F4D"/>
                </a:solidFill>
                <a:latin typeface="Arial"/>
                <a:cs typeface="Arial"/>
              </a:rPr>
              <a:t> </a:t>
            </a:r>
            <a:r>
              <a:rPr sz="1400" spc="-300" dirty="0">
                <a:solidFill>
                  <a:srgbClr val="554F4D"/>
                </a:solidFill>
                <a:latin typeface="휴먼옛체"/>
                <a:cs typeface="휴먼옛체"/>
              </a:rPr>
              <a:t>은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130" dirty="0">
                <a:solidFill>
                  <a:srgbClr val="554F4D"/>
                </a:solidFill>
                <a:latin typeface="휴먼옛체"/>
                <a:cs typeface="휴먼옛체"/>
              </a:rPr>
              <a:t>1:1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40" dirty="0">
                <a:solidFill>
                  <a:srgbClr val="554F4D"/>
                </a:solidFill>
                <a:latin typeface="휴먼옛체"/>
                <a:cs typeface="휴먼옛체"/>
              </a:rPr>
              <a:t>관계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0" dirty="0">
                <a:solidFill>
                  <a:srgbClr val="554F4D"/>
                </a:solidFill>
                <a:latin typeface="휴먼옛체"/>
                <a:cs typeface="휴먼옛체"/>
              </a:rPr>
              <a:t>-&gt;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85" dirty="0">
                <a:solidFill>
                  <a:srgbClr val="554F4D"/>
                </a:solidFill>
                <a:latin typeface="휴먼옛체"/>
                <a:cs typeface="휴먼옛체"/>
              </a:rPr>
              <a:t>상대적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80" dirty="0">
                <a:solidFill>
                  <a:srgbClr val="554F4D"/>
                </a:solidFill>
                <a:latin typeface="휴먼옛체"/>
                <a:cs typeface="휴먼옛체"/>
              </a:rPr>
              <a:t>구분이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5" dirty="0">
                <a:solidFill>
                  <a:srgbClr val="554F4D"/>
                </a:solidFill>
                <a:latin typeface="휴먼옛체"/>
                <a:cs typeface="휴먼옛체"/>
              </a:rPr>
              <a:t>어려운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40" dirty="0">
                <a:solidFill>
                  <a:srgbClr val="980000"/>
                </a:solidFill>
                <a:latin typeface="휴먼옛체"/>
                <a:cs typeface="휴먼옛체"/>
              </a:rPr>
              <a:t>'</a:t>
            </a:r>
            <a:r>
              <a:rPr sz="1400" spc="-40" dirty="0" err="1">
                <a:solidFill>
                  <a:srgbClr val="980000"/>
                </a:solidFill>
                <a:latin typeface="휴먼옛체"/>
                <a:cs typeface="휴먼옛체"/>
              </a:rPr>
              <a:t>mct_cat_</a:t>
            </a:r>
            <a:r>
              <a:rPr lang="en-US" sz="1400" spc="-40" dirty="0" err="1">
                <a:solidFill>
                  <a:srgbClr val="980000"/>
                </a:solidFill>
                <a:latin typeface="휴먼옛체"/>
                <a:cs typeface="휴먼옛체"/>
              </a:rPr>
              <a:t>cd</a:t>
            </a:r>
            <a:r>
              <a:rPr sz="1400" spc="-40" dirty="0">
                <a:solidFill>
                  <a:srgbClr val="980000"/>
                </a:solidFill>
                <a:latin typeface="Arial"/>
                <a:cs typeface="Arial"/>
              </a:rPr>
              <a:t>’</a:t>
            </a:r>
            <a:r>
              <a:rPr sz="1400" spc="-55" dirty="0">
                <a:solidFill>
                  <a:srgbClr val="980000"/>
                </a:solidFill>
                <a:latin typeface="Arial"/>
                <a:cs typeface="Arial"/>
              </a:rPr>
              <a:t> </a:t>
            </a:r>
            <a:r>
              <a:rPr sz="1400" spc="-240" dirty="0">
                <a:solidFill>
                  <a:srgbClr val="980000"/>
                </a:solidFill>
                <a:latin typeface="휴먼옛체"/>
                <a:cs typeface="휴먼옛체"/>
              </a:rPr>
              <a:t>열</a:t>
            </a:r>
            <a:r>
              <a:rPr sz="1400" spc="-17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40" dirty="0">
                <a:solidFill>
                  <a:srgbClr val="980000"/>
                </a:solidFill>
                <a:latin typeface="휴먼옛체"/>
                <a:cs typeface="휴먼옛체"/>
              </a:rPr>
              <a:t>제거</a:t>
            </a:r>
            <a:endParaRPr sz="1400" dirty="0">
              <a:latin typeface="휴먼옛체"/>
              <a:cs typeface="휴먼옛체"/>
            </a:endParaRPr>
          </a:p>
          <a:p>
            <a:pPr marL="325120" indent="-301625">
              <a:lnSpc>
                <a:spcPct val="100000"/>
              </a:lnSpc>
              <a:spcBef>
                <a:spcPts val="395"/>
              </a:spcBef>
              <a:buSzPct val="85714"/>
              <a:buFont typeface=""/>
              <a:buChar char="-"/>
              <a:tabLst>
                <a:tab pos="325120" algn="l"/>
                <a:tab pos="325755" algn="l"/>
              </a:tabLst>
            </a:pPr>
            <a:r>
              <a:rPr sz="1400" spc="-45" dirty="0">
                <a:solidFill>
                  <a:srgbClr val="554F4D"/>
                </a:solidFill>
                <a:latin typeface="Arial"/>
                <a:cs typeface="Arial"/>
              </a:rPr>
              <a:t>‘</a:t>
            </a:r>
            <a:r>
              <a:rPr sz="1400" spc="-45" dirty="0">
                <a:solidFill>
                  <a:srgbClr val="554F4D"/>
                </a:solidFill>
                <a:latin typeface="휴먼옛체"/>
                <a:cs typeface="휴먼옛체"/>
              </a:rPr>
              <a:t>mct_cat_nm</a:t>
            </a:r>
            <a:r>
              <a:rPr sz="1400" spc="-45" dirty="0">
                <a:solidFill>
                  <a:srgbClr val="554F4D"/>
                </a:solidFill>
                <a:latin typeface="Arial"/>
                <a:cs typeface="Arial"/>
              </a:rPr>
              <a:t>’</a:t>
            </a:r>
            <a:r>
              <a:rPr sz="1400" spc="-45" dirty="0">
                <a:solidFill>
                  <a:srgbClr val="554F4D"/>
                </a:solidFill>
                <a:latin typeface="휴먼옛체"/>
                <a:cs typeface="휴먼옛체"/>
              </a:rPr>
              <a:t>,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15" dirty="0">
                <a:solidFill>
                  <a:srgbClr val="554F4D"/>
                </a:solidFill>
                <a:latin typeface="Arial"/>
                <a:cs typeface="Arial"/>
              </a:rPr>
              <a:t>‘</a:t>
            </a:r>
            <a:r>
              <a:rPr sz="1400" spc="-15" dirty="0">
                <a:solidFill>
                  <a:srgbClr val="554F4D"/>
                </a:solidFill>
                <a:latin typeface="휴먼옛체"/>
                <a:cs typeface="휴먼옛체"/>
              </a:rPr>
              <a:t>use_cnt</a:t>
            </a:r>
            <a:r>
              <a:rPr sz="1400" spc="-15" dirty="0">
                <a:solidFill>
                  <a:srgbClr val="554F4D"/>
                </a:solidFill>
                <a:latin typeface="Arial"/>
                <a:cs typeface="Arial"/>
              </a:rPr>
              <a:t>’</a:t>
            </a:r>
            <a:r>
              <a:rPr sz="1400" spc="-15" dirty="0">
                <a:solidFill>
                  <a:srgbClr val="554F4D"/>
                </a:solidFill>
                <a:latin typeface="휴먼옛체"/>
                <a:cs typeface="휴먼옛체"/>
              </a:rPr>
              <a:t>,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55" dirty="0">
                <a:solidFill>
                  <a:srgbClr val="554F4D"/>
                </a:solidFill>
                <a:latin typeface="Arial"/>
                <a:cs typeface="Arial"/>
              </a:rPr>
              <a:t>‘</a:t>
            </a:r>
            <a:r>
              <a:rPr sz="1400" spc="-55" dirty="0">
                <a:solidFill>
                  <a:srgbClr val="554F4D"/>
                </a:solidFill>
                <a:latin typeface="휴먼옛체"/>
                <a:cs typeface="휴먼옛체"/>
              </a:rPr>
              <a:t>use_amt</a:t>
            </a:r>
            <a:r>
              <a:rPr sz="1400" spc="-55" dirty="0">
                <a:solidFill>
                  <a:srgbClr val="554F4D"/>
                </a:solidFill>
                <a:latin typeface="Arial"/>
                <a:cs typeface="Arial"/>
              </a:rPr>
              <a:t>’</a:t>
            </a:r>
            <a:r>
              <a:rPr sz="1400" spc="-55" dirty="0">
                <a:solidFill>
                  <a:srgbClr val="554F4D"/>
                </a:solidFill>
                <a:latin typeface="휴먼옛체"/>
                <a:cs typeface="휴먼옛체"/>
              </a:rPr>
              <a:t>를</a:t>
            </a:r>
            <a:r>
              <a:rPr sz="1400" spc="-16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5" dirty="0">
                <a:solidFill>
                  <a:srgbClr val="554F4D"/>
                </a:solidFill>
                <a:latin typeface="휴먼옛체"/>
                <a:cs typeface="휴먼옛체"/>
              </a:rPr>
              <a:t>활용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0" dirty="0">
                <a:solidFill>
                  <a:srgbClr val="554F4D"/>
                </a:solidFill>
                <a:latin typeface="휴먼옛체"/>
                <a:cs typeface="휴먼옛체"/>
              </a:rPr>
              <a:t>-&gt;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04" dirty="0">
                <a:solidFill>
                  <a:srgbClr val="554F4D"/>
                </a:solidFill>
                <a:latin typeface="휴먼옛체"/>
                <a:cs typeface="휴먼옛체"/>
              </a:rPr>
              <a:t>각</a:t>
            </a:r>
            <a:r>
              <a:rPr sz="1400" spc="-16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5" dirty="0">
                <a:solidFill>
                  <a:srgbClr val="554F4D"/>
                </a:solidFill>
                <a:latin typeface="휴먼옛체"/>
                <a:cs typeface="휴먼옛체"/>
              </a:rPr>
              <a:t>업종별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40" dirty="0">
                <a:solidFill>
                  <a:srgbClr val="554F4D"/>
                </a:solidFill>
                <a:latin typeface="휴먼옛체"/>
                <a:cs typeface="휴먼옛체"/>
              </a:rPr>
              <a:t>월별</a:t>
            </a:r>
            <a:r>
              <a:rPr sz="1400" spc="-16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150" dirty="0">
                <a:solidFill>
                  <a:srgbClr val="980000"/>
                </a:solidFill>
                <a:latin typeface="Arial"/>
                <a:cs typeface="Arial"/>
              </a:rPr>
              <a:t>‘</a:t>
            </a:r>
            <a:r>
              <a:rPr sz="1400" spc="-150" dirty="0">
                <a:solidFill>
                  <a:srgbClr val="980000"/>
                </a:solidFill>
                <a:latin typeface="휴먼옛체"/>
                <a:cs typeface="휴먼옛체"/>
              </a:rPr>
              <a:t>결제금액</a:t>
            </a:r>
            <a:r>
              <a:rPr sz="1400" spc="-150" dirty="0">
                <a:solidFill>
                  <a:srgbClr val="980000"/>
                </a:solidFill>
                <a:latin typeface="Arial"/>
                <a:cs typeface="Arial"/>
              </a:rPr>
              <a:t>’</a:t>
            </a:r>
            <a:r>
              <a:rPr sz="1400" spc="-150" dirty="0">
                <a:solidFill>
                  <a:srgbClr val="980000"/>
                </a:solidFill>
                <a:latin typeface="휴먼옛체"/>
                <a:cs typeface="휴먼옛체"/>
              </a:rPr>
              <a:t>,</a:t>
            </a:r>
            <a:r>
              <a:rPr sz="1400" spc="-170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195" dirty="0">
                <a:solidFill>
                  <a:srgbClr val="980000"/>
                </a:solidFill>
                <a:latin typeface="Arial"/>
                <a:cs typeface="Arial"/>
              </a:rPr>
              <a:t>‘</a:t>
            </a:r>
            <a:r>
              <a:rPr sz="1400" spc="-195" dirty="0">
                <a:solidFill>
                  <a:srgbClr val="980000"/>
                </a:solidFill>
                <a:latin typeface="휴먼옛체"/>
                <a:cs typeface="휴먼옛체"/>
              </a:rPr>
              <a:t>결제건수</a:t>
            </a:r>
            <a:r>
              <a:rPr sz="1400" spc="-195" dirty="0">
                <a:solidFill>
                  <a:srgbClr val="980000"/>
                </a:solidFill>
                <a:latin typeface="Arial"/>
                <a:cs typeface="Arial"/>
              </a:rPr>
              <a:t>’</a:t>
            </a:r>
            <a:r>
              <a:rPr sz="1400" spc="-195" dirty="0">
                <a:solidFill>
                  <a:srgbClr val="980000"/>
                </a:solidFill>
                <a:latin typeface="휴먼옛체"/>
                <a:cs typeface="휴먼옛체"/>
              </a:rPr>
              <a:t>열</a:t>
            </a:r>
            <a:r>
              <a:rPr sz="1400" spc="-170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310" dirty="0">
                <a:solidFill>
                  <a:srgbClr val="980000"/>
                </a:solidFill>
                <a:latin typeface="휴먼옛체"/>
                <a:cs typeface="휴먼옛체"/>
              </a:rPr>
              <a:t>생성</a:t>
            </a:r>
            <a:endParaRPr sz="1400" dirty="0">
              <a:latin typeface="휴먼옛체"/>
              <a:cs typeface="휴먼옛체"/>
            </a:endParaRPr>
          </a:p>
          <a:p>
            <a:pPr marL="325120" indent="-301625">
              <a:lnSpc>
                <a:spcPct val="100000"/>
              </a:lnSpc>
              <a:spcBef>
                <a:spcPts val="335"/>
              </a:spcBef>
              <a:buSzPct val="85714"/>
              <a:buChar char="-"/>
              <a:tabLst>
                <a:tab pos="325120" algn="l"/>
                <a:tab pos="325755" algn="l"/>
              </a:tabLst>
            </a:pPr>
            <a:r>
              <a:rPr sz="1400" spc="-280" dirty="0">
                <a:solidFill>
                  <a:srgbClr val="554F4D"/>
                </a:solidFill>
                <a:latin typeface="휴먼옛체"/>
                <a:cs typeface="휴먼옛체"/>
              </a:rPr>
              <a:t>거주지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95" dirty="0">
                <a:solidFill>
                  <a:srgbClr val="554F4D"/>
                </a:solidFill>
                <a:latin typeface="휴먼옛체"/>
                <a:cs typeface="휴먼옛체"/>
              </a:rPr>
              <a:t>중심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5" dirty="0">
                <a:solidFill>
                  <a:srgbClr val="554F4D"/>
                </a:solidFill>
                <a:latin typeface="휴먼옛체"/>
                <a:cs typeface="휴먼옛체"/>
              </a:rPr>
              <a:t>발생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85" dirty="0">
                <a:solidFill>
                  <a:srgbClr val="554F4D"/>
                </a:solidFill>
                <a:latin typeface="휴먼옛체"/>
                <a:cs typeface="휴먼옛체"/>
              </a:rPr>
              <a:t>음식물쓰레기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0" dirty="0">
                <a:solidFill>
                  <a:srgbClr val="554F4D"/>
                </a:solidFill>
                <a:latin typeface="휴먼옛체"/>
                <a:cs typeface="휴먼옛체"/>
              </a:rPr>
              <a:t>데이터에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45" dirty="0">
                <a:solidFill>
                  <a:srgbClr val="554F4D"/>
                </a:solidFill>
                <a:latin typeface="휴먼옛체"/>
                <a:cs typeface="휴먼옛체"/>
              </a:rPr>
              <a:t>포함되지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54" dirty="0">
                <a:solidFill>
                  <a:srgbClr val="554F4D"/>
                </a:solidFill>
                <a:latin typeface="휴먼옛체"/>
                <a:cs typeface="휴먼옛체"/>
              </a:rPr>
              <a:t>않을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140" dirty="0">
                <a:solidFill>
                  <a:srgbClr val="980000"/>
                </a:solidFill>
                <a:latin typeface="휴먼옛체"/>
                <a:cs typeface="휴먼옛체"/>
              </a:rPr>
              <a:t>식당(</a:t>
            </a:r>
            <a:r>
              <a:rPr sz="1400" spc="-140" dirty="0">
                <a:solidFill>
                  <a:srgbClr val="980000"/>
                </a:solidFill>
                <a:latin typeface="Arial"/>
                <a:cs typeface="Arial"/>
              </a:rPr>
              <a:t>‘</a:t>
            </a:r>
            <a:r>
              <a:rPr sz="1400" spc="-140" dirty="0">
                <a:solidFill>
                  <a:srgbClr val="980000"/>
                </a:solidFill>
                <a:latin typeface="휴먼옛체"/>
                <a:cs typeface="휴먼옛체"/>
              </a:rPr>
              <a:t>한식</a:t>
            </a:r>
            <a:r>
              <a:rPr sz="1400" spc="-140" dirty="0">
                <a:solidFill>
                  <a:srgbClr val="980000"/>
                </a:solidFill>
                <a:latin typeface="Arial"/>
                <a:cs typeface="Arial"/>
              </a:rPr>
              <a:t>’</a:t>
            </a:r>
            <a:r>
              <a:rPr sz="1400" spc="-140" dirty="0">
                <a:solidFill>
                  <a:srgbClr val="980000"/>
                </a:solidFill>
                <a:latin typeface="휴먼옛체"/>
                <a:cs typeface="휴먼옛체"/>
              </a:rPr>
              <a:t>,</a:t>
            </a:r>
            <a:r>
              <a:rPr sz="1400" spc="-170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110" dirty="0">
                <a:solidFill>
                  <a:srgbClr val="980000"/>
                </a:solidFill>
                <a:latin typeface="Arial"/>
                <a:cs typeface="Arial"/>
              </a:rPr>
              <a:t>‘</a:t>
            </a:r>
            <a:r>
              <a:rPr sz="1400" spc="-110" dirty="0">
                <a:solidFill>
                  <a:srgbClr val="980000"/>
                </a:solidFill>
                <a:latin typeface="휴먼옛체"/>
                <a:cs typeface="휴먼옛체"/>
              </a:rPr>
              <a:t>양식</a:t>
            </a:r>
            <a:r>
              <a:rPr sz="1400" spc="-110" dirty="0">
                <a:solidFill>
                  <a:srgbClr val="980000"/>
                </a:solidFill>
                <a:latin typeface="Arial"/>
                <a:cs typeface="Arial"/>
              </a:rPr>
              <a:t>’</a:t>
            </a:r>
            <a:r>
              <a:rPr sz="1400" spc="-110" dirty="0">
                <a:solidFill>
                  <a:srgbClr val="980000"/>
                </a:solidFill>
                <a:latin typeface="휴먼옛체"/>
                <a:cs typeface="휴먼옛체"/>
              </a:rPr>
              <a:t>,</a:t>
            </a:r>
            <a:r>
              <a:rPr sz="1400" spc="-16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185" dirty="0">
                <a:solidFill>
                  <a:srgbClr val="980000"/>
                </a:solidFill>
                <a:latin typeface="Arial"/>
                <a:cs typeface="Arial"/>
              </a:rPr>
              <a:t>‘</a:t>
            </a:r>
            <a:r>
              <a:rPr sz="1400" spc="-185" dirty="0">
                <a:solidFill>
                  <a:srgbClr val="980000"/>
                </a:solidFill>
                <a:latin typeface="휴먼옛체"/>
                <a:cs typeface="휴먼옛체"/>
              </a:rPr>
              <a:t>아시아음식</a:t>
            </a:r>
            <a:r>
              <a:rPr sz="1400" spc="-185" dirty="0">
                <a:solidFill>
                  <a:srgbClr val="980000"/>
                </a:solidFill>
                <a:latin typeface="Arial"/>
                <a:cs typeface="Arial"/>
              </a:rPr>
              <a:t>’</a:t>
            </a:r>
            <a:r>
              <a:rPr sz="1400" spc="-185" dirty="0">
                <a:solidFill>
                  <a:srgbClr val="980000"/>
                </a:solidFill>
                <a:latin typeface="휴먼옛체"/>
                <a:cs typeface="휴먼옛체"/>
              </a:rPr>
              <a:t>,</a:t>
            </a:r>
            <a:r>
              <a:rPr sz="1400" spc="-170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105" dirty="0">
                <a:solidFill>
                  <a:srgbClr val="980000"/>
                </a:solidFill>
                <a:latin typeface="Arial"/>
                <a:cs typeface="Arial"/>
              </a:rPr>
              <a:t>‘</a:t>
            </a:r>
            <a:r>
              <a:rPr sz="1400" spc="-105" dirty="0">
                <a:solidFill>
                  <a:srgbClr val="980000"/>
                </a:solidFill>
                <a:latin typeface="휴먼옛체"/>
                <a:cs typeface="휴먼옛체"/>
              </a:rPr>
              <a:t>부페</a:t>
            </a:r>
            <a:r>
              <a:rPr sz="1400" spc="-105" dirty="0">
                <a:solidFill>
                  <a:srgbClr val="980000"/>
                </a:solidFill>
                <a:latin typeface="Arial"/>
                <a:cs typeface="Arial"/>
              </a:rPr>
              <a:t>’</a:t>
            </a:r>
            <a:r>
              <a:rPr sz="1400" spc="-105" dirty="0">
                <a:solidFill>
                  <a:srgbClr val="980000"/>
                </a:solidFill>
                <a:latin typeface="휴먼옛체"/>
                <a:cs typeface="휴먼옛체"/>
              </a:rPr>
              <a:t>,</a:t>
            </a:r>
            <a:r>
              <a:rPr sz="1400" spc="-170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15" dirty="0">
                <a:solidFill>
                  <a:srgbClr val="980000"/>
                </a:solidFill>
                <a:latin typeface="Arial"/>
                <a:cs typeface="Arial"/>
              </a:rPr>
              <a:t>‘</a:t>
            </a:r>
            <a:r>
              <a:rPr sz="1400" spc="-215" dirty="0">
                <a:solidFill>
                  <a:srgbClr val="980000"/>
                </a:solidFill>
                <a:latin typeface="휴먼옛체"/>
                <a:cs typeface="휴먼옛체"/>
              </a:rPr>
              <a:t>주점</a:t>
            </a:r>
            <a:r>
              <a:rPr sz="1400" spc="-170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980000"/>
                </a:solidFill>
                <a:latin typeface="휴먼옛체"/>
                <a:cs typeface="휴먼옛체"/>
              </a:rPr>
              <a:t>및</a:t>
            </a:r>
            <a:r>
              <a:rPr sz="1400" spc="-170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180" dirty="0">
                <a:solidFill>
                  <a:srgbClr val="980000"/>
                </a:solidFill>
                <a:latin typeface="휴먼옛체"/>
                <a:cs typeface="휴먼옛체"/>
              </a:rPr>
              <a:t>주류판매</a:t>
            </a:r>
            <a:r>
              <a:rPr sz="1400" spc="-180" dirty="0">
                <a:solidFill>
                  <a:srgbClr val="980000"/>
                </a:solidFill>
                <a:latin typeface="Arial"/>
                <a:cs typeface="Arial"/>
              </a:rPr>
              <a:t>’</a:t>
            </a:r>
            <a:r>
              <a:rPr sz="1400" spc="-180" dirty="0">
                <a:solidFill>
                  <a:srgbClr val="980000"/>
                </a:solidFill>
                <a:latin typeface="휴먼옛체"/>
                <a:cs typeface="휴먼옛체"/>
              </a:rPr>
              <a:t>)</a:t>
            </a:r>
            <a:r>
              <a:rPr sz="1400" spc="-170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980000"/>
                </a:solidFill>
                <a:latin typeface="휴먼옛체"/>
                <a:cs typeface="휴먼옛체"/>
              </a:rPr>
              <a:t>데이터</a:t>
            </a:r>
            <a:r>
              <a:rPr sz="1400" spc="-170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54" dirty="0">
                <a:solidFill>
                  <a:srgbClr val="980000"/>
                </a:solidFill>
                <a:latin typeface="휴먼옛체"/>
                <a:cs typeface="휴먼옛체"/>
              </a:rPr>
              <a:t>통합</a:t>
            </a:r>
            <a:endParaRPr sz="1400" dirty="0">
              <a:latin typeface="휴먼옛체"/>
              <a:cs typeface="휴먼옛체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86995" cy="6858000"/>
          </a:xfrm>
          <a:custGeom>
            <a:avLst/>
            <a:gdLst/>
            <a:ahLst/>
            <a:cxnLst/>
            <a:rect l="l" t="t" r="r" b="b"/>
            <a:pathLst>
              <a:path w="86995" h="6858000">
                <a:moveTo>
                  <a:pt x="0" y="0"/>
                </a:moveTo>
                <a:lnTo>
                  <a:pt x="86694" y="0"/>
                </a:lnTo>
                <a:lnTo>
                  <a:pt x="8669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B98A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84436" y="357706"/>
            <a:ext cx="23469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685" dirty="0"/>
              <a:t>데이터</a:t>
            </a:r>
            <a:r>
              <a:rPr sz="3600" spc="-445" dirty="0"/>
              <a:t> </a:t>
            </a:r>
            <a:r>
              <a:rPr sz="3600" spc="-760" dirty="0"/>
              <a:t>전처리</a:t>
            </a:r>
            <a:endParaRPr sz="3600"/>
          </a:p>
        </p:txBody>
      </p:sp>
      <p:sp>
        <p:nvSpPr>
          <p:cNvPr id="12" name="object 12"/>
          <p:cNvSpPr txBox="1"/>
          <p:nvPr/>
        </p:nvSpPr>
        <p:spPr>
          <a:xfrm>
            <a:off x="884416" y="112711"/>
            <a:ext cx="4330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10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2</a:t>
            </a:r>
            <a:endParaRPr sz="1100">
              <a:latin typeface="휴먼옛체"/>
              <a:cs typeface="휴먼옛체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76100" y="1927825"/>
            <a:ext cx="10362565" cy="2270760"/>
            <a:chOff x="976100" y="1927825"/>
            <a:chExt cx="10362565" cy="2270760"/>
          </a:xfrm>
        </p:grpSpPr>
        <p:sp>
          <p:nvSpPr>
            <p:cNvPr id="14" name="object 14"/>
            <p:cNvSpPr/>
            <p:nvPr/>
          </p:nvSpPr>
          <p:spPr>
            <a:xfrm>
              <a:off x="4984725" y="2624050"/>
              <a:ext cx="694055" cy="878205"/>
            </a:xfrm>
            <a:custGeom>
              <a:avLst/>
              <a:gdLst/>
              <a:ahLst/>
              <a:cxnLst/>
              <a:rect l="l" t="t" r="r" b="b"/>
              <a:pathLst>
                <a:path w="694054" h="878204">
                  <a:moveTo>
                    <a:pt x="346949" y="877799"/>
                  </a:moveTo>
                  <a:lnTo>
                    <a:pt x="346949" y="658349"/>
                  </a:lnTo>
                  <a:lnTo>
                    <a:pt x="0" y="658349"/>
                  </a:lnTo>
                  <a:lnTo>
                    <a:pt x="0" y="219449"/>
                  </a:lnTo>
                  <a:lnTo>
                    <a:pt x="346949" y="219449"/>
                  </a:lnTo>
                  <a:lnTo>
                    <a:pt x="346949" y="0"/>
                  </a:lnTo>
                  <a:lnTo>
                    <a:pt x="693899" y="438899"/>
                  </a:lnTo>
                  <a:lnTo>
                    <a:pt x="346949" y="877799"/>
                  </a:lnTo>
                  <a:close/>
                </a:path>
              </a:pathLst>
            </a:custGeom>
            <a:solidFill>
              <a:srgbClr val="B98A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984725" y="2624050"/>
              <a:ext cx="694055" cy="878205"/>
            </a:xfrm>
            <a:custGeom>
              <a:avLst/>
              <a:gdLst/>
              <a:ahLst/>
              <a:cxnLst/>
              <a:rect l="l" t="t" r="r" b="b"/>
              <a:pathLst>
                <a:path w="694054" h="878204">
                  <a:moveTo>
                    <a:pt x="0" y="219449"/>
                  </a:moveTo>
                  <a:lnTo>
                    <a:pt x="346949" y="219449"/>
                  </a:lnTo>
                  <a:lnTo>
                    <a:pt x="346949" y="0"/>
                  </a:lnTo>
                  <a:lnTo>
                    <a:pt x="693899" y="438899"/>
                  </a:lnTo>
                  <a:lnTo>
                    <a:pt x="346949" y="877799"/>
                  </a:lnTo>
                  <a:lnTo>
                    <a:pt x="346949" y="658349"/>
                  </a:lnTo>
                  <a:lnTo>
                    <a:pt x="0" y="658349"/>
                  </a:lnTo>
                  <a:lnTo>
                    <a:pt x="0" y="219449"/>
                  </a:lnTo>
                  <a:close/>
                </a:path>
              </a:pathLst>
            </a:custGeom>
            <a:ln w="9524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6100" y="2153325"/>
              <a:ext cx="3865399" cy="19145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1850" y="1927825"/>
              <a:ext cx="5516799" cy="2270225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2300" y="1143000"/>
            <a:ext cx="11570335" cy="0"/>
          </a:xfrm>
          <a:custGeom>
            <a:avLst/>
            <a:gdLst/>
            <a:ahLst/>
            <a:cxnLst/>
            <a:rect l="l" t="t" r="r" b="b"/>
            <a:pathLst>
              <a:path w="11570335">
                <a:moveTo>
                  <a:pt x="0" y="0"/>
                </a:moveTo>
                <a:lnTo>
                  <a:pt x="11569799" y="0"/>
                </a:lnTo>
              </a:path>
            </a:pathLst>
          </a:custGeom>
          <a:ln w="9524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11399" y="1236996"/>
            <a:ext cx="10675620" cy="3171190"/>
            <a:chOff x="811399" y="1236996"/>
            <a:chExt cx="10675620" cy="3171190"/>
          </a:xfrm>
        </p:grpSpPr>
        <p:sp>
          <p:nvSpPr>
            <p:cNvPr id="4" name="object 4"/>
            <p:cNvSpPr/>
            <p:nvPr/>
          </p:nvSpPr>
          <p:spPr>
            <a:xfrm>
              <a:off x="811390" y="1661947"/>
              <a:ext cx="10675620" cy="2746375"/>
            </a:xfrm>
            <a:custGeom>
              <a:avLst/>
              <a:gdLst/>
              <a:ahLst/>
              <a:cxnLst/>
              <a:rect l="l" t="t" r="r" b="b"/>
              <a:pathLst>
                <a:path w="10675620" h="2746375">
                  <a:moveTo>
                    <a:pt x="10675201" y="0"/>
                  </a:moveTo>
                  <a:lnTo>
                    <a:pt x="0" y="0"/>
                  </a:lnTo>
                  <a:lnTo>
                    <a:pt x="0" y="126390"/>
                  </a:lnTo>
                  <a:lnTo>
                    <a:pt x="0" y="2746108"/>
                  </a:lnTo>
                  <a:lnTo>
                    <a:pt x="10675201" y="2746108"/>
                  </a:lnTo>
                  <a:lnTo>
                    <a:pt x="10675201" y="126390"/>
                  </a:lnTo>
                  <a:lnTo>
                    <a:pt x="10675201" y="0"/>
                  </a:lnTo>
                  <a:close/>
                </a:path>
              </a:pathLst>
            </a:custGeom>
            <a:solidFill>
              <a:srgbClr val="EEE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77224" y="1236996"/>
              <a:ext cx="3529965" cy="551815"/>
            </a:xfrm>
            <a:custGeom>
              <a:avLst/>
              <a:gdLst/>
              <a:ahLst/>
              <a:cxnLst/>
              <a:rect l="l" t="t" r="r" b="b"/>
              <a:pathLst>
                <a:path w="3529965" h="551814">
                  <a:moveTo>
                    <a:pt x="3529499" y="551334"/>
                  </a:moveTo>
                  <a:lnTo>
                    <a:pt x="0" y="551334"/>
                  </a:lnTo>
                  <a:lnTo>
                    <a:pt x="0" y="0"/>
                  </a:lnTo>
                  <a:lnTo>
                    <a:pt x="3529499" y="0"/>
                  </a:lnTo>
                  <a:lnTo>
                    <a:pt x="3529499" y="551334"/>
                  </a:lnTo>
                  <a:close/>
                </a:path>
              </a:pathLst>
            </a:custGeom>
            <a:solidFill>
              <a:srgbClr val="DE95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077225" y="1236996"/>
            <a:ext cx="3529965" cy="425450"/>
          </a:xfrm>
          <a:prstGeom prst="rect">
            <a:avLst/>
          </a:prstGeom>
          <a:solidFill>
            <a:srgbClr val="DE956C"/>
          </a:solidFill>
        </p:spPr>
        <p:txBody>
          <a:bodyPr vert="horz" wrap="square" lIns="0" tIns="1212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5"/>
              </a:spcBef>
            </a:pPr>
            <a:r>
              <a:rPr sz="1900" spc="-375" dirty="0">
                <a:solidFill>
                  <a:srgbClr val="554F4D"/>
                </a:solidFill>
                <a:latin typeface="휴먼옛체"/>
                <a:cs typeface="휴먼옛체"/>
              </a:rPr>
              <a:t>외부</a:t>
            </a:r>
            <a:r>
              <a:rPr sz="1900" spc="-23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900" spc="-360" dirty="0">
                <a:solidFill>
                  <a:srgbClr val="554F4D"/>
                </a:solidFill>
                <a:latin typeface="휴먼옛체"/>
                <a:cs typeface="휴먼옛체"/>
              </a:rPr>
              <a:t>데이터</a:t>
            </a:r>
            <a:endParaRPr sz="1900">
              <a:latin typeface="휴먼옛체"/>
              <a:cs typeface="휴먼옛체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11399" y="4502050"/>
            <a:ext cx="292735" cy="1755139"/>
          </a:xfrm>
          <a:custGeom>
            <a:avLst/>
            <a:gdLst/>
            <a:ahLst/>
            <a:cxnLst/>
            <a:rect l="l" t="t" r="r" b="b"/>
            <a:pathLst>
              <a:path w="292734" h="1755139">
                <a:moveTo>
                  <a:pt x="292455" y="1754699"/>
                </a:moveTo>
                <a:lnTo>
                  <a:pt x="245017" y="1750872"/>
                </a:lnTo>
                <a:lnTo>
                  <a:pt x="200017" y="1739790"/>
                </a:lnTo>
                <a:lnTo>
                  <a:pt x="158055" y="1722056"/>
                </a:lnTo>
                <a:lnTo>
                  <a:pt x="119735" y="1698272"/>
                </a:lnTo>
                <a:lnTo>
                  <a:pt x="85658" y="1669041"/>
                </a:lnTo>
                <a:lnTo>
                  <a:pt x="56427" y="1634964"/>
                </a:lnTo>
                <a:lnTo>
                  <a:pt x="32643" y="1596644"/>
                </a:lnTo>
                <a:lnTo>
                  <a:pt x="14909" y="1554682"/>
                </a:lnTo>
                <a:lnTo>
                  <a:pt x="3827" y="1509682"/>
                </a:lnTo>
                <a:lnTo>
                  <a:pt x="0" y="1462244"/>
                </a:lnTo>
                <a:lnTo>
                  <a:pt x="0" y="292455"/>
                </a:lnTo>
                <a:lnTo>
                  <a:pt x="3827" y="245017"/>
                </a:lnTo>
                <a:lnTo>
                  <a:pt x="14909" y="200017"/>
                </a:lnTo>
                <a:lnTo>
                  <a:pt x="32643" y="158055"/>
                </a:lnTo>
                <a:lnTo>
                  <a:pt x="56427" y="119735"/>
                </a:lnTo>
                <a:lnTo>
                  <a:pt x="85658" y="85658"/>
                </a:lnTo>
                <a:lnTo>
                  <a:pt x="119735" y="56427"/>
                </a:lnTo>
                <a:lnTo>
                  <a:pt x="158055" y="32643"/>
                </a:lnTo>
                <a:lnTo>
                  <a:pt x="200017" y="14909"/>
                </a:lnTo>
                <a:lnTo>
                  <a:pt x="245017" y="3827"/>
                </a:lnTo>
                <a:lnTo>
                  <a:pt x="292455" y="0"/>
                </a:lnTo>
              </a:path>
            </a:pathLst>
          </a:custGeom>
          <a:ln w="9524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194144" y="4502050"/>
            <a:ext cx="292735" cy="1755139"/>
          </a:xfrm>
          <a:custGeom>
            <a:avLst/>
            <a:gdLst/>
            <a:ahLst/>
            <a:cxnLst/>
            <a:rect l="l" t="t" r="r" b="b"/>
            <a:pathLst>
              <a:path w="292734" h="1755139">
                <a:moveTo>
                  <a:pt x="0" y="0"/>
                </a:moveTo>
                <a:lnTo>
                  <a:pt x="46026" y="3643"/>
                </a:lnTo>
                <a:lnTo>
                  <a:pt x="90504" y="14355"/>
                </a:lnTo>
                <a:lnTo>
                  <a:pt x="132649" y="31812"/>
                </a:lnTo>
                <a:lnTo>
                  <a:pt x="171675" y="55688"/>
                </a:lnTo>
                <a:lnTo>
                  <a:pt x="206796" y="85658"/>
                </a:lnTo>
                <a:lnTo>
                  <a:pt x="236766" y="120779"/>
                </a:lnTo>
                <a:lnTo>
                  <a:pt x="260642" y="159806"/>
                </a:lnTo>
                <a:lnTo>
                  <a:pt x="278099" y="201951"/>
                </a:lnTo>
                <a:lnTo>
                  <a:pt x="288812" y="246429"/>
                </a:lnTo>
                <a:lnTo>
                  <a:pt x="292455" y="292455"/>
                </a:lnTo>
                <a:lnTo>
                  <a:pt x="292455" y="1462244"/>
                </a:lnTo>
                <a:lnTo>
                  <a:pt x="288627" y="1509682"/>
                </a:lnTo>
                <a:lnTo>
                  <a:pt x="277545" y="1554682"/>
                </a:lnTo>
                <a:lnTo>
                  <a:pt x="259812" y="1596644"/>
                </a:lnTo>
                <a:lnTo>
                  <a:pt x="236028" y="1634964"/>
                </a:lnTo>
                <a:lnTo>
                  <a:pt x="206797" y="1669041"/>
                </a:lnTo>
                <a:lnTo>
                  <a:pt x="172720" y="1698272"/>
                </a:lnTo>
                <a:lnTo>
                  <a:pt x="134400" y="1722056"/>
                </a:lnTo>
                <a:lnTo>
                  <a:pt x="92438" y="1739790"/>
                </a:lnTo>
                <a:lnTo>
                  <a:pt x="47437" y="1750872"/>
                </a:lnTo>
                <a:lnTo>
                  <a:pt x="0" y="1754699"/>
                </a:lnTo>
              </a:path>
            </a:pathLst>
          </a:custGeom>
          <a:ln w="9524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14452" y="4831522"/>
            <a:ext cx="7201534" cy="103886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25120" indent="-313055">
              <a:lnSpc>
                <a:spcPct val="100000"/>
              </a:lnSpc>
              <a:spcBef>
                <a:spcPts val="434"/>
              </a:spcBef>
              <a:buChar char="-"/>
              <a:tabLst>
                <a:tab pos="325120" algn="l"/>
                <a:tab pos="325755" algn="l"/>
              </a:tabLst>
            </a:pPr>
            <a:r>
              <a:rPr sz="1400" spc="-260" dirty="0">
                <a:solidFill>
                  <a:srgbClr val="554F4D"/>
                </a:solidFill>
                <a:latin typeface="휴먼옛체"/>
                <a:cs typeface="휴먼옛체"/>
              </a:rPr>
              <a:t>기상청에서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5" dirty="0">
                <a:solidFill>
                  <a:srgbClr val="554F4D"/>
                </a:solidFill>
                <a:latin typeface="휴먼옛체"/>
                <a:cs typeface="휴먼옛체"/>
              </a:rPr>
              <a:t>제공하는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360" dirty="0">
                <a:solidFill>
                  <a:srgbClr val="554F4D"/>
                </a:solidFill>
                <a:latin typeface="휴먼옛체"/>
                <a:cs typeface="휴먼옛체"/>
              </a:rPr>
              <a:t>"동네예보”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554F4D"/>
                </a:solidFill>
                <a:latin typeface="휴먼옛체"/>
                <a:cs typeface="휴먼옛체"/>
              </a:rPr>
              <a:t>외부데이터를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5" dirty="0">
                <a:solidFill>
                  <a:srgbClr val="554F4D"/>
                </a:solidFill>
                <a:latin typeface="휴먼옛체"/>
                <a:cs typeface="휴먼옛체"/>
              </a:rPr>
              <a:t>활용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0" dirty="0">
                <a:solidFill>
                  <a:srgbClr val="554F4D"/>
                </a:solidFill>
                <a:latin typeface="휴먼옛체"/>
                <a:cs typeface="휴먼옛체"/>
              </a:rPr>
              <a:t>-&gt;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5" dirty="0">
                <a:solidFill>
                  <a:srgbClr val="554F4D"/>
                </a:solidFill>
                <a:latin typeface="휴먼옛체"/>
                <a:cs typeface="휴먼옛체"/>
              </a:rPr>
              <a:t>행정동별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40" dirty="0">
                <a:solidFill>
                  <a:srgbClr val="980000"/>
                </a:solidFill>
                <a:latin typeface="휴먼옛체"/>
                <a:cs typeface="휴먼옛체"/>
              </a:rPr>
              <a:t>일별</a:t>
            </a:r>
            <a:r>
              <a:rPr sz="1400" spc="-17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195" dirty="0">
                <a:solidFill>
                  <a:srgbClr val="980000"/>
                </a:solidFill>
                <a:latin typeface="휴먼옛체"/>
                <a:cs typeface="휴먼옛체"/>
              </a:rPr>
              <a:t>풍속,기온,습도,강수량</a:t>
            </a:r>
            <a:r>
              <a:rPr sz="1400" spc="-17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554F4D"/>
                </a:solidFill>
                <a:latin typeface="휴먼옛체"/>
                <a:cs typeface="휴먼옛체"/>
              </a:rPr>
              <a:t>데이터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5" dirty="0">
                <a:solidFill>
                  <a:srgbClr val="554F4D"/>
                </a:solidFill>
                <a:latin typeface="휴먼옛체"/>
                <a:cs typeface="휴먼옛체"/>
              </a:rPr>
              <a:t>활용</a:t>
            </a:r>
            <a:endParaRPr sz="1400">
              <a:latin typeface="휴먼옛체"/>
              <a:cs typeface="휴먼옛체"/>
            </a:endParaRPr>
          </a:p>
          <a:p>
            <a:pPr marL="325120" indent="-313055">
              <a:lnSpc>
                <a:spcPct val="100000"/>
              </a:lnSpc>
              <a:spcBef>
                <a:spcPts val="335"/>
              </a:spcBef>
              <a:buChar char="-"/>
              <a:tabLst>
                <a:tab pos="325120" algn="l"/>
                <a:tab pos="325755" algn="l"/>
              </a:tabLst>
            </a:pPr>
            <a:r>
              <a:rPr sz="1400" spc="-275" dirty="0">
                <a:solidFill>
                  <a:srgbClr val="554F4D"/>
                </a:solidFill>
                <a:latin typeface="휴먼옛체"/>
                <a:cs typeface="휴먼옛체"/>
              </a:rPr>
              <a:t>행정동별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50" dirty="0">
                <a:solidFill>
                  <a:srgbClr val="554F4D"/>
                </a:solidFill>
                <a:latin typeface="휴먼옛체"/>
                <a:cs typeface="휴먼옛체"/>
              </a:rPr>
              <a:t>월별로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0" dirty="0">
                <a:solidFill>
                  <a:srgbClr val="554F4D"/>
                </a:solidFill>
                <a:latin typeface="휴먼옛체"/>
                <a:cs typeface="휴먼옛체"/>
              </a:rPr>
              <a:t>그룹화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554F4D"/>
                </a:solidFill>
                <a:latin typeface="휴먼옛체"/>
                <a:cs typeface="휴먼옛체"/>
              </a:rPr>
              <a:t>진행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0" dirty="0">
                <a:solidFill>
                  <a:srgbClr val="554F4D"/>
                </a:solidFill>
                <a:latin typeface="휴먼옛체"/>
                <a:cs typeface="휴먼옛체"/>
              </a:rPr>
              <a:t>-&gt;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180" dirty="0">
                <a:solidFill>
                  <a:srgbClr val="554F4D"/>
                </a:solidFill>
                <a:latin typeface="휴먼옛체"/>
                <a:cs typeface="휴먼옛체"/>
              </a:rPr>
              <a:t>풍속,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기온, </a:t>
            </a:r>
            <a:r>
              <a:rPr sz="1400" spc="-290" dirty="0">
                <a:solidFill>
                  <a:srgbClr val="554F4D"/>
                </a:solidFill>
                <a:latin typeface="휴먼옛체"/>
                <a:cs typeface="휴먼옛체"/>
              </a:rPr>
              <a:t>습도는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40" dirty="0">
                <a:solidFill>
                  <a:srgbClr val="554F4D"/>
                </a:solidFill>
                <a:latin typeface="휴먼옛체"/>
                <a:cs typeface="휴먼옛체"/>
              </a:rPr>
              <a:t>월별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40" dirty="0">
                <a:solidFill>
                  <a:srgbClr val="980000"/>
                </a:solidFill>
                <a:latin typeface="휴먼옛체"/>
                <a:cs typeface="휴먼옛체"/>
              </a:rPr>
              <a:t>평균값</a:t>
            </a:r>
            <a:r>
              <a:rPr sz="1400" spc="-170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65" dirty="0">
                <a:solidFill>
                  <a:srgbClr val="980000"/>
                </a:solidFill>
                <a:latin typeface="휴먼옛체"/>
                <a:cs typeface="휴먼옛체"/>
              </a:rPr>
              <a:t>활용</a:t>
            </a:r>
            <a:r>
              <a:rPr sz="1400" spc="-17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210" dirty="0">
                <a:solidFill>
                  <a:srgbClr val="554F4D"/>
                </a:solidFill>
                <a:latin typeface="휴먼옛체"/>
                <a:cs typeface="휴먼옛체"/>
              </a:rPr>
              <a:t>/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54" dirty="0">
                <a:solidFill>
                  <a:srgbClr val="554F4D"/>
                </a:solidFill>
                <a:latin typeface="휴먼옛체"/>
                <a:cs typeface="휴먼옛체"/>
              </a:rPr>
              <a:t>강수량은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40" dirty="0">
                <a:solidFill>
                  <a:srgbClr val="554F4D"/>
                </a:solidFill>
                <a:latin typeface="휴먼옛체"/>
                <a:cs typeface="휴먼옛체"/>
              </a:rPr>
              <a:t>월별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45" dirty="0">
                <a:solidFill>
                  <a:srgbClr val="980000"/>
                </a:solidFill>
                <a:latin typeface="휴먼옛체"/>
                <a:cs typeface="휴먼옛체"/>
              </a:rPr>
              <a:t>총합값</a:t>
            </a:r>
            <a:r>
              <a:rPr sz="1400" spc="-170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65" dirty="0">
                <a:solidFill>
                  <a:srgbClr val="980000"/>
                </a:solidFill>
                <a:latin typeface="휴먼옛체"/>
                <a:cs typeface="휴먼옛체"/>
              </a:rPr>
              <a:t>활용</a:t>
            </a:r>
            <a:endParaRPr sz="1400">
              <a:latin typeface="휴먼옛체"/>
              <a:cs typeface="휴먼옛체"/>
            </a:endParaRPr>
          </a:p>
          <a:p>
            <a:pPr marL="325120" indent="-313055">
              <a:lnSpc>
                <a:spcPct val="100000"/>
              </a:lnSpc>
              <a:spcBef>
                <a:spcPts val="335"/>
              </a:spcBef>
              <a:buChar char="-"/>
              <a:tabLst>
                <a:tab pos="325120" algn="l"/>
                <a:tab pos="325755" algn="l"/>
              </a:tabLst>
            </a:pPr>
            <a:r>
              <a:rPr sz="1400" spc="-285" dirty="0">
                <a:solidFill>
                  <a:srgbClr val="554F4D"/>
                </a:solidFill>
                <a:latin typeface="휴먼옛체"/>
                <a:cs typeface="휴먼옛체"/>
              </a:rPr>
              <a:t>공공데이터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0" dirty="0">
                <a:solidFill>
                  <a:srgbClr val="554F4D"/>
                </a:solidFill>
                <a:latin typeface="휴먼옛체"/>
                <a:cs typeface="휴먼옛체"/>
              </a:rPr>
              <a:t>포털에서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5" dirty="0">
                <a:solidFill>
                  <a:srgbClr val="554F4D"/>
                </a:solidFill>
                <a:latin typeface="휴먼옛체"/>
                <a:cs typeface="휴먼옛체"/>
              </a:rPr>
              <a:t>제공하는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405" dirty="0">
                <a:solidFill>
                  <a:srgbClr val="554F4D"/>
                </a:solidFill>
                <a:latin typeface="휴먼옛체"/>
                <a:cs typeface="휴먼옛체"/>
              </a:rPr>
              <a:t>“보건복지부</a:t>
            </a:r>
            <a:r>
              <a:rPr sz="1400" spc="-18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코로나19 </a:t>
            </a:r>
            <a:r>
              <a:rPr sz="1400" spc="-355" dirty="0">
                <a:solidFill>
                  <a:srgbClr val="554F4D"/>
                </a:solidFill>
                <a:latin typeface="휴먼옛체"/>
                <a:cs typeface="휴먼옛체"/>
              </a:rPr>
              <a:t>시</a:t>
            </a:r>
            <a:r>
              <a:rPr sz="1400" spc="-5" dirty="0">
                <a:solidFill>
                  <a:srgbClr val="554F4D"/>
                </a:solidFill>
                <a:latin typeface="Arial"/>
                <a:cs typeface="Arial"/>
              </a:rPr>
              <a:t>·</a:t>
            </a:r>
            <a:r>
              <a:rPr sz="1400" spc="-265" dirty="0">
                <a:solidFill>
                  <a:srgbClr val="554F4D"/>
                </a:solidFill>
                <a:latin typeface="휴먼옛체"/>
                <a:cs typeface="휴먼옛체"/>
              </a:rPr>
              <a:t>도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5" dirty="0">
                <a:solidFill>
                  <a:srgbClr val="554F4D"/>
                </a:solidFill>
                <a:latin typeface="휴먼옛체"/>
                <a:cs typeface="휴먼옛체"/>
              </a:rPr>
              <a:t>발생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490" dirty="0">
                <a:solidFill>
                  <a:srgbClr val="554F4D"/>
                </a:solidFill>
                <a:latin typeface="휴먼옛체"/>
                <a:cs typeface="휴먼옛체"/>
              </a:rPr>
              <a:t>현황”</a:t>
            </a:r>
            <a:r>
              <a:rPr sz="1400" spc="21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554F4D"/>
                </a:solidFill>
                <a:latin typeface="휴먼옛체"/>
                <a:cs typeface="휴먼옛체"/>
              </a:rPr>
              <a:t>외부데이터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5" dirty="0">
                <a:solidFill>
                  <a:srgbClr val="554F4D"/>
                </a:solidFill>
                <a:latin typeface="휴먼옛체"/>
                <a:cs typeface="휴먼옛체"/>
              </a:rPr>
              <a:t>활용</a:t>
            </a:r>
            <a:endParaRPr sz="1400">
              <a:latin typeface="휴먼옛체"/>
              <a:cs typeface="휴먼옛체"/>
            </a:endParaRPr>
          </a:p>
          <a:p>
            <a:pPr marL="325120" indent="-313055">
              <a:lnSpc>
                <a:spcPct val="100000"/>
              </a:lnSpc>
              <a:spcBef>
                <a:spcPts val="254"/>
              </a:spcBef>
              <a:buChar char="-"/>
              <a:tabLst>
                <a:tab pos="325120" algn="l"/>
                <a:tab pos="325755" algn="l"/>
              </a:tabLst>
            </a:pPr>
            <a:r>
              <a:rPr sz="1400" spc="-254" dirty="0">
                <a:solidFill>
                  <a:srgbClr val="554F4D"/>
                </a:solidFill>
                <a:latin typeface="휴먼옛체"/>
                <a:cs typeface="휴먼옛체"/>
              </a:rPr>
              <a:t>기준년월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45" dirty="0">
                <a:solidFill>
                  <a:srgbClr val="554F4D"/>
                </a:solidFill>
                <a:latin typeface="휴먼옛체"/>
                <a:cs typeface="휴먼옛체"/>
              </a:rPr>
              <a:t>기준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195" dirty="0">
                <a:solidFill>
                  <a:srgbClr val="554F4D"/>
                </a:solidFill>
                <a:latin typeface="휴먼옛체"/>
                <a:cs typeface="휴먼옛체"/>
              </a:rPr>
              <a:t>전국/제주도</a:t>
            </a:r>
            <a:r>
              <a:rPr sz="1400" spc="-18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29" dirty="0">
                <a:solidFill>
                  <a:srgbClr val="554F4D"/>
                </a:solidFill>
                <a:latin typeface="휴먼옛체"/>
                <a:cs typeface="휴먼옛체"/>
              </a:rPr>
              <a:t>누적확진자수,</a:t>
            </a:r>
            <a:r>
              <a:rPr sz="1400" spc="-18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50" dirty="0">
                <a:solidFill>
                  <a:srgbClr val="554F4D"/>
                </a:solidFill>
                <a:latin typeface="휴먼옛체"/>
                <a:cs typeface="휴먼옛체"/>
              </a:rPr>
              <a:t>월별확진자수</a:t>
            </a:r>
            <a:r>
              <a:rPr sz="1400" spc="-18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185" dirty="0">
                <a:solidFill>
                  <a:srgbClr val="980000"/>
                </a:solidFill>
                <a:latin typeface="휴먼옛체"/>
                <a:cs typeface="휴먼옛체"/>
              </a:rPr>
              <a:t>합</a:t>
            </a:r>
            <a:r>
              <a:rPr sz="1400" spc="-17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80" dirty="0">
                <a:solidFill>
                  <a:srgbClr val="980000"/>
                </a:solidFill>
                <a:latin typeface="휴먼옛체"/>
                <a:cs typeface="휴먼옛체"/>
              </a:rPr>
              <a:t>추출</a:t>
            </a:r>
            <a:endParaRPr sz="1400">
              <a:latin typeface="휴먼옛체"/>
              <a:cs typeface="휴먼옛체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86995" cy="6858000"/>
          </a:xfrm>
          <a:custGeom>
            <a:avLst/>
            <a:gdLst/>
            <a:ahLst/>
            <a:cxnLst/>
            <a:rect l="l" t="t" r="r" b="b"/>
            <a:pathLst>
              <a:path w="86995" h="6858000">
                <a:moveTo>
                  <a:pt x="0" y="0"/>
                </a:moveTo>
                <a:lnTo>
                  <a:pt x="86694" y="0"/>
                </a:lnTo>
                <a:lnTo>
                  <a:pt x="8669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B98A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84436" y="357706"/>
            <a:ext cx="23469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685" dirty="0"/>
              <a:t>데이터</a:t>
            </a:r>
            <a:r>
              <a:rPr sz="3600" spc="-445" dirty="0"/>
              <a:t> </a:t>
            </a:r>
            <a:r>
              <a:rPr sz="3600" spc="-760" dirty="0"/>
              <a:t>전처리</a:t>
            </a:r>
            <a:endParaRPr sz="3600"/>
          </a:p>
        </p:txBody>
      </p:sp>
      <p:sp>
        <p:nvSpPr>
          <p:cNvPr id="12" name="object 12"/>
          <p:cNvSpPr txBox="1"/>
          <p:nvPr/>
        </p:nvSpPr>
        <p:spPr>
          <a:xfrm>
            <a:off x="884414" y="112711"/>
            <a:ext cx="4330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10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2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44812" y="2148938"/>
            <a:ext cx="14693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190" dirty="0">
                <a:solidFill>
                  <a:srgbClr val="554F4D"/>
                </a:solidFill>
                <a:latin typeface="휴먼옛체"/>
                <a:cs typeface="휴먼옛체"/>
              </a:rPr>
              <a:t>&lt;기상청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40" dirty="0">
                <a:solidFill>
                  <a:srgbClr val="554F4D"/>
                </a:solidFill>
                <a:latin typeface="휴먼옛체"/>
                <a:cs typeface="휴먼옛체"/>
              </a:rPr>
              <a:t>기상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00" dirty="0">
                <a:solidFill>
                  <a:srgbClr val="554F4D"/>
                </a:solidFill>
                <a:latin typeface="휴먼옛체"/>
                <a:cs typeface="휴먼옛체"/>
              </a:rPr>
              <a:t>데이터&gt;</a:t>
            </a:r>
            <a:endParaRPr sz="1400">
              <a:latin typeface="휴먼옛체"/>
              <a:cs typeface="휴먼옛체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304150" y="2558335"/>
            <a:ext cx="9796780" cy="1455420"/>
            <a:chOff x="1304150" y="2558335"/>
            <a:chExt cx="9796780" cy="1455420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4150" y="2558335"/>
              <a:ext cx="4287049" cy="14549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87925" y="2573525"/>
              <a:ext cx="4913001" cy="142452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7933683" y="2148938"/>
            <a:ext cx="13023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145" dirty="0">
                <a:solidFill>
                  <a:srgbClr val="554F4D"/>
                </a:solidFill>
                <a:latin typeface="휴먼옛체"/>
                <a:cs typeface="휴먼옛체"/>
              </a:rPr>
              <a:t>&lt;코로나19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00" dirty="0">
                <a:solidFill>
                  <a:srgbClr val="554F4D"/>
                </a:solidFill>
                <a:latin typeface="휴먼옛체"/>
                <a:cs typeface="휴먼옛체"/>
              </a:rPr>
              <a:t>데이터&gt;</a:t>
            </a:r>
            <a:endParaRPr sz="1400">
              <a:latin typeface="휴먼옛체"/>
              <a:cs typeface="휴먼옛체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08975" y="1439400"/>
            <a:ext cx="4796790" cy="4175125"/>
            <a:chOff x="6408975" y="1439400"/>
            <a:chExt cx="4796790" cy="4175125"/>
          </a:xfrm>
        </p:grpSpPr>
        <p:sp>
          <p:nvSpPr>
            <p:cNvPr id="3" name="object 3"/>
            <p:cNvSpPr/>
            <p:nvPr/>
          </p:nvSpPr>
          <p:spPr>
            <a:xfrm>
              <a:off x="6408975" y="1439400"/>
              <a:ext cx="4796790" cy="4175125"/>
            </a:xfrm>
            <a:custGeom>
              <a:avLst/>
              <a:gdLst/>
              <a:ahLst/>
              <a:cxnLst/>
              <a:rect l="l" t="t" r="r" b="b"/>
              <a:pathLst>
                <a:path w="4796790" h="4175125">
                  <a:moveTo>
                    <a:pt x="4796699" y="4174799"/>
                  </a:moveTo>
                  <a:lnTo>
                    <a:pt x="0" y="4174799"/>
                  </a:lnTo>
                  <a:lnTo>
                    <a:pt x="0" y="0"/>
                  </a:lnTo>
                  <a:lnTo>
                    <a:pt x="4796699" y="0"/>
                  </a:lnTo>
                  <a:lnTo>
                    <a:pt x="4796699" y="4174799"/>
                  </a:lnTo>
                  <a:close/>
                </a:path>
              </a:pathLst>
            </a:custGeom>
            <a:solidFill>
              <a:srgbClr val="EEE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04225" y="1460354"/>
              <a:ext cx="4632973" cy="40653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42325" y="1517504"/>
              <a:ext cx="4518673" cy="3950999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242099" y="1439400"/>
            <a:ext cx="3636010" cy="4175125"/>
            <a:chOff x="1242099" y="1439400"/>
            <a:chExt cx="3636010" cy="4175125"/>
          </a:xfrm>
        </p:grpSpPr>
        <p:sp>
          <p:nvSpPr>
            <p:cNvPr id="7" name="object 7"/>
            <p:cNvSpPr/>
            <p:nvPr/>
          </p:nvSpPr>
          <p:spPr>
            <a:xfrm>
              <a:off x="1242099" y="1439400"/>
              <a:ext cx="3636010" cy="4175125"/>
            </a:xfrm>
            <a:custGeom>
              <a:avLst/>
              <a:gdLst/>
              <a:ahLst/>
              <a:cxnLst/>
              <a:rect l="l" t="t" r="r" b="b"/>
              <a:pathLst>
                <a:path w="3636010" h="4175125">
                  <a:moveTo>
                    <a:pt x="3635999" y="4174799"/>
                  </a:moveTo>
                  <a:lnTo>
                    <a:pt x="0" y="4174799"/>
                  </a:lnTo>
                  <a:lnTo>
                    <a:pt x="0" y="0"/>
                  </a:lnTo>
                  <a:lnTo>
                    <a:pt x="3635999" y="0"/>
                  </a:lnTo>
                  <a:lnTo>
                    <a:pt x="3635999" y="4174799"/>
                  </a:lnTo>
                  <a:close/>
                </a:path>
              </a:pathLst>
            </a:custGeom>
            <a:solidFill>
              <a:srgbClr val="EEE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1487" y="1460350"/>
              <a:ext cx="3520825" cy="40652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9587" y="1517500"/>
              <a:ext cx="3406524" cy="3950999"/>
            </a:xfrm>
            <a:prstGeom prst="rect">
              <a:avLst/>
            </a:prstGeom>
          </p:spPr>
        </p:pic>
      </p:grpSp>
      <p:sp>
        <p:nvSpPr>
          <p:cNvPr id="10" name="object 10"/>
          <p:cNvSpPr/>
          <p:nvPr/>
        </p:nvSpPr>
        <p:spPr>
          <a:xfrm>
            <a:off x="622300" y="1143000"/>
            <a:ext cx="11569700" cy="0"/>
          </a:xfrm>
          <a:custGeom>
            <a:avLst/>
            <a:gdLst/>
            <a:ahLst/>
            <a:cxnLst/>
            <a:rect l="l" t="t" r="r" b="b"/>
            <a:pathLst>
              <a:path w="11569700">
                <a:moveTo>
                  <a:pt x="0" y="0"/>
                </a:moveTo>
                <a:lnTo>
                  <a:pt x="11569699" y="0"/>
                </a:lnTo>
              </a:path>
            </a:pathLst>
          </a:custGeom>
          <a:ln w="9524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84436" y="357706"/>
            <a:ext cx="7721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665" dirty="0"/>
              <a:t>배경</a:t>
            </a:r>
            <a:endParaRPr sz="3600"/>
          </a:p>
        </p:txBody>
      </p:sp>
      <p:sp>
        <p:nvSpPr>
          <p:cNvPr id="12" name="object 12"/>
          <p:cNvSpPr txBox="1"/>
          <p:nvPr/>
        </p:nvSpPr>
        <p:spPr>
          <a:xfrm>
            <a:off x="884422" y="112711"/>
            <a:ext cx="40894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10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1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0"/>
            <a:ext cx="86995" cy="6858000"/>
          </a:xfrm>
          <a:custGeom>
            <a:avLst/>
            <a:gdLst/>
            <a:ahLst/>
            <a:cxnLst/>
            <a:rect l="l" t="t" r="r" b="b"/>
            <a:pathLst>
              <a:path w="86995" h="6858000">
                <a:moveTo>
                  <a:pt x="0" y="0"/>
                </a:moveTo>
                <a:lnTo>
                  <a:pt x="86580" y="0"/>
                </a:lnTo>
                <a:lnTo>
                  <a:pt x="8658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B98A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263800" y="5909481"/>
            <a:ext cx="3305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30" dirty="0">
                <a:solidFill>
                  <a:srgbClr val="554F4D"/>
                </a:solidFill>
                <a:latin typeface="휴먼옛체"/>
                <a:cs typeface="휴먼옛체"/>
              </a:rPr>
              <a:t>전세계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85" dirty="0">
                <a:solidFill>
                  <a:srgbClr val="554F4D"/>
                </a:solidFill>
                <a:latin typeface="휴먼옛체"/>
                <a:cs typeface="휴먼옛체"/>
              </a:rPr>
              <a:t>음식물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45" dirty="0">
                <a:solidFill>
                  <a:srgbClr val="554F4D"/>
                </a:solidFill>
                <a:latin typeface="휴먼옛체"/>
                <a:cs typeface="휴먼옛체"/>
              </a:rPr>
              <a:t>쓰레기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15" dirty="0">
                <a:solidFill>
                  <a:srgbClr val="554F4D"/>
                </a:solidFill>
                <a:latin typeface="휴먼옛체"/>
                <a:cs typeface="휴먼옛체"/>
              </a:rPr>
              <a:t>발생량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45" dirty="0">
                <a:solidFill>
                  <a:srgbClr val="980000"/>
                </a:solidFill>
                <a:latin typeface="휴먼옛체"/>
                <a:cs typeface="휴먼옛체"/>
              </a:rPr>
              <a:t>증가</a:t>
            </a:r>
            <a:r>
              <a:rPr sz="1800" spc="-22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800" spc="-355" dirty="0">
                <a:solidFill>
                  <a:srgbClr val="980000"/>
                </a:solidFill>
                <a:latin typeface="휴먼옛체"/>
                <a:cs typeface="휴먼옛체"/>
              </a:rPr>
              <a:t>추세</a:t>
            </a:r>
            <a:endParaRPr sz="1800">
              <a:latin typeface="휴먼옛체"/>
              <a:cs typeface="휴먼옛체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546468" y="5847081"/>
            <a:ext cx="25107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9065">
              <a:lnSpc>
                <a:spcPct val="100000"/>
              </a:lnSpc>
              <a:spcBef>
                <a:spcPts val="100"/>
              </a:spcBef>
            </a:pPr>
            <a:r>
              <a:rPr sz="1800" spc="-360" dirty="0">
                <a:solidFill>
                  <a:srgbClr val="554F4D"/>
                </a:solidFill>
                <a:latin typeface="휴먼옛체"/>
                <a:cs typeface="휴먼옛체"/>
              </a:rPr>
              <a:t>우리나라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85" dirty="0">
                <a:solidFill>
                  <a:srgbClr val="554F4D"/>
                </a:solidFill>
                <a:latin typeface="휴먼옛체"/>
                <a:cs typeface="휴먼옛체"/>
              </a:rPr>
              <a:t>음식물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45" dirty="0">
                <a:solidFill>
                  <a:srgbClr val="554F4D"/>
                </a:solidFill>
                <a:latin typeface="휴먼옛체"/>
                <a:cs typeface="휴먼옛체"/>
              </a:rPr>
              <a:t>쓰레기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195" dirty="0">
                <a:solidFill>
                  <a:srgbClr val="554F4D"/>
                </a:solidFill>
                <a:latin typeface="휴먼옛체"/>
                <a:cs typeface="휴먼옛체"/>
              </a:rPr>
              <a:t>중  </a:t>
            </a:r>
            <a:r>
              <a:rPr sz="1800" spc="-310" dirty="0">
                <a:solidFill>
                  <a:srgbClr val="980000"/>
                </a:solidFill>
                <a:latin typeface="휴먼옛체"/>
                <a:cs typeface="휴먼옛체"/>
              </a:rPr>
              <a:t>가정과</a:t>
            </a:r>
            <a:r>
              <a:rPr sz="1800" spc="-22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800" spc="-415" dirty="0">
                <a:solidFill>
                  <a:srgbClr val="980000"/>
                </a:solidFill>
                <a:latin typeface="휴먼옛체"/>
                <a:cs typeface="휴먼옛체"/>
              </a:rPr>
              <a:t>음식점</a:t>
            </a:r>
            <a:r>
              <a:rPr sz="1800" spc="-340" dirty="0">
                <a:solidFill>
                  <a:srgbClr val="554F4D"/>
                </a:solidFill>
                <a:latin typeface="휴먼옛체"/>
                <a:cs typeface="휴먼옛체"/>
              </a:rPr>
              <a:t>에서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90" dirty="0">
                <a:solidFill>
                  <a:srgbClr val="980000"/>
                </a:solidFill>
                <a:latin typeface="휴먼옛체"/>
                <a:cs typeface="휴먼옛체"/>
              </a:rPr>
              <a:t>70%</a:t>
            </a:r>
            <a:r>
              <a:rPr sz="1800" spc="-22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800" spc="-335" dirty="0">
                <a:solidFill>
                  <a:srgbClr val="554F4D"/>
                </a:solidFill>
                <a:latin typeface="휴먼옛체"/>
                <a:cs typeface="휴먼옛체"/>
              </a:rPr>
              <a:t>발생</a:t>
            </a:r>
            <a:endParaRPr sz="1800">
              <a:latin typeface="휴먼옛체"/>
              <a:cs typeface="휴먼옛체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08975" y="1439400"/>
            <a:ext cx="4796790" cy="417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41275">
              <a:lnSpc>
                <a:spcPct val="100000"/>
              </a:lnSpc>
            </a:pPr>
            <a:r>
              <a:rPr sz="800" spc="-110" dirty="0">
                <a:latin typeface="휴먼옛체"/>
                <a:cs typeface="휴먼옛체"/>
              </a:rPr>
              <a:t>출처:</a:t>
            </a:r>
            <a:r>
              <a:rPr sz="800" spc="-100" dirty="0">
                <a:latin typeface="휴먼옛체"/>
                <a:cs typeface="휴먼옛체"/>
              </a:rPr>
              <a:t> </a:t>
            </a:r>
            <a:r>
              <a:rPr sz="800" spc="-155" dirty="0">
                <a:latin typeface="휴먼옛체"/>
                <a:cs typeface="휴먼옛체"/>
              </a:rPr>
              <a:t>환경부</a:t>
            </a:r>
            <a:endParaRPr sz="800">
              <a:latin typeface="휴먼옛체"/>
              <a:cs typeface="휴먼옛체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11399" y="1236958"/>
            <a:ext cx="10675620" cy="4430395"/>
            <a:chOff x="811399" y="1236958"/>
            <a:chExt cx="10675620" cy="4430395"/>
          </a:xfrm>
        </p:grpSpPr>
        <p:sp>
          <p:nvSpPr>
            <p:cNvPr id="3" name="object 3"/>
            <p:cNvSpPr/>
            <p:nvPr/>
          </p:nvSpPr>
          <p:spPr>
            <a:xfrm>
              <a:off x="811390" y="1661934"/>
              <a:ext cx="10675620" cy="4005579"/>
            </a:xfrm>
            <a:custGeom>
              <a:avLst/>
              <a:gdLst/>
              <a:ahLst/>
              <a:cxnLst/>
              <a:rect l="l" t="t" r="r" b="b"/>
              <a:pathLst>
                <a:path w="10675620" h="4005579">
                  <a:moveTo>
                    <a:pt x="10675201" y="0"/>
                  </a:moveTo>
                  <a:lnTo>
                    <a:pt x="0" y="0"/>
                  </a:lnTo>
                  <a:lnTo>
                    <a:pt x="0" y="258038"/>
                  </a:lnTo>
                  <a:lnTo>
                    <a:pt x="0" y="4004995"/>
                  </a:lnTo>
                  <a:lnTo>
                    <a:pt x="10675201" y="4004995"/>
                  </a:lnTo>
                  <a:lnTo>
                    <a:pt x="10675201" y="258038"/>
                  </a:lnTo>
                  <a:lnTo>
                    <a:pt x="10675201" y="0"/>
                  </a:lnTo>
                  <a:close/>
                </a:path>
              </a:pathLst>
            </a:custGeom>
            <a:solidFill>
              <a:srgbClr val="EEE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77224" y="1236958"/>
              <a:ext cx="3529965" cy="683260"/>
            </a:xfrm>
            <a:custGeom>
              <a:avLst/>
              <a:gdLst/>
              <a:ahLst/>
              <a:cxnLst/>
              <a:rect l="l" t="t" r="r" b="b"/>
              <a:pathLst>
                <a:path w="3529965" h="683260">
                  <a:moveTo>
                    <a:pt x="3529499" y="683006"/>
                  </a:moveTo>
                  <a:lnTo>
                    <a:pt x="0" y="683006"/>
                  </a:lnTo>
                  <a:lnTo>
                    <a:pt x="0" y="0"/>
                  </a:lnTo>
                  <a:lnTo>
                    <a:pt x="3529499" y="0"/>
                  </a:lnTo>
                  <a:lnTo>
                    <a:pt x="3529499" y="683006"/>
                  </a:lnTo>
                  <a:close/>
                </a:path>
              </a:pathLst>
            </a:custGeom>
            <a:solidFill>
              <a:srgbClr val="DE95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622300" y="1143000"/>
            <a:ext cx="11570335" cy="0"/>
          </a:xfrm>
          <a:custGeom>
            <a:avLst/>
            <a:gdLst/>
            <a:ahLst/>
            <a:cxnLst/>
            <a:rect l="l" t="t" r="r" b="b"/>
            <a:pathLst>
              <a:path w="11570335">
                <a:moveTo>
                  <a:pt x="0" y="0"/>
                </a:moveTo>
                <a:lnTo>
                  <a:pt x="11569799" y="0"/>
                </a:lnTo>
              </a:path>
            </a:pathLst>
          </a:custGeom>
          <a:ln w="9524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56877" y="1427585"/>
            <a:ext cx="137096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340" dirty="0">
                <a:solidFill>
                  <a:srgbClr val="554F4D"/>
                </a:solidFill>
                <a:latin typeface="휴먼옛체"/>
                <a:cs typeface="휴먼옛체"/>
              </a:rPr>
              <a:t>최종</a:t>
            </a:r>
            <a:r>
              <a:rPr sz="1700" spc="-21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700" spc="-310" dirty="0">
                <a:solidFill>
                  <a:srgbClr val="554F4D"/>
                </a:solidFill>
                <a:latin typeface="휴먼옛체"/>
                <a:cs typeface="휴먼옛체"/>
              </a:rPr>
              <a:t>통합</a:t>
            </a:r>
            <a:r>
              <a:rPr sz="1700" spc="-21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700" spc="-325" dirty="0">
                <a:solidFill>
                  <a:srgbClr val="554F4D"/>
                </a:solidFill>
                <a:latin typeface="휴먼옛체"/>
                <a:cs typeface="휴먼옛체"/>
              </a:rPr>
              <a:t>데이터</a:t>
            </a:r>
            <a:endParaRPr sz="1700">
              <a:latin typeface="휴먼옛체"/>
              <a:cs typeface="휴먼옛체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11399" y="5790950"/>
            <a:ext cx="98425" cy="589915"/>
          </a:xfrm>
          <a:custGeom>
            <a:avLst/>
            <a:gdLst/>
            <a:ahLst/>
            <a:cxnLst/>
            <a:rect l="l" t="t" r="r" b="b"/>
            <a:pathLst>
              <a:path w="98425" h="589914">
                <a:moveTo>
                  <a:pt x="98301" y="589799"/>
                </a:moveTo>
                <a:lnTo>
                  <a:pt x="60038" y="582074"/>
                </a:lnTo>
                <a:lnTo>
                  <a:pt x="28791" y="561008"/>
                </a:lnTo>
                <a:lnTo>
                  <a:pt x="7725" y="529761"/>
                </a:lnTo>
                <a:lnTo>
                  <a:pt x="0" y="491497"/>
                </a:lnTo>
                <a:lnTo>
                  <a:pt x="0" y="98301"/>
                </a:lnTo>
                <a:lnTo>
                  <a:pt x="7725" y="60038"/>
                </a:lnTo>
                <a:lnTo>
                  <a:pt x="28791" y="28791"/>
                </a:lnTo>
                <a:lnTo>
                  <a:pt x="60038" y="7725"/>
                </a:lnTo>
                <a:lnTo>
                  <a:pt x="98301" y="0"/>
                </a:lnTo>
              </a:path>
            </a:pathLst>
          </a:custGeom>
          <a:ln w="9524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388297" y="5790950"/>
            <a:ext cx="98425" cy="589915"/>
          </a:xfrm>
          <a:custGeom>
            <a:avLst/>
            <a:gdLst/>
            <a:ahLst/>
            <a:cxnLst/>
            <a:rect l="l" t="t" r="r" b="b"/>
            <a:pathLst>
              <a:path w="98425" h="589914">
                <a:moveTo>
                  <a:pt x="0" y="0"/>
                </a:moveTo>
                <a:lnTo>
                  <a:pt x="37618" y="7482"/>
                </a:lnTo>
                <a:lnTo>
                  <a:pt x="69509" y="28791"/>
                </a:lnTo>
                <a:lnTo>
                  <a:pt x="90819" y="60683"/>
                </a:lnTo>
                <a:lnTo>
                  <a:pt x="98302" y="98301"/>
                </a:lnTo>
                <a:lnTo>
                  <a:pt x="98302" y="491497"/>
                </a:lnTo>
                <a:lnTo>
                  <a:pt x="90577" y="529761"/>
                </a:lnTo>
                <a:lnTo>
                  <a:pt x="69510" y="561008"/>
                </a:lnTo>
                <a:lnTo>
                  <a:pt x="38263" y="582074"/>
                </a:lnTo>
                <a:lnTo>
                  <a:pt x="0" y="589799"/>
                </a:lnTo>
              </a:path>
            </a:pathLst>
          </a:custGeom>
          <a:ln w="9524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490795" y="5951230"/>
            <a:ext cx="3773804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29" dirty="0">
                <a:solidFill>
                  <a:srgbClr val="554F4D"/>
                </a:solidFill>
                <a:latin typeface="휴먼옛체"/>
                <a:cs typeface="휴먼옛체"/>
              </a:rPr>
              <a:t>앞의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85" dirty="0">
                <a:solidFill>
                  <a:srgbClr val="554F4D"/>
                </a:solidFill>
                <a:latin typeface="휴먼옛체"/>
                <a:cs typeface="휴먼옛체"/>
              </a:rPr>
              <a:t>데이터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320" dirty="0">
                <a:solidFill>
                  <a:srgbClr val="554F4D"/>
                </a:solidFill>
                <a:latin typeface="휴먼옛체"/>
                <a:cs typeface="휴먼옛체"/>
              </a:rPr>
              <a:t>전처리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75" dirty="0">
                <a:solidFill>
                  <a:srgbClr val="554F4D"/>
                </a:solidFill>
                <a:latin typeface="휴먼옛체"/>
                <a:cs typeface="휴먼옛체"/>
              </a:rPr>
              <a:t>과정을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54" dirty="0">
                <a:solidFill>
                  <a:srgbClr val="554F4D"/>
                </a:solidFill>
                <a:latin typeface="휴먼옛체"/>
                <a:cs typeface="휴먼옛체"/>
              </a:rPr>
              <a:t>거쳐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54" dirty="0">
                <a:solidFill>
                  <a:srgbClr val="554F4D"/>
                </a:solidFill>
                <a:latin typeface="휴먼옛체"/>
                <a:cs typeface="휴먼옛체"/>
              </a:rPr>
              <a:t>위의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85" dirty="0">
                <a:solidFill>
                  <a:srgbClr val="554F4D"/>
                </a:solidFill>
                <a:latin typeface="휴먼옛체"/>
                <a:cs typeface="휴먼옛체"/>
              </a:rPr>
              <a:t>데이터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54" dirty="0">
                <a:solidFill>
                  <a:srgbClr val="554F4D"/>
                </a:solidFill>
                <a:latin typeface="휴먼옛체"/>
                <a:cs typeface="휴먼옛체"/>
              </a:rPr>
              <a:t>셋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170" dirty="0">
                <a:solidFill>
                  <a:srgbClr val="554F4D"/>
                </a:solidFill>
                <a:latin typeface="휴먼옛체"/>
                <a:cs typeface="휴먼옛체"/>
              </a:rPr>
              <a:t>도출!</a:t>
            </a:r>
            <a:endParaRPr sz="1500">
              <a:latin typeface="휴먼옛체"/>
              <a:cs typeface="휴먼옛체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86995" cy="6858000"/>
          </a:xfrm>
          <a:custGeom>
            <a:avLst/>
            <a:gdLst/>
            <a:ahLst/>
            <a:cxnLst/>
            <a:rect l="l" t="t" r="r" b="b"/>
            <a:pathLst>
              <a:path w="86995" h="6858000">
                <a:moveTo>
                  <a:pt x="0" y="0"/>
                </a:moveTo>
                <a:lnTo>
                  <a:pt x="86694" y="0"/>
                </a:lnTo>
                <a:lnTo>
                  <a:pt x="8669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B98A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84436" y="357706"/>
            <a:ext cx="23469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685" dirty="0"/>
              <a:t>데이터</a:t>
            </a:r>
            <a:r>
              <a:rPr sz="3600" spc="-445" dirty="0"/>
              <a:t> </a:t>
            </a:r>
            <a:r>
              <a:rPr sz="3600" spc="-760" dirty="0"/>
              <a:t>전처리</a:t>
            </a:r>
            <a:endParaRPr sz="3600"/>
          </a:p>
        </p:txBody>
      </p:sp>
      <p:sp>
        <p:nvSpPr>
          <p:cNvPr id="12" name="object 12"/>
          <p:cNvSpPr txBox="1"/>
          <p:nvPr/>
        </p:nvSpPr>
        <p:spPr>
          <a:xfrm>
            <a:off x="884417" y="112711"/>
            <a:ext cx="4330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10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2</a:t>
            </a:r>
            <a:endParaRPr sz="1100">
              <a:latin typeface="휴먼옛체"/>
              <a:cs typeface="휴먼옛체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5925" y="1981000"/>
            <a:ext cx="7922549" cy="3624924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1399" y="5790950"/>
            <a:ext cx="98425" cy="589915"/>
          </a:xfrm>
          <a:custGeom>
            <a:avLst/>
            <a:gdLst/>
            <a:ahLst/>
            <a:cxnLst/>
            <a:rect l="l" t="t" r="r" b="b"/>
            <a:pathLst>
              <a:path w="98425" h="589914">
                <a:moveTo>
                  <a:pt x="98301" y="589799"/>
                </a:moveTo>
                <a:lnTo>
                  <a:pt x="60038" y="582074"/>
                </a:lnTo>
                <a:lnTo>
                  <a:pt x="28791" y="561008"/>
                </a:lnTo>
                <a:lnTo>
                  <a:pt x="7725" y="529761"/>
                </a:lnTo>
                <a:lnTo>
                  <a:pt x="0" y="491497"/>
                </a:lnTo>
                <a:lnTo>
                  <a:pt x="0" y="98301"/>
                </a:lnTo>
                <a:lnTo>
                  <a:pt x="7725" y="60038"/>
                </a:lnTo>
                <a:lnTo>
                  <a:pt x="28791" y="28791"/>
                </a:lnTo>
                <a:lnTo>
                  <a:pt x="60038" y="7725"/>
                </a:lnTo>
                <a:lnTo>
                  <a:pt x="98301" y="0"/>
                </a:lnTo>
              </a:path>
            </a:pathLst>
          </a:custGeom>
          <a:ln w="9524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388297" y="5790950"/>
            <a:ext cx="98425" cy="589915"/>
          </a:xfrm>
          <a:custGeom>
            <a:avLst/>
            <a:gdLst/>
            <a:ahLst/>
            <a:cxnLst/>
            <a:rect l="l" t="t" r="r" b="b"/>
            <a:pathLst>
              <a:path w="98425" h="589914">
                <a:moveTo>
                  <a:pt x="0" y="0"/>
                </a:moveTo>
                <a:lnTo>
                  <a:pt x="37618" y="7482"/>
                </a:lnTo>
                <a:lnTo>
                  <a:pt x="69509" y="28791"/>
                </a:lnTo>
                <a:lnTo>
                  <a:pt x="90819" y="60683"/>
                </a:lnTo>
                <a:lnTo>
                  <a:pt x="98302" y="98301"/>
                </a:lnTo>
                <a:lnTo>
                  <a:pt x="98302" y="491497"/>
                </a:lnTo>
                <a:lnTo>
                  <a:pt x="90577" y="529761"/>
                </a:lnTo>
                <a:lnTo>
                  <a:pt x="69510" y="561008"/>
                </a:lnTo>
                <a:lnTo>
                  <a:pt x="38263" y="582074"/>
                </a:lnTo>
                <a:lnTo>
                  <a:pt x="0" y="589799"/>
                </a:lnTo>
              </a:path>
            </a:pathLst>
          </a:custGeom>
          <a:ln w="9524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815946" y="5951230"/>
            <a:ext cx="312356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95" dirty="0">
                <a:solidFill>
                  <a:srgbClr val="554F4D"/>
                </a:solidFill>
                <a:latin typeface="휴먼옛체"/>
                <a:cs typeface="휴먼옛체"/>
              </a:rPr>
              <a:t>시계열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335" dirty="0">
                <a:solidFill>
                  <a:srgbClr val="554F4D"/>
                </a:solidFill>
                <a:latin typeface="휴먼옛체"/>
                <a:cs typeface="휴먼옛체"/>
              </a:rPr>
              <a:t>특성을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70" dirty="0">
                <a:solidFill>
                  <a:srgbClr val="554F4D"/>
                </a:solidFill>
                <a:latin typeface="휴먼옛체"/>
                <a:cs typeface="휴먼옛체"/>
              </a:rPr>
              <a:t>활용하기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29" dirty="0">
                <a:solidFill>
                  <a:srgbClr val="554F4D"/>
                </a:solidFill>
                <a:latin typeface="휴먼옛체"/>
                <a:cs typeface="휴먼옛체"/>
              </a:rPr>
              <a:t>위한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85" dirty="0">
                <a:solidFill>
                  <a:srgbClr val="554F4D"/>
                </a:solidFill>
                <a:latin typeface="휴먼옛체"/>
                <a:cs typeface="휴먼옛체"/>
              </a:rPr>
              <a:t>데이터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54" dirty="0">
                <a:solidFill>
                  <a:srgbClr val="554F4D"/>
                </a:solidFill>
                <a:latin typeface="휴먼옛체"/>
                <a:cs typeface="휴먼옛체"/>
              </a:rPr>
              <a:t>셋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300" dirty="0">
                <a:solidFill>
                  <a:srgbClr val="554F4D"/>
                </a:solidFill>
                <a:latin typeface="휴먼옛체"/>
                <a:cs typeface="휴먼옛체"/>
              </a:rPr>
              <a:t>추출</a:t>
            </a:r>
            <a:endParaRPr sz="1500">
              <a:latin typeface="휴먼옛체"/>
              <a:cs typeface="휴먼옛체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11399" y="1236958"/>
            <a:ext cx="10675620" cy="4430395"/>
            <a:chOff x="811399" y="1236958"/>
            <a:chExt cx="10675620" cy="4430395"/>
          </a:xfrm>
        </p:grpSpPr>
        <p:sp>
          <p:nvSpPr>
            <p:cNvPr id="6" name="object 6"/>
            <p:cNvSpPr/>
            <p:nvPr/>
          </p:nvSpPr>
          <p:spPr>
            <a:xfrm>
              <a:off x="811390" y="1661934"/>
              <a:ext cx="10675620" cy="4005579"/>
            </a:xfrm>
            <a:custGeom>
              <a:avLst/>
              <a:gdLst/>
              <a:ahLst/>
              <a:cxnLst/>
              <a:rect l="l" t="t" r="r" b="b"/>
              <a:pathLst>
                <a:path w="10675620" h="4005579">
                  <a:moveTo>
                    <a:pt x="10675201" y="0"/>
                  </a:moveTo>
                  <a:lnTo>
                    <a:pt x="0" y="0"/>
                  </a:lnTo>
                  <a:lnTo>
                    <a:pt x="0" y="258127"/>
                  </a:lnTo>
                  <a:lnTo>
                    <a:pt x="0" y="4004995"/>
                  </a:lnTo>
                  <a:lnTo>
                    <a:pt x="10675201" y="4004995"/>
                  </a:lnTo>
                  <a:lnTo>
                    <a:pt x="10675201" y="258127"/>
                  </a:lnTo>
                  <a:lnTo>
                    <a:pt x="10675201" y="0"/>
                  </a:lnTo>
                  <a:close/>
                </a:path>
              </a:pathLst>
            </a:custGeom>
            <a:solidFill>
              <a:srgbClr val="EEE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77224" y="1236958"/>
              <a:ext cx="3529965" cy="683260"/>
            </a:xfrm>
            <a:custGeom>
              <a:avLst/>
              <a:gdLst/>
              <a:ahLst/>
              <a:cxnLst/>
              <a:rect l="l" t="t" r="r" b="b"/>
              <a:pathLst>
                <a:path w="3529965" h="683260">
                  <a:moveTo>
                    <a:pt x="3529499" y="683099"/>
                  </a:moveTo>
                  <a:lnTo>
                    <a:pt x="0" y="683099"/>
                  </a:lnTo>
                  <a:lnTo>
                    <a:pt x="0" y="0"/>
                  </a:lnTo>
                  <a:lnTo>
                    <a:pt x="3529499" y="0"/>
                  </a:lnTo>
                  <a:lnTo>
                    <a:pt x="3529499" y="683099"/>
                  </a:lnTo>
                  <a:close/>
                </a:path>
              </a:pathLst>
            </a:custGeom>
            <a:solidFill>
              <a:srgbClr val="DE95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622300" y="1143000"/>
            <a:ext cx="11570335" cy="0"/>
          </a:xfrm>
          <a:custGeom>
            <a:avLst/>
            <a:gdLst/>
            <a:ahLst/>
            <a:cxnLst/>
            <a:rect l="l" t="t" r="r" b="b"/>
            <a:pathLst>
              <a:path w="11570335">
                <a:moveTo>
                  <a:pt x="0" y="0"/>
                </a:moveTo>
                <a:lnTo>
                  <a:pt x="11569799" y="0"/>
                </a:lnTo>
              </a:path>
            </a:pathLst>
          </a:custGeom>
          <a:ln w="9524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157093" y="1427632"/>
            <a:ext cx="137033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335" dirty="0">
                <a:solidFill>
                  <a:srgbClr val="554F4D"/>
                </a:solidFill>
                <a:latin typeface="휴먼옛체"/>
                <a:cs typeface="휴먼옛체"/>
              </a:rPr>
              <a:t>시계열</a:t>
            </a:r>
            <a:r>
              <a:rPr sz="1700" spc="-21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700" spc="-325" dirty="0">
                <a:solidFill>
                  <a:srgbClr val="554F4D"/>
                </a:solidFill>
                <a:latin typeface="휴먼옛체"/>
                <a:cs typeface="휴먼옛체"/>
              </a:rPr>
              <a:t>데이터</a:t>
            </a:r>
            <a:r>
              <a:rPr sz="1700" spc="-21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700" spc="-290" dirty="0">
                <a:solidFill>
                  <a:srgbClr val="554F4D"/>
                </a:solidFill>
                <a:latin typeface="휴먼옛체"/>
                <a:cs typeface="휴먼옛체"/>
              </a:rPr>
              <a:t>셋</a:t>
            </a:r>
            <a:endParaRPr sz="1700">
              <a:latin typeface="휴먼옛체"/>
              <a:cs typeface="휴먼옛체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86995" cy="6858000"/>
          </a:xfrm>
          <a:custGeom>
            <a:avLst/>
            <a:gdLst/>
            <a:ahLst/>
            <a:cxnLst/>
            <a:rect l="l" t="t" r="r" b="b"/>
            <a:pathLst>
              <a:path w="86995" h="6858000">
                <a:moveTo>
                  <a:pt x="0" y="0"/>
                </a:moveTo>
                <a:lnTo>
                  <a:pt x="86694" y="0"/>
                </a:lnTo>
                <a:lnTo>
                  <a:pt x="8669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B98A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84436" y="357706"/>
            <a:ext cx="23469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685" dirty="0"/>
              <a:t>데이터</a:t>
            </a:r>
            <a:r>
              <a:rPr sz="3600" spc="-445" dirty="0"/>
              <a:t> </a:t>
            </a:r>
            <a:r>
              <a:rPr sz="3600" spc="-760" dirty="0"/>
              <a:t>전처리</a:t>
            </a:r>
            <a:endParaRPr sz="3600"/>
          </a:p>
        </p:txBody>
      </p:sp>
      <p:sp>
        <p:nvSpPr>
          <p:cNvPr id="12" name="object 12"/>
          <p:cNvSpPr txBox="1"/>
          <p:nvPr/>
        </p:nvSpPr>
        <p:spPr>
          <a:xfrm>
            <a:off x="884417" y="112711"/>
            <a:ext cx="4330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10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2</a:t>
            </a:r>
            <a:endParaRPr sz="1100">
              <a:latin typeface="휴먼옛체"/>
              <a:cs typeface="휴먼옛체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85625" y="2013987"/>
            <a:ext cx="5619717" cy="3428087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400" y="2349000"/>
            <a:ext cx="2160270" cy="2160270"/>
          </a:xfrm>
          <a:prstGeom prst="rect">
            <a:avLst/>
          </a:prstGeom>
          <a:solidFill>
            <a:srgbClr val="E1CBB7"/>
          </a:solidFill>
        </p:spPr>
        <p:txBody>
          <a:bodyPr vert="horz" wrap="square" lIns="0" tIns="2508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75"/>
              </a:spcBef>
            </a:pPr>
            <a:r>
              <a:rPr sz="3300" spc="-27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3300" spc="15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3300" spc="5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3300" spc="32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3300" spc="-40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3400" spc="-80" dirty="0">
                <a:solidFill>
                  <a:srgbClr val="554F4D"/>
                </a:solidFill>
                <a:latin typeface="휴먼옛체"/>
                <a:cs typeface="휴먼옛체"/>
              </a:rPr>
              <a:t>3.</a:t>
            </a:r>
            <a:endParaRPr sz="3400">
              <a:latin typeface="휴먼옛체"/>
              <a:cs typeface="휴먼옛체"/>
            </a:endParaRPr>
          </a:p>
          <a:p>
            <a:pPr marL="656590" marR="648335" indent="-635" algn="ctr">
              <a:lnSpc>
                <a:spcPct val="100000"/>
              </a:lnSpc>
              <a:spcBef>
                <a:spcPts val="2135"/>
              </a:spcBef>
            </a:pPr>
            <a:r>
              <a:rPr sz="2800" spc="-605" dirty="0">
                <a:solidFill>
                  <a:srgbClr val="554F4D"/>
                </a:solidFill>
                <a:latin typeface="휴먼옛체"/>
                <a:cs typeface="휴먼옛체"/>
              </a:rPr>
              <a:t>분석 </a:t>
            </a:r>
            <a:r>
              <a:rPr sz="2800" spc="-60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800" spc="-580" dirty="0">
                <a:solidFill>
                  <a:srgbClr val="554F4D"/>
                </a:solidFill>
                <a:latin typeface="휴먼옛체"/>
                <a:cs typeface="휴먼옛체"/>
              </a:rPr>
              <a:t>모델링</a:t>
            </a:r>
            <a:endParaRPr sz="2800">
              <a:latin typeface="휴먼옛체"/>
              <a:cs typeface="휴먼옛체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77319" y="2984980"/>
            <a:ext cx="158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9250" algn="l"/>
              </a:tabLst>
            </a:pPr>
            <a:r>
              <a:rPr sz="1800" spc="-50" dirty="0">
                <a:solidFill>
                  <a:srgbClr val="554F4D"/>
                </a:solidFill>
                <a:latin typeface="휴먼옛체"/>
                <a:cs typeface="휴먼옛체"/>
              </a:rPr>
              <a:t>-	</a:t>
            </a:r>
            <a:r>
              <a:rPr sz="1800" spc="-365" dirty="0">
                <a:solidFill>
                  <a:srgbClr val="554F4D"/>
                </a:solidFill>
                <a:latin typeface="휴먼옛체"/>
                <a:cs typeface="휴먼옛체"/>
              </a:rPr>
              <a:t>모델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45" dirty="0">
                <a:solidFill>
                  <a:srgbClr val="554F4D"/>
                </a:solidFill>
                <a:latin typeface="휴먼옛체"/>
                <a:cs typeface="휴먼옛체"/>
              </a:rPr>
              <a:t>대안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80" dirty="0">
                <a:solidFill>
                  <a:srgbClr val="554F4D"/>
                </a:solidFill>
                <a:latin typeface="휴먼옛체"/>
                <a:cs typeface="휴먼옛체"/>
              </a:rPr>
              <a:t>제시</a:t>
            </a:r>
            <a:endParaRPr sz="1800">
              <a:latin typeface="휴먼옛체"/>
              <a:cs typeface="휴먼옛체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77319" y="3533621"/>
            <a:ext cx="1149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9250" algn="l"/>
              </a:tabLst>
            </a:pPr>
            <a:r>
              <a:rPr sz="1800" spc="-50" dirty="0">
                <a:solidFill>
                  <a:srgbClr val="554F4D"/>
                </a:solidFill>
                <a:latin typeface="휴먼옛체"/>
                <a:cs typeface="휴먼옛체"/>
              </a:rPr>
              <a:t>-	</a:t>
            </a:r>
            <a:r>
              <a:rPr sz="1800" spc="-365" dirty="0">
                <a:solidFill>
                  <a:srgbClr val="554F4D"/>
                </a:solidFill>
                <a:latin typeface="휴먼옛체"/>
                <a:cs typeface="휴먼옛체"/>
              </a:rPr>
              <a:t>모델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90" dirty="0">
                <a:solidFill>
                  <a:srgbClr val="554F4D"/>
                </a:solidFill>
                <a:latin typeface="휴먼옛체"/>
                <a:cs typeface="휴먼옛체"/>
              </a:rPr>
              <a:t>선정</a:t>
            </a:r>
            <a:endParaRPr sz="1800">
              <a:latin typeface="휴먼옛체"/>
              <a:cs typeface="휴먼옛체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1829" y="1066495"/>
            <a:ext cx="869315" cy="3667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900" dirty="0">
                <a:latin typeface="Arial"/>
                <a:cs typeface="Arial"/>
              </a:rPr>
              <a:t>[</a:t>
            </a:r>
            <a:endParaRPr sz="239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30309" y="1066495"/>
            <a:ext cx="869315" cy="3667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900" dirty="0">
                <a:solidFill>
                  <a:srgbClr val="554F4D"/>
                </a:solidFill>
                <a:latin typeface="Arial"/>
                <a:cs typeface="Arial"/>
              </a:rPr>
              <a:t>]</a:t>
            </a:r>
            <a:endParaRPr sz="23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69124" y="2929883"/>
            <a:ext cx="19284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7355" algn="l"/>
              </a:tabLst>
            </a:pPr>
            <a:r>
              <a:rPr sz="2400" spc="-225" dirty="0">
                <a:solidFill>
                  <a:srgbClr val="554F4D"/>
                </a:solidFill>
                <a:latin typeface="휴먼옛체"/>
                <a:cs typeface="휴먼옛체"/>
              </a:rPr>
              <a:t>1.	</a:t>
            </a:r>
            <a:r>
              <a:rPr sz="2400" spc="-450" dirty="0">
                <a:solidFill>
                  <a:srgbClr val="554F4D"/>
                </a:solidFill>
                <a:latin typeface="휴먼옛체"/>
                <a:cs typeface="휴먼옛체"/>
              </a:rPr>
              <a:t>다중회귀분석</a:t>
            </a:r>
            <a:endParaRPr sz="2400">
              <a:latin typeface="휴먼옛체"/>
              <a:cs typeface="휴먼옛체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06487" y="3661403"/>
            <a:ext cx="18008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0059" algn="l"/>
              </a:tabLst>
            </a:pPr>
            <a:r>
              <a:rPr sz="2400" spc="-15" dirty="0">
                <a:solidFill>
                  <a:srgbClr val="554F4D"/>
                </a:solidFill>
                <a:latin typeface="휴먼옛체"/>
                <a:cs typeface="휴먼옛체"/>
              </a:rPr>
              <a:t>2.	</a:t>
            </a:r>
            <a:r>
              <a:rPr sz="2400" spc="-475" dirty="0">
                <a:solidFill>
                  <a:srgbClr val="554F4D"/>
                </a:solidFill>
                <a:latin typeface="휴먼옛체"/>
                <a:cs typeface="휴먼옛체"/>
              </a:rPr>
              <a:t>시계열</a:t>
            </a:r>
            <a:r>
              <a:rPr sz="2400" spc="-29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400" spc="-484" dirty="0">
                <a:solidFill>
                  <a:srgbClr val="554F4D"/>
                </a:solidFill>
                <a:latin typeface="휴먼옛체"/>
                <a:cs typeface="휴먼옛체"/>
              </a:rPr>
              <a:t>모델</a:t>
            </a:r>
            <a:endParaRPr sz="2400">
              <a:latin typeface="휴먼옛체"/>
              <a:cs typeface="휴먼옛체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30897" y="4392922"/>
            <a:ext cx="1962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sz="2400" spc="-60" dirty="0">
                <a:solidFill>
                  <a:srgbClr val="554F4D"/>
                </a:solidFill>
                <a:latin typeface="휴먼옛체"/>
                <a:cs typeface="휴먼옛체"/>
              </a:rPr>
              <a:t>3.	</a:t>
            </a:r>
            <a:r>
              <a:rPr sz="2400" spc="10" dirty="0">
                <a:solidFill>
                  <a:srgbClr val="554F4D"/>
                </a:solidFill>
                <a:latin typeface="휴먼옛체"/>
                <a:cs typeface="휴먼옛체"/>
              </a:rPr>
              <a:t>RNN,</a:t>
            </a:r>
            <a:r>
              <a:rPr sz="2400" spc="-29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400" spc="55" dirty="0">
                <a:solidFill>
                  <a:srgbClr val="554F4D"/>
                </a:solidFill>
                <a:latin typeface="휴먼옛체"/>
                <a:cs typeface="휴먼옛체"/>
              </a:rPr>
              <a:t>L</a:t>
            </a:r>
            <a:r>
              <a:rPr sz="2400" spc="-30" dirty="0">
                <a:solidFill>
                  <a:srgbClr val="554F4D"/>
                </a:solidFill>
                <a:latin typeface="휴먼옛체"/>
                <a:cs typeface="휴먼옛체"/>
              </a:rPr>
              <a:t>S</a:t>
            </a:r>
            <a:r>
              <a:rPr sz="2400" spc="-95" dirty="0">
                <a:solidFill>
                  <a:srgbClr val="554F4D"/>
                </a:solidFill>
                <a:latin typeface="휴먼옛체"/>
                <a:cs typeface="휴먼옛체"/>
              </a:rPr>
              <a:t>TM</a:t>
            </a:r>
            <a:endParaRPr sz="2400">
              <a:latin typeface="휴먼옛체"/>
              <a:cs typeface="휴먼옛체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68722" y="1635164"/>
            <a:ext cx="308673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-905" dirty="0">
                <a:solidFill>
                  <a:srgbClr val="554F4D"/>
                </a:solidFill>
                <a:latin typeface="휴먼옛체"/>
                <a:cs typeface="휴먼옛체"/>
              </a:rPr>
              <a:t>모델</a:t>
            </a:r>
            <a:r>
              <a:rPr sz="4500" spc="-55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4500" spc="-855" dirty="0">
                <a:solidFill>
                  <a:srgbClr val="554F4D"/>
                </a:solidFill>
                <a:latin typeface="휴먼옛체"/>
                <a:cs typeface="휴먼옛체"/>
              </a:rPr>
              <a:t>대안</a:t>
            </a:r>
            <a:r>
              <a:rPr sz="4500" spc="-55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4500" spc="-944" dirty="0">
                <a:solidFill>
                  <a:srgbClr val="554F4D"/>
                </a:solidFill>
                <a:latin typeface="휴먼옛체"/>
                <a:cs typeface="휴먼옛체"/>
              </a:rPr>
              <a:t>제시</a:t>
            </a:r>
            <a:endParaRPr sz="4500">
              <a:latin typeface="휴먼옛체"/>
              <a:cs typeface="휴먼옛체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2300" y="1143000"/>
            <a:ext cx="11569700" cy="0"/>
          </a:xfrm>
          <a:custGeom>
            <a:avLst/>
            <a:gdLst/>
            <a:ahLst/>
            <a:cxnLst/>
            <a:rect l="l" t="t" r="r" b="b"/>
            <a:pathLst>
              <a:path w="11569700">
                <a:moveTo>
                  <a:pt x="0" y="0"/>
                </a:moveTo>
                <a:lnTo>
                  <a:pt x="11569499" y="0"/>
                </a:lnTo>
              </a:path>
            </a:pathLst>
          </a:custGeom>
          <a:ln w="9524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84399" y="112711"/>
            <a:ext cx="42799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10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15" dirty="0">
                <a:solidFill>
                  <a:srgbClr val="554F4D"/>
                </a:solidFill>
                <a:latin typeface="휴먼옛체"/>
                <a:cs typeface="휴먼옛체"/>
              </a:rPr>
              <a:t>3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86995" cy="6858000"/>
          </a:xfrm>
          <a:custGeom>
            <a:avLst/>
            <a:gdLst/>
            <a:ahLst/>
            <a:cxnLst/>
            <a:rect l="l" t="t" r="r" b="b"/>
            <a:pathLst>
              <a:path w="86995" h="6858000">
                <a:moveTo>
                  <a:pt x="0" y="0"/>
                </a:moveTo>
                <a:lnTo>
                  <a:pt x="86694" y="0"/>
                </a:lnTo>
                <a:lnTo>
                  <a:pt x="8669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B98A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84426" y="357711"/>
            <a:ext cx="59124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25" dirty="0"/>
              <a:t>모델</a:t>
            </a:r>
            <a:r>
              <a:rPr sz="3600" spc="-445" dirty="0"/>
              <a:t> </a:t>
            </a:r>
            <a:r>
              <a:rPr sz="3600" spc="-685" dirty="0"/>
              <a:t>대안</a:t>
            </a:r>
            <a:r>
              <a:rPr sz="3600" spc="-445" dirty="0"/>
              <a:t> </a:t>
            </a:r>
            <a:r>
              <a:rPr sz="3600" spc="-755" dirty="0"/>
              <a:t>제시</a:t>
            </a:r>
            <a:r>
              <a:rPr sz="3600" spc="-445" dirty="0"/>
              <a:t> </a:t>
            </a:r>
            <a:r>
              <a:rPr sz="3600" spc="-95" dirty="0"/>
              <a:t>-</a:t>
            </a:r>
            <a:r>
              <a:rPr sz="3600" spc="-445" dirty="0"/>
              <a:t> </a:t>
            </a:r>
            <a:r>
              <a:rPr sz="3600" spc="-680" dirty="0"/>
              <a:t>다중선형회귀분석</a:t>
            </a:r>
            <a:endParaRPr sz="3600"/>
          </a:p>
        </p:txBody>
      </p:sp>
      <p:grpSp>
        <p:nvGrpSpPr>
          <p:cNvPr id="6" name="object 6"/>
          <p:cNvGrpSpPr/>
          <p:nvPr/>
        </p:nvGrpSpPr>
        <p:grpSpPr>
          <a:xfrm>
            <a:off x="810774" y="1523149"/>
            <a:ext cx="4793615" cy="4925695"/>
            <a:chOff x="810774" y="1523149"/>
            <a:chExt cx="4793615" cy="4925695"/>
          </a:xfrm>
        </p:grpSpPr>
        <p:sp>
          <p:nvSpPr>
            <p:cNvPr id="7" name="object 7"/>
            <p:cNvSpPr/>
            <p:nvPr/>
          </p:nvSpPr>
          <p:spPr>
            <a:xfrm>
              <a:off x="810774" y="1523149"/>
              <a:ext cx="4793615" cy="4925695"/>
            </a:xfrm>
            <a:custGeom>
              <a:avLst/>
              <a:gdLst/>
              <a:ahLst/>
              <a:cxnLst/>
              <a:rect l="l" t="t" r="r" b="b"/>
              <a:pathLst>
                <a:path w="4793615" h="4925695">
                  <a:moveTo>
                    <a:pt x="4793399" y="4925699"/>
                  </a:moveTo>
                  <a:lnTo>
                    <a:pt x="0" y="4925699"/>
                  </a:lnTo>
                  <a:lnTo>
                    <a:pt x="0" y="0"/>
                  </a:lnTo>
                  <a:lnTo>
                    <a:pt x="4793399" y="0"/>
                  </a:lnTo>
                  <a:lnTo>
                    <a:pt x="4793399" y="492569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0599" y="1997467"/>
              <a:ext cx="4130174" cy="320317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977825" y="1523199"/>
            <a:ext cx="5758180" cy="492569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50">
              <a:latin typeface="Times New Roman"/>
              <a:cs typeface="Times New Roman"/>
            </a:endParaRPr>
          </a:p>
          <a:p>
            <a:pPr marL="542925" indent="-34417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pos="542290" algn="l"/>
                <a:tab pos="542925" algn="l"/>
              </a:tabLst>
            </a:pPr>
            <a:r>
              <a:rPr sz="1500" spc="-320" dirty="0">
                <a:solidFill>
                  <a:srgbClr val="554F4D"/>
                </a:solidFill>
                <a:latin typeface="휴먼옛체"/>
                <a:cs typeface="휴먼옛체"/>
              </a:rPr>
              <a:t>음식물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90" dirty="0">
                <a:solidFill>
                  <a:srgbClr val="554F4D"/>
                </a:solidFill>
                <a:latin typeface="휴먼옛체"/>
                <a:cs typeface="휴먼옛체"/>
              </a:rPr>
              <a:t>쓰레기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50" dirty="0">
                <a:solidFill>
                  <a:srgbClr val="554F4D"/>
                </a:solidFill>
                <a:latin typeface="휴먼옛체"/>
                <a:cs typeface="휴먼옛체"/>
              </a:rPr>
              <a:t>배출량에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310" dirty="0">
                <a:solidFill>
                  <a:srgbClr val="554F4D"/>
                </a:solidFill>
                <a:latin typeface="휴먼옛체"/>
                <a:cs typeface="휴먼옛체"/>
              </a:rPr>
              <a:t>어느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300" dirty="0">
                <a:solidFill>
                  <a:srgbClr val="554F4D"/>
                </a:solidFill>
                <a:latin typeface="휴먼옛체"/>
                <a:cs typeface="휴먼옛체"/>
              </a:rPr>
              <a:t>변수들이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60" dirty="0">
                <a:solidFill>
                  <a:srgbClr val="554F4D"/>
                </a:solidFill>
                <a:latin typeface="휴먼옛체"/>
                <a:cs typeface="휴먼옛체"/>
              </a:rPr>
              <a:t>영향을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320" dirty="0">
                <a:solidFill>
                  <a:srgbClr val="554F4D"/>
                </a:solidFill>
                <a:latin typeface="휴먼옛체"/>
                <a:cs typeface="휴먼옛체"/>
              </a:rPr>
              <a:t>미치는지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29" dirty="0">
                <a:solidFill>
                  <a:srgbClr val="554F4D"/>
                </a:solidFill>
                <a:latin typeface="휴먼옛체"/>
                <a:cs typeface="휴먼옛체"/>
              </a:rPr>
              <a:t>파악</a:t>
            </a:r>
            <a:endParaRPr sz="1500">
              <a:latin typeface="휴먼옛체"/>
              <a:cs typeface="휴먼옛체"/>
            </a:endParaRPr>
          </a:p>
          <a:p>
            <a:pPr marL="542925">
              <a:lnSpc>
                <a:spcPct val="100000"/>
              </a:lnSpc>
            </a:pPr>
            <a:r>
              <a:rPr sz="1500" spc="-25" dirty="0">
                <a:solidFill>
                  <a:srgbClr val="554F4D"/>
                </a:solidFill>
                <a:latin typeface="휴먼옛체"/>
                <a:cs typeface="휴먼옛체"/>
              </a:rPr>
              <a:t>-&gt;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90" dirty="0">
                <a:solidFill>
                  <a:srgbClr val="980000"/>
                </a:solidFill>
                <a:latin typeface="휴먼옛체"/>
                <a:cs typeface="휴먼옛체"/>
              </a:rPr>
              <a:t>원인분석</a:t>
            </a:r>
            <a:endParaRPr sz="15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휴먼옛체"/>
              <a:cs typeface="휴먼옛체"/>
            </a:endParaRPr>
          </a:p>
          <a:p>
            <a:pPr marL="542925" indent="-34417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pos="542290" algn="l"/>
                <a:tab pos="542925" algn="l"/>
              </a:tabLst>
            </a:pPr>
            <a:r>
              <a:rPr sz="1500" spc="-280" dirty="0">
                <a:solidFill>
                  <a:srgbClr val="554F4D"/>
                </a:solidFill>
                <a:latin typeface="휴먼옛체"/>
                <a:cs typeface="휴먼옛체"/>
              </a:rPr>
              <a:t>변수가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170" dirty="0">
                <a:solidFill>
                  <a:srgbClr val="554F4D"/>
                </a:solidFill>
                <a:latin typeface="휴먼옛체"/>
                <a:cs typeface="휴먼옛체"/>
              </a:rPr>
              <a:t>많음,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20" dirty="0">
                <a:solidFill>
                  <a:srgbClr val="554F4D"/>
                </a:solidFill>
                <a:latin typeface="휴먼옛체"/>
                <a:cs typeface="휴먼옛체"/>
              </a:rPr>
              <a:t>각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80" dirty="0">
                <a:solidFill>
                  <a:srgbClr val="554F4D"/>
                </a:solidFill>
                <a:latin typeface="휴먼옛체"/>
                <a:cs typeface="휴먼옛체"/>
              </a:rPr>
              <a:t>변수가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40" dirty="0">
                <a:solidFill>
                  <a:srgbClr val="554F4D"/>
                </a:solidFill>
                <a:latin typeface="휴먼옛체"/>
                <a:cs typeface="휴먼옛체"/>
              </a:rPr>
              <a:t>변할때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50" dirty="0">
                <a:solidFill>
                  <a:srgbClr val="554F4D"/>
                </a:solidFill>
                <a:latin typeface="휴먼옛체"/>
                <a:cs typeface="휴먼옛체"/>
              </a:rPr>
              <a:t>배출량의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60" dirty="0">
                <a:solidFill>
                  <a:srgbClr val="554F4D"/>
                </a:solidFill>
                <a:latin typeface="휴먼옛체"/>
                <a:cs typeface="휴먼옛체"/>
              </a:rPr>
              <a:t>변화를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45" dirty="0">
                <a:solidFill>
                  <a:srgbClr val="554F4D"/>
                </a:solidFill>
                <a:latin typeface="휴먼옛체"/>
                <a:cs typeface="휴먼옛체"/>
              </a:rPr>
              <a:t>한눈에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29" dirty="0">
                <a:solidFill>
                  <a:srgbClr val="554F4D"/>
                </a:solidFill>
                <a:latin typeface="휴먼옛체"/>
                <a:cs typeface="휴먼옛체"/>
              </a:rPr>
              <a:t>파악</a:t>
            </a:r>
            <a:endParaRPr sz="1500">
              <a:latin typeface="휴먼옛체"/>
              <a:cs typeface="휴먼옛체"/>
            </a:endParaRPr>
          </a:p>
          <a:p>
            <a:pPr marL="542925">
              <a:lnSpc>
                <a:spcPct val="100000"/>
              </a:lnSpc>
            </a:pPr>
            <a:r>
              <a:rPr sz="1500" spc="-25" dirty="0">
                <a:solidFill>
                  <a:srgbClr val="554F4D"/>
                </a:solidFill>
                <a:latin typeface="휴먼옛체"/>
                <a:cs typeface="휴먼옛체"/>
              </a:rPr>
              <a:t>-&gt;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54" dirty="0">
                <a:solidFill>
                  <a:srgbClr val="980000"/>
                </a:solidFill>
                <a:latin typeface="휴먼옛체"/>
                <a:cs typeface="휴먼옛체"/>
              </a:rPr>
              <a:t>감소방안</a:t>
            </a:r>
            <a:r>
              <a:rPr sz="1500" spc="-18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500" spc="-295" dirty="0">
                <a:solidFill>
                  <a:srgbClr val="980000"/>
                </a:solidFill>
                <a:latin typeface="휴먼옛체"/>
                <a:cs typeface="휴먼옛체"/>
              </a:rPr>
              <a:t>아이디어</a:t>
            </a:r>
            <a:r>
              <a:rPr sz="1500" spc="-18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500" spc="-280" dirty="0">
                <a:solidFill>
                  <a:srgbClr val="980000"/>
                </a:solidFill>
                <a:latin typeface="휴먼옛체"/>
                <a:cs typeface="휴먼옛체"/>
              </a:rPr>
              <a:t>도출</a:t>
            </a:r>
            <a:endParaRPr sz="15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</a:pPr>
            <a:endParaRPr sz="15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</a:pPr>
            <a:endParaRPr sz="15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900">
              <a:latin typeface="휴먼옛체"/>
              <a:cs typeface="휴먼옛체"/>
            </a:endParaRPr>
          </a:p>
          <a:p>
            <a:pPr marL="542925" indent="-344170">
              <a:lnSpc>
                <a:spcPct val="100000"/>
              </a:lnSpc>
              <a:buFont typeface="Arial"/>
              <a:buChar char="●"/>
              <a:tabLst>
                <a:tab pos="542290" algn="l"/>
                <a:tab pos="542925" algn="l"/>
              </a:tabLst>
            </a:pPr>
            <a:r>
              <a:rPr sz="1500" spc="-125" dirty="0">
                <a:solidFill>
                  <a:srgbClr val="554F4D"/>
                </a:solidFill>
                <a:latin typeface="휴먼옛체"/>
                <a:cs typeface="휴먼옛체"/>
              </a:rPr>
              <a:t>R의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150" dirty="0">
                <a:solidFill>
                  <a:srgbClr val="554F4D"/>
                </a:solidFill>
                <a:latin typeface="휴먼옛체"/>
                <a:cs typeface="휴먼옛체"/>
              </a:rPr>
              <a:t>lm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54" dirty="0">
                <a:solidFill>
                  <a:srgbClr val="554F4D"/>
                </a:solidFill>
                <a:latin typeface="휴먼옛체"/>
                <a:cs typeface="휴먼옛체"/>
              </a:rPr>
              <a:t>함수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180" dirty="0">
                <a:solidFill>
                  <a:srgbClr val="554F4D"/>
                </a:solidFill>
                <a:latin typeface="휴먼옛체"/>
                <a:cs typeface="휴먼옛체"/>
              </a:rPr>
              <a:t>활용,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155" dirty="0">
                <a:solidFill>
                  <a:srgbClr val="554F4D"/>
                </a:solidFill>
                <a:latin typeface="휴먼옛체"/>
                <a:cs typeface="휴먼옛체"/>
              </a:rPr>
              <a:t>backward방식으로</a:t>
            </a:r>
            <a:r>
              <a:rPr sz="1500" spc="-19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135" dirty="0">
                <a:solidFill>
                  <a:srgbClr val="554F4D"/>
                </a:solidFill>
                <a:latin typeface="휴먼옛체"/>
                <a:cs typeface="휴먼옛체"/>
              </a:rPr>
              <a:t>변수제거(AIC감소)</a:t>
            </a:r>
            <a:endParaRPr sz="1500">
              <a:latin typeface="휴먼옛체"/>
              <a:cs typeface="휴먼옛체"/>
            </a:endParaRPr>
          </a:p>
          <a:p>
            <a:pPr marL="542925">
              <a:lnSpc>
                <a:spcPct val="100000"/>
              </a:lnSpc>
            </a:pPr>
            <a:r>
              <a:rPr sz="1500" spc="-265" dirty="0">
                <a:solidFill>
                  <a:srgbClr val="554F4D"/>
                </a:solidFill>
                <a:latin typeface="휴먼옛체"/>
                <a:cs typeface="휴먼옛체"/>
              </a:rPr>
              <a:t>,다중공선성을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30" dirty="0">
                <a:solidFill>
                  <a:srgbClr val="554F4D"/>
                </a:solidFill>
                <a:latin typeface="휴먼옛체"/>
                <a:cs typeface="휴먼옛체"/>
              </a:rPr>
              <a:t>vif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80" dirty="0">
                <a:solidFill>
                  <a:srgbClr val="554F4D"/>
                </a:solidFill>
                <a:latin typeface="휴먼옛체"/>
                <a:cs typeface="휴먼옛체"/>
              </a:rPr>
              <a:t>활용하여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35" dirty="0">
                <a:solidFill>
                  <a:srgbClr val="554F4D"/>
                </a:solidFill>
                <a:latin typeface="휴먼옛체"/>
                <a:cs typeface="휴먼옛체"/>
              </a:rPr>
              <a:t>판단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90" dirty="0">
                <a:solidFill>
                  <a:srgbClr val="554F4D"/>
                </a:solidFill>
                <a:latin typeface="휴먼옛체"/>
                <a:cs typeface="휴먼옛체"/>
              </a:rPr>
              <a:t>및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04" dirty="0">
                <a:solidFill>
                  <a:srgbClr val="554F4D"/>
                </a:solidFill>
                <a:latin typeface="휴먼옛체"/>
                <a:cs typeface="휴먼옛체"/>
              </a:rPr>
              <a:t>제거.</a:t>
            </a:r>
            <a:endParaRPr sz="15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휴먼옛체"/>
              <a:cs typeface="휴먼옛체"/>
            </a:endParaRPr>
          </a:p>
          <a:p>
            <a:pPr marL="542925" marR="121285" indent="-344170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542290" algn="l"/>
                <a:tab pos="542925" algn="l"/>
              </a:tabLst>
            </a:pPr>
            <a:r>
              <a:rPr sz="1500" spc="-275" dirty="0">
                <a:solidFill>
                  <a:srgbClr val="554F4D"/>
                </a:solidFill>
                <a:latin typeface="휴먼옛체"/>
                <a:cs typeface="휴먼옛체"/>
              </a:rPr>
              <a:t>인구관련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70" dirty="0">
                <a:solidFill>
                  <a:srgbClr val="554F4D"/>
                </a:solidFill>
                <a:latin typeface="휴먼옛체"/>
                <a:cs typeface="휴먼옛체"/>
              </a:rPr>
              <a:t>데이터와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95" dirty="0">
                <a:solidFill>
                  <a:srgbClr val="554F4D"/>
                </a:solidFill>
                <a:latin typeface="휴먼옛체"/>
                <a:cs typeface="휴먼옛체"/>
              </a:rPr>
              <a:t>카드소비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80" dirty="0">
                <a:solidFill>
                  <a:srgbClr val="554F4D"/>
                </a:solidFill>
                <a:latin typeface="휴먼옛체"/>
                <a:cs typeface="휴먼옛체"/>
              </a:rPr>
              <a:t>데이터의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85" dirty="0">
                <a:solidFill>
                  <a:srgbClr val="554F4D"/>
                </a:solidFill>
                <a:latin typeface="휴먼옛체"/>
                <a:cs typeface="휴먼옛체"/>
              </a:rPr>
              <a:t>상관성에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65" dirty="0">
                <a:solidFill>
                  <a:srgbClr val="554F4D"/>
                </a:solidFill>
                <a:latin typeface="휴먼옛체"/>
                <a:cs typeface="휴먼옛체"/>
              </a:rPr>
              <a:t>의해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335" dirty="0">
                <a:solidFill>
                  <a:srgbClr val="554F4D"/>
                </a:solidFill>
                <a:latin typeface="휴먼옛체"/>
                <a:cs typeface="휴먼옛체"/>
              </a:rPr>
              <a:t>두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80" dirty="0">
                <a:solidFill>
                  <a:srgbClr val="554F4D"/>
                </a:solidFill>
                <a:latin typeface="휴먼옛체"/>
                <a:cs typeface="휴먼옛체"/>
              </a:rPr>
              <a:t>변수의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10" dirty="0">
                <a:solidFill>
                  <a:srgbClr val="554F4D"/>
                </a:solidFill>
                <a:latin typeface="휴먼옛체"/>
                <a:cs typeface="휴먼옛체"/>
              </a:rPr>
              <a:t>영향력을  </a:t>
            </a:r>
            <a:r>
              <a:rPr sz="1500" spc="-325" dirty="0">
                <a:solidFill>
                  <a:srgbClr val="554F4D"/>
                </a:solidFill>
                <a:latin typeface="휴먼옛체"/>
                <a:cs typeface="휴먼옛체"/>
              </a:rPr>
              <a:t>동시에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35" dirty="0">
                <a:solidFill>
                  <a:srgbClr val="554F4D"/>
                </a:solidFill>
                <a:latin typeface="휴먼옛체"/>
                <a:cs typeface="휴먼옛체"/>
              </a:rPr>
              <a:t>확인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65" dirty="0">
                <a:solidFill>
                  <a:srgbClr val="554F4D"/>
                </a:solidFill>
                <a:latin typeface="휴먼옛체"/>
                <a:cs typeface="휴먼옛체"/>
              </a:rPr>
              <a:t>불가</a:t>
            </a:r>
            <a:endParaRPr sz="1500">
              <a:latin typeface="휴먼옛체"/>
              <a:cs typeface="휴먼옛체"/>
            </a:endParaRPr>
          </a:p>
          <a:p>
            <a:pPr marL="595630">
              <a:lnSpc>
                <a:spcPct val="100000"/>
              </a:lnSpc>
            </a:pPr>
            <a:r>
              <a:rPr sz="1500" spc="-25" dirty="0">
                <a:solidFill>
                  <a:srgbClr val="554F4D"/>
                </a:solidFill>
                <a:latin typeface="휴먼옛체"/>
                <a:cs typeface="휴먼옛체"/>
              </a:rPr>
              <a:t>-&gt;</a:t>
            </a:r>
            <a:r>
              <a:rPr sz="1500" spc="229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95" dirty="0">
                <a:solidFill>
                  <a:srgbClr val="980000"/>
                </a:solidFill>
                <a:latin typeface="휴먼옛체"/>
                <a:cs typeface="휴먼옛체"/>
              </a:rPr>
              <a:t>인구</a:t>
            </a:r>
            <a:r>
              <a:rPr sz="1500" spc="-210" dirty="0">
                <a:solidFill>
                  <a:srgbClr val="554F4D"/>
                </a:solidFill>
                <a:latin typeface="휴먼옛체"/>
                <a:cs typeface="휴먼옛체"/>
              </a:rPr>
              <a:t>와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95" dirty="0">
                <a:solidFill>
                  <a:srgbClr val="980000"/>
                </a:solidFill>
                <a:latin typeface="휴먼옛체"/>
                <a:cs typeface="휴먼옛체"/>
              </a:rPr>
              <a:t>카드소비</a:t>
            </a:r>
            <a:r>
              <a:rPr sz="1500" spc="-295" dirty="0">
                <a:solidFill>
                  <a:srgbClr val="554F4D"/>
                </a:solidFill>
                <a:latin typeface="휴먼옛체"/>
                <a:cs typeface="휴먼옛체"/>
              </a:rPr>
              <a:t>를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85" dirty="0">
                <a:solidFill>
                  <a:srgbClr val="554F4D"/>
                </a:solidFill>
                <a:latin typeface="휴먼옛체"/>
                <a:cs typeface="휴먼옛체"/>
              </a:rPr>
              <a:t>구분하여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50" dirty="0">
                <a:solidFill>
                  <a:srgbClr val="554F4D"/>
                </a:solidFill>
                <a:latin typeface="휴먼옛체"/>
                <a:cs typeface="휴먼옛체"/>
              </a:rPr>
              <a:t>분석.</a:t>
            </a:r>
            <a:endParaRPr sz="1500">
              <a:latin typeface="휴먼옛체"/>
              <a:cs typeface="휴먼옛체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520524" y="1370574"/>
            <a:ext cx="2543175" cy="474345"/>
          </a:xfrm>
          <a:prstGeom prst="rect">
            <a:avLst/>
          </a:prstGeom>
          <a:solidFill>
            <a:srgbClr val="E7E6E6"/>
          </a:solidFill>
          <a:ln w="9524">
            <a:solidFill>
              <a:srgbClr val="D0CECE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85"/>
              </a:spcBef>
            </a:pPr>
            <a:r>
              <a:rPr sz="2000" spc="-430" dirty="0">
                <a:latin typeface="휴먼옛체"/>
                <a:cs typeface="휴먼옛체"/>
              </a:rPr>
              <a:t>필요성</a:t>
            </a:r>
            <a:endParaRPr sz="2000">
              <a:latin typeface="휴먼옛체"/>
              <a:cs typeface="휴먼옛체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20524" y="3855799"/>
            <a:ext cx="2543175" cy="462280"/>
          </a:xfrm>
          <a:prstGeom prst="rect">
            <a:avLst/>
          </a:prstGeom>
          <a:solidFill>
            <a:srgbClr val="E7E6E6"/>
          </a:solidFill>
          <a:ln w="9524">
            <a:solidFill>
              <a:srgbClr val="D0CECE"/>
            </a:solidFill>
          </a:ln>
        </p:spPr>
        <p:txBody>
          <a:bodyPr vert="horz" wrap="square" lIns="0" tIns="679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35"/>
              </a:spcBef>
            </a:pPr>
            <a:r>
              <a:rPr sz="2000" spc="-385" dirty="0">
                <a:latin typeface="휴먼옛체"/>
                <a:cs typeface="휴먼옛체"/>
              </a:rPr>
              <a:t>분석방법</a:t>
            </a:r>
            <a:endParaRPr sz="2000">
              <a:latin typeface="휴먼옛체"/>
              <a:cs typeface="휴먼옛체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80600" y="5755949"/>
            <a:ext cx="4130675" cy="443865"/>
          </a:xfrm>
          <a:prstGeom prst="rect">
            <a:avLst/>
          </a:prstGeom>
          <a:solidFill>
            <a:srgbClr val="E7E6E6"/>
          </a:solidFill>
          <a:ln w="9524">
            <a:solidFill>
              <a:srgbClr val="D0CECE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801370">
              <a:lnSpc>
                <a:spcPct val="100000"/>
              </a:lnSpc>
              <a:spcBef>
                <a:spcPts val="585"/>
              </a:spcBef>
            </a:pPr>
            <a:r>
              <a:rPr sz="1800" spc="-75" dirty="0">
                <a:latin typeface="휴먼옛체"/>
                <a:cs typeface="휴먼옛체"/>
              </a:rPr>
              <a:t>y(배출량)=ax1+bx2+cx3+...</a:t>
            </a:r>
            <a:endParaRPr sz="1800">
              <a:latin typeface="휴먼옛체"/>
              <a:cs typeface="휴먼옛체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60074" y="2687374"/>
            <a:ext cx="3222625" cy="378206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542925" marR="605155" indent="-336550">
              <a:lnSpc>
                <a:spcPct val="100000"/>
              </a:lnSpc>
              <a:spcBef>
                <a:spcPts val="830"/>
              </a:spcBef>
              <a:buFont typeface="Arial"/>
              <a:buChar char="●"/>
              <a:tabLst>
                <a:tab pos="542290" algn="l"/>
                <a:tab pos="542925" algn="l"/>
              </a:tabLst>
            </a:pPr>
            <a:r>
              <a:rPr sz="1400" spc="-25" dirty="0">
                <a:solidFill>
                  <a:srgbClr val="554F4D"/>
                </a:solidFill>
                <a:latin typeface="휴먼옛체"/>
                <a:cs typeface="휴먼옛체"/>
              </a:rPr>
              <a:t>S</a:t>
            </a:r>
            <a:r>
              <a:rPr sz="1400" spc="5" dirty="0">
                <a:solidFill>
                  <a:srgbClr val="554F4D"/>
                </a:solidFill>
                <a:latin typeface="휴먼옛체"/>
                <a:cs typeface="휴먼옛체"/>
              </a:rPr>
              <a:t>TL(S</a:t>
            </a:r>
            <a:r>
              <a:rPr sz="1400" spc="-10" dirty="0">
                <a:solidFill>
                  <a:srgbClr val="554F4D"/>
                </a:solidFill>
                <a:latin typeface="휴먼옛체"/>
                <a:cs typeface="휴먼옛체"/>
              </a:rPr>
              <a:t>e</a:t>
            </a:r>
            <a:r>
              <a:rPr sz="1400" spc="-15" dirty="0">
                <a:solidFill>
                  <a:srgbClr val="554F4D"/>
                </a:solidFill>
                <a:latin typeface="휴먼옛체"/>
                <a:cs typeface="휴먼옛체"/>
              </a:rPr>
              <a:t>asonal</a:t>
            </a:r>
            <a:r>
              <a:rPr sz="1400" spc="-18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65" dirty="0">
                <a:solidFill>
                  <a:srgbClr val="554F4D"/>
                </a:solidFill>
                <a:latin typeface="휴먼옛체"/>
                <a:cs typeface="휴먼옛체"/>
              </a:rPr>
              <a:t>and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70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400" spc="15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400" spc="-70" dirty="0">
                <a:solidFill>
                  <a:srgbClr val="554F4D"/>
                </a:solidFill>
                <a:latin typeface="휴먼옛체"/>
                <a:cs typeface="휴먼옛체"/>
              </a:rPr>
              <a:t>end  </a:t>
            </a:r>
            <a:r>
              <a:rPr sz="1400" spc="-40" dirty="0">
                <a:solidFill>
                  <a:srgbClr val="554F4D"/>
                </a:solidFill>
                <a:latin typeface="휴먼옛체"/>
                <a:cs typeface="휴먼옛체"/>
              </a:rPr>
              <a:t>decomposition</a:t>
            </a:r>
            <a:r>
              <a:rPr sz="1400" spc="-18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50" dirty="0">
                <a:solidFill>
                  <a:srgbClr val="554F4D"/>
                </a:solidFill>
                <a:latin typeface="휴먼옛체"/>
                <a:cs typeface="휴먼옛체"/>
              </a:rPr>
              <a:t>us</a:t>
            </a:r>
            <a:r>
              <a:rPr sz="1400" spc="-10" dirty="0">
                <a:solidFill>
                  <a:srgbClr val="554F4D"/>
                </a:solidFill>
                <a:latin typeface="휴먼옛체"/>
                <a:cs typeface="휴먼옛체"/>
              </a:rPr>
              <a:t>i</a:t>
            </a:r>
            <a:r>
              <a:rPr sz="1400" spc="-70" dirty="0">
                <a:solidFill>
                  <a:srgbClr val="554F4D"/>
                </a:solidFill>
                <a:latin typeface="휴먼옛체"/>
                <a:cs typeface="휴먼옛체"/>
              </a:rPr>
              <a:t>ng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45" dirty="0">
                <a:solidFill>
                  <a:srgbClr val="554F4D"/>
                </a:solidFill>
                <a:latin typeface="휴먼옛체"/>
                <a:cs typeface="휴먼옛체"/>
              </a:rPr>
              <a:t>L</a:t>
            </a:r>
            <a:r>
              <a:rPr sz="1400" spc="-10" dirty="0">
                <a:solidFill>
                  <a:srgbClr val="554F4D"/>
                </a:solidFill>
                <a:latin typeface="휴먼옛체"/>
                <a:cs typeface="휴먼옛체"/>
              </a:rPr>
              <a:t>oess)</a:t>
            </a:r>
            <a:endParaRPr sz="14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●"/>
            </a:pPr>
            <a:endParaRPr sz="1150">
              <a:latin typeface="휴먼옛체"/>
              <a:cs typeface="휴먼옛체"/>
            </a:endParaRPr>
          </a:p>
          <a:p>
            <a:pPr marL="542925" marR="122555" indent="-33655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pos="542290" algn="l"/>
                <a:tab pos="542925" algn="l"/>
              </a:tabLst>
            </a:pPr>
            <a:r>
              <a:rPr sz="1400" spc="-275" dirty="0">
                <a:solidFill>
                  <a:srgbClr val="554F4D"/>
                </a:solidFill>
                <a:latin typeface="휴먼옛체"/>
                <a:cs typeface="휴먼옛체"/>
              </a:rPr>
              <a:t>시계열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0" dirty="0">
                <a:solidFill>
                  <a:srgbClr val="554F4D"/>
                </a:solidFill>
                <a:latin typeface="휴먼옛체"/>
                <a:cs typeface="휴먼옛체"/>
              </a:rPr>
              <a:t>데이터가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554F4D"/>
                </a:solidFill>
                <a:latin typeface="휴먼옛체"/>
                <a:cs typeface="휴먼옛체"/>
              </a:rPr>
              <a:t>가진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80" dirty="0">
                <a:solidFill>
                  <a:srgbClr val="554F4D"/>
                </a:solidFill>
                <a:latin typeface="휴먼옛체"/>
                <a:cs typeface="휴먼옛체"/>
              </a:rPr>
              <a:t>시간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5" dirty="0">
                <a:solidFill>
                  <a:srgbClr val="554F4D"/>
                </a:solidFill>
                <a:latin typeface="휴먼옛체"/>
                <a:cs typeface="휴먼옛체"/>
              </a:rPr>
              <a:t>주기를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180" dirty="0">
                <a:solidFill>
                  <a:srgbClr val="554F4D"/>
                </a:solidFill>
                <a:latin typeface="휴먼옛체"/>
                <a:cs typeface="휴먼옛체"/>
              </a:rPr>
              <a:t>알고  </a:t>
            </a:r>
            <a:r>
              <a:rPr sz="1400" spc="-270" dirty="0">
                <a:solidFill>
                  <a:srgbClr val="554F4D"/>
                </a:solidFill>
                <a:latin typeface="휴먼옛체"/>
                <a:cs typeface="휴먼옛체"/>
              </a:rPr>
              <a:t>있는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95" dirty="0">
                <a:solidFill>
                  <a:srgbClr val="554F4D"/>
                </a:solidFill>
                <a:latin typeface="휴먼옛체"/>
                <a:cs typeface="휴먼옛체"/>
              </a:rPr>
              <a:t>경우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5" dirty="0">
                <a:solidFill>
                  <a:srgbClr val="980000"/>
                </a:solidFill>
                <a:latin typeface="휴먼옛체"/>
                <a:cs typeface="휴먼옛체"/>
              </a:rPr>
              <a:t>계절성과</a:t>
            </a:r>
            <a:r>
              <a:rPr sz="1400" spc="-175" dirty="0">
                <a:solidFill>
                  <a:srgbClr val="980000"/>
                </a:solidFill>
                <a:latin typeface="휴먼옛체"/>
                <a:cs typeface="휴먼옛체"/>
              </a:rPr>
              <a:t> 추세, </a:t>
            </a:r>
            <a:r>
              <a:rPr sz="1400" spc="-204" dirty="0">
                <a:solidFill>
                  <a:srgbClr val="980000"/>
                </a:solidFill>
                <a:latin typeface="휴먼옛체"/>
                <a:cs typeface="휴먼옛체"/>
              </a:rPr>
              <a:t>나머지  </a:t>
            </a:r>
            <a:r>
              <a:rPr sz="1400" spc="-290" dirty="0">
                <a:solidFill>
                  <a:srgbClr val="980000"/>
                </a:solidFill>
                <a:latin typeface="휴먼옛체"/>
                <a:cs typeface="휴먼옛체"/>
              </a:rPr>
              <a:t>성분으로</a:t>
            </a:r>
            <a:r>
              <a:rPr sz="1400" spc="-17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54" dirty="0">
                <a:solidFill>
                  <a:srgbClr val="980000"/>
                </a:solidFill>
                <a:latin typeface="휴먼옛체"/>
                <a:cs typeface="휴먼옛체"/>
              </a:rPr>
              <a:t>분</a:t>
            </a:r>
            <a:r>
              <a:rPr sz="1400" spc="-260" dirty="0">
                <a:solidFill>
                  <a:srgbClr val="980000"/>
                </a:solidFill>
                <a:latin typeface="휴먼옛체"/>
                <a:cs typeface="휴먼옛체"/>
              </a:rPr>
              <a:t>해</a:t>
            </a:r>
            <a:r>
              <a:rPr sz="1400" spc="-254" dirty="0">
                <a:solidFill>
                  <a:srgbClr val="554F4D"/>
                </a:solidFill>
                <a:latin typeface="휴먼옛체"/>
                <a:cs typeface="휴먼옛체"/>
              </a:rPr>
              <a:t>해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85" dirty="0">
                <a:solidFill>
                  <a:srgbClr val="554F4D"/>
                </a:solidFill>
                <a:latin typeface="휴먼옛체"/>
                <a:cs typeface="휴먼옛체"/>
              </a:rPr>
              <a:t>분석하는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40" dirty="0">
                <a:solidFill>
                  <a:srgbClr val="554F4D"/>
                </a:solidFill>
                <a:latin typeface="휴먼옛체"/>
                <a:cs typeface="휴먼옛체"/>
              </a:rPr>
              <a:t>기법</a:t>
            </a:r>
            <a:endParaRPr sz="14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●"/>
            </a:pPr>
            <a:endParaRPr sz="1150">
              <a:latin typeface="휴먼옛체"/>
              <a:cs typeface="휴먼옛체"/>
            </a:endParaRPr>
          </a:p>
          <a:p>
            <a:pPr marL="542925" marR="203200" indent="-33655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pos="542290" algn="l"/>
                <a:tab pos="542925" algn="l"/>
              </a:tabLst>
            </a:pPr>
            <a:r>
              <a:rPr sz="1400" spc="-300" dirty="0">
                <a:solidFill>
                  <a:srgbClr val="554F4D"/>
                </a:solidFill>
                <a:latin typeface="휴먼옛체"/>
                <a:cs typeface="휴먼옛체"/>
              </a:rPr>
              <a:t>주어진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0" dirty="0">
                <a:solidFill>
                  <a:srgbClr val="554F4D"/>
                </a:solidFill>
                <a:latin typeface="휴먼옛체"/>
                <a:cs typeface="휴먼옛체"/>
              </a:rPr>
              <a:t>데이터의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15" dirty="0">
                <a:solidFill>
                  <a:srgbClr val="980000"/>
                </a:solidFill>
                <a:latin typeface="휴먼옛체"/>
                <a:cs typeface="휴먼옛체"/>
              </a:rPr>
              <a:t>7,8월</a:t>
            </a:r>
            <a:r>
              <a:rPr sz="1400" spc="-17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15" dirty="0">
                <a:solidFill>
                  <a:srgbClr val="980000"/>
                </a:solidFill>
                <a:latin typeface="휴먼옛체"/>
                <a:cs typeface="휴먼옛체"/>
              </a:rPr>
              <a:t>증가하는  </a:t>
            </a:r>
            <a:r>
              <a:rPr sz="1400" spc="-285" dirty="0">
                <a:solidFill>
                  <a:srgbClr val="980000"/>
                </a:solidFill>
                <a:latin typeface="휴먼옛체"/>
                <a:cs typeface="휴먼옛체"/>
              </a:rPr>
              <a:t>계절성을</a:t>
            </a:r>
            <a:r>
              <a:rPr sz="1400" spc="-17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65" dirty="0">
                <a:solidFill>
                  <a:srgbClr val="980000"/>
                </a:solidFill>
                <a:latin typeface="휴먼옛체"/>
                <a:cs typeface="휴먼옛체"/>
              </a:rPr>
              <a:t>활용하는데</a:t>
            </a:r>
            <a:r>
              <a:rPr sz="1400" spc="-17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50" dirty="0">
                <a:solidFill>
                  <a:srgbClr val="980000"/>
                </a:solidFill>
                <a:latin typeface="휴먼옛체"/>
                <a:cs typeface="휴먼옛체"/>
              </a:rPr>
              <a:t>적</a:t>
            </a:r>
            <a:r>
              <a:rPr sz="1400" spc="-254" dirty="0">
                <a:solidFill>
                  <a:srgbClr val="980000"/>
                </a:solidFill>
                <a:latin typeface="휴먼옛체"/>
                <a:cs typeface="휴먼옛체"/>
              </a:rPr>
              <a:t>합</a:t>
            </a:r>
            <a:r>
              <a:rPr sz="1400" spc="-250" dirty="0">
                <a:solidFill>
                  <a:srgbClr val="554F4D"/>
                </a:solidFill>
                <a:latin typeface="휴먼옛체"/>
                <a:cs typeface="휴먼옛체"/>
              </a:rPr>
              <a:t>하다고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20" dirty="0">
                <a:solidFill>
                  <a:srgbClr val="554F4D"/>
                </a:solidFill>
                <a:latin typeface="휴먼옛체"/>
                <a:cs typeface="휴먼옛체"/>
              </a:rPr>
              <a:t>판단</a:t>
            </a:r>
            <a:endParaRPr sz="1400">
              <a:latin typeface="휴먼옛체"/>
              <a:cs typeface="휴먼옛체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09325" y="2687374"/>
            <a:ext cx="3222625" cy="378206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542925" marR="339090" indent="-336550">
              <a:lnSpc>
                <a:spcPct val="100000"/>
              </a:lnSpc>
              <a:spcBef>
                <a:spcPts val="830"/>
              </a:spcBef>
              <a:buClr>
                <a:srgbClr val="000000"/>
              </a:buClr>
              <a:buFont typeface="Arial"/>
              <a:buChar char="●"/>
              <a:tabLst>
                <a:tab pos="542290" algn="l"/>
                <a:tab pos="542925" algn="l"/>
              </a:tabLst>
            </a:pPr>
            <a:r>
              <a:rPr sz="1400" spc="-130" dirty="0">
                <a:solidFill>
                  <a:srgbClr val="554F4D"/>
                </a:solidFill>
                <a:latin typeface="휴먼옛체"/>
                <a:cs typeface="휴먼옛체"/>
              </a:rPr>
              <a:t>AR모델과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MA모델을 </a:t>
            </a:r>
            <a:r>
              <a:rPr sz="1400" spc="-325" dirty="0">
                <a:solidFill>
                  <a:srgbClr val="554F4D"/>
                </a:solidFill>
                <a:latin typeface="휴먼옛체"/>
                <a:cs typeface="휴먼옛체"/>
              </a:rPr>
              <a:t>섞은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25" dirty="0">
                <a:solidFill>
                  <a:srgbClr val="554F4D"/>
                </a:solidFill>
                <a:latin typeface="휴먼옛체"/>
                <a:cs typeface="휴먼옛체"/>
              </a:rPr>
              <a:t>모델로서  </a:t>
            </a:r>
            <a:r>
              <a:rPr sz="1400" spc="-280" dirty="0">
                <a:solidFill>
                  <a:srgbClr val="980000"/>
                </a:solidFill>
                <a:latin typeface="휴먼옛체"/>
                <a:cs typeface="휴먼옛체"/>
              </a:rPr>
              <a:t>분석의</a:t>
            </a:r>
            <a:r>
              <a:rPr sz="1400" spc="-17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50" dirty="0">
                <a:solidFill>
                  <a:srgbClr val="980000"/>
                </a:solidFill>
                <a:latin typeface="휴먼옛체"/>
                <a:cs typeface="휴먼옛체"/>
              </a:rPr>
              <a:t>정확도가</a:t>
            </a:r>
            <a:r>
              <a:rPr sz="1400" spc="-17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80" dirty="0">
                <a:solidFill>
                  <a:srgbClr val="980000"/>
                </a:solidFill>
                <a:latin typeface="휴먼옛체"/>
                <a:cs typeface="휴먼옛체"/>
              </a:rPr>
              <a:t>높아</a:t>
            </a:r>
            <a:r>
              <a:rPr sz="1400" spc="-17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45" dirty="0">
                <a:solidFill>
                  <a:srgbClr val="554F4D"/>
                </a:solidFill>
                <a:latin typeface="휴먼옛체"/>
                <a:cs typeface="휴먼옛체"/>
              </a:rPr>
              <a:t>많이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80" dirty="0">
                <a:solidFill>
                  <a:srgbClr val="554F4D"/>
                </a:solidFill>
                <a:latin typeface="휴먼옛체"/>
                <a:cs typeface="휴먼옛체"/>
              </a:rPr>
              <a:t>사용</a:t>
            </a:r>
            <a:endParaRPr sz="14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●"/>
            </a:pPr>
            <a:endParaRPr sz="1150">
              <a:latin typeface="휴먼옛체"/>
              <a:cs typeface="휴먼옛체"/>
            </a:endParaRPr>
          </a:p>
          <a:p>
            <a:pPr marL="542925" marR="349885" indent="-336550">
              <a:lnSpc>
                <a:spcPct val="100000"/>
              </a:lnSpc>
              <a:buFont typeface="Arial"/>
              <a:buChar char="●"/>
              <a:tabLst>
                <a:tab pos="542290" algn="l"/>
                <a:tab pos="542925" algn="l"/>
              </a:tabLst>
            </a:pPr>
            <a:r>
              <a:rPr sz="1400" spc="-300" dirty="0">
                <a:solidFill>
                  <a:srgbClr val="554F4D"/>
                </a:solidFill>
                <a:latin typeface="휴먼옛체"/>
                <a:cs typeface="휴먼옛체"/>
              </a:rPr>
              <a:t>주어진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5" dirty="0">
                <a:solidFill>
                  <a:srgbClr val="554F4D"/>
                </a:solidFill>
                <a:latin typeface="휴먼옛체"/>
                <a:cs typeface="휴먼옛체"/>
              </a:rPr>
              <a:t>데이터는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5" dirty="0">
                <a:solidFill>
                  <a:srgbClr val="554F4D"/>
                </a:solidFill>
                <a:latin typeface="휴먼옛체"/>
                <a:cs typeface="휴먼옛체"/>
              </a:rPr>
              <a:t>비정상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80" dirty="0">
                <a:solidFill>
                  <a:srgbClr val="554F4D"/>
                </a:solidFill>
                <a:latin typeface="휴먼옛체"/>
                <a:cs typeface="휴먼옛체"/>
              </a:rPr>
              <a:t>시계열이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15" dirty="0">
                <a:solidFill>
                  <a:srgbClr val="554F4D"/>
                </a:solidFill>
                <a:latin typeface="휴먼옛체"/>
                <a:cs typeface="휴먼옛체"/>
              </a:rPr>
              <a:t>더  </a:t>
            </a:r>
            <a:r>
              <a:rPr sz="1400" spc="-245" dirty="0">
                <a:solidFill>
                  <a:srgbClr val="554F4D"/>
                </a:solidFill>
                <a:latin typeface="휴먼옛체"/>
                <a:cs typeface="휴먼옛체"/>
              </a:rPr>
              <a:t>많이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90" dirty="0">
                <a:solidFill>
                  <a:srgbClr val="554F4D"/>
                </a:solidFill>
                <a:latin typeface="휴먼옛체"/>
                <a:cs typeface="휴먼옛체"/>
              </a:rPr>
              <a:t>존재</a:t>
            </a:r>
            <a:endParaRPr sz="14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●"/>
            </a:pPr>
            <a:endParaRPr sz="1150">
              <a:latin typeface="휴먼옛체"/>
              <a:cs typeface="휴먼옛체"/>
            </a:endParaRPr>
          </a:p>
          <a:p>
            <a:pPr marL="542925" marR="227329" indent="-33655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pos="542290" algn="l"/>
                <a:tab pos="542925" algn="l"/>
              </a:tabLst>
            </a:pPr>
            <a:r>
              <a:rPr sz="1400" spc="-265" dirty="0">
                <a:solidFill>
                  <a:srgbClr val="554F4D"/>
                </a:solidFill>
                <a:latin typeface="휴먼옛체"/>
                <a:cs typeface="휴먼옛체"/>
              </a:rPr>
              <a:t>최적의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35" dirty="0">
                <a:solidFill>
                  <a:srgbClr val="554F4D"/>
                </a:solidFill>
                <a:latin typeface="휴먼옛체"/>
                <a:cs typeface="휴먼옛체"/>
              </a:rPr>
              <a:t>차분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5" dirty="0">
                <a:solidFill>
                  <a:srgbClr val="554F4D"/>
                </a:solidFill>
                <a:latin typeface="휴먼옛체"/>
                <a:cs typeface="휴먼옛체"/>
              </a:rPr>
              <a:t>횟수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0" dirty="0">
                <a:solidFill>
                  <a:srgbClr val="554F4D"/>
                </a:solidFill>
                <a:latin typeface="휴먼옛체"/>
                <a:cs typeface="휴먼옛체"/>
              </a:rPr>
              <a:t>계산으로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190" dirty="0">
                <a:solidFill>
                  <a:srgbClr val="554F4D"/>
                </a:solidFill>
                <a:latin typeface="휴먼옛체"/>
                <a:cs typeface="휴먼옛체"/>
              </a:rPr>
              <a:t>이러한  </a:t>
            </a:r>
            <a:r>
              <a:rPr sz="1400" spc="-290" dirty="0">
                <a:solidFill>
                  <a:srgbClr val="980000"/>
                </a:solidFill>
                <a:latin typeface="휴먼옛체"/>
                <a:cs typeface="휴먼옛체"/>
              </a:rPr>
              <a:t>비정상성을</a:t>
            </a:r>
            <a:r>
              <a:rPr sz="1400" spc="-17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40" dirty="0">
                <a:solidFill>
                  <a:srgbClr val="980000"/>
                </a:solidFill>
                <a:latin typeface="휴먼옛체"/>
                <a:cs typeface="휴먼옛체"/>
              </a:rPr>
              <a:t>제</a:t>
            </a:r>
            <a:r>
              <a:rPr sz="1400" spc="-245" dirty="0">
                <a:solidFill>
                  <a:srgbClr val="980000"/>
                </a:solidFill>
                <a:latin typeface="휴먼옛체"/>
                <a:cs typeface="휴먼옛체"/>
              </a:rPr>
              <a:t>거</a:t>
            </a:r>
            <a:r>
              <a:rPr sz="1400" spc="-254" dirty="0">
                <a:solidFill>
                  <a:srgbClr val="554F4D"/>
                </a:solidFill>
                <a:latin typeface="휴먼옛체"/>
                <a:cs typeface="휴먼옛체"/>
              </a:rPr>
              <a:t>해줄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300" dirty="0">
                <a:solidFill>
                  <a:srgbClr val="554F4D"/>
                </a:solidFill>
                <a:latin typeface="휴먼옛체"/>
                <a:cs typeface="휴먼옛체"/>
              </a:rPr>
              <a:t>수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554F4D"/>
                </a:solidFill>
                <a:latin typeface="휴먼옛체"/>
                <a:cs typeface="휴먼옛체"/>
              </a:rPr>
              <a:t>있는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30" dirty="0">
                <a:solidFill>
                  <a:srgbClr val="554F4D"/>
                </a:solidFill>
                <a:latin typeface="휴먼옛체"/>
                <a:cs typeface="휴먼옛체"/>
              </a:rPr>
              <a:t>ARIMA  </a:t>
            </a:r>
            <a:r>
              <a:rPr sz="1400" spc="-265" dirty="0">
                <a:solidFill>
                  <a:srgbClr val="554F4D"/>
                </a:solidFill>
                <a:latin typeface="휴먼옛체"/>
                <a:cs typeface="휴먼옛체"/>
              </a:rPr>
              <a:t>활용</a:t>
            </a:r>
            <a:endParaRPr sz="1400">
              <a:latin typeface="휴먼옛체"/>
              <a:cs typeface="휴먼옛체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84699" y="2687374"/>
            <a:ext cx="3222625" cy="378206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Times New Roman"/>
              <a:cs typeface="Times New Roman"/>
            </a:endParaRPr>
          </a:p>
          <a:p>
            <a:pPr marL="542925" marR="145415" indent="-33655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pos="542290" algn="l"/>
                <a:tab pos="542925" algn="l"/>
              </a:tabLst>
            </a:pPr>
            <a:r>
              <a:rPr sz="1400" spc="-245" dirty="0">
                <a:solidFill>
                  <a:srgbClr val="554F4D"/>
                </a:solidFill>
                <a:latin typeface="휴먼옛체"/>
                <a:cs typeface="휴먼옛체"/>
              </a:rPr>
              <a:t>단순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5" dirty="0">
                <a:solidFill>
                  <a:srgbClr val="554F4D"/>
                </a:solidFill>
                <a:latin typeface="휴먼옛체"/>
                <a:cs typeface="휴먼옛체"/>
              </a:rPr>
              <a:t>지수평활법은</a:t>
            </a:r>
            <a:r>
              <a:rPr sz="1400" spc="-18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20" dirty="0">
                <a:solidFill>
                  <a:srgbClr val="554F4D"/>
                </a:solidFill>
                <a:latin typeface="휴먼옛체"/>
                <a:cs typeface="휴먼옛체"/>
              </a:rPr>
              <a:t>가장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980000"/>
                </a:solidFill>
                <a:latin typeface="휴먼옛체"/>
                <a:cs typeface="휴먼옛체"/>
              </a:rPr>
              <a:t>최근</a:t>
            </a:r>
            <a:r>
              <a:rPr sz="1400" spc="-17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10" dirty="0">
                <a:solidFill>
                  <a:srgbClr val="980000"/>
                </a:solidFill>
                <a:latin typeface="휴먼옛체"/>
                <a:cs typeface="휴먼옛체"/>
              </a:rPr>
              <a:t>관측값을  </a:t>
            </a:r>
            <a:r>
              <a:rPr sz="1400" spc="-250" dirty="0">
                <a:solidFill>
                  <a:srgbClr val="980000"/>
                </a:solidFill>
                <a:latin typeface="휴먼옛체"/>
                <a:cs typeface="휴먼옛체"/>
              </a:rPr>
              <a:t>중요하게</a:t>
            </a:r>
            <a:r>
              <a:rPr sz="1400" spc="-17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45" dirty="0">
                <a:solidFill>
                  <a:srgbClr val="980000"/>
                </a:solidFill>
                <a:latin typeface="휴먼옛체"/>
                <a:cs typeface="휴먼옛체"/>
              </a:rPr>
              <a:t>생</a:t>
            </a:r>
            <a:r>
              <a:rPr sz="1400" spc="-250" dirty="0">
                <a:solidFill>
                  <a:srgbClr val="980000"/>
                </a:solidFill>
                <a:latin typeface="휴먼옛체"/>
                <a:cs typeface="휴먼옛체"/>
              </a:rPr>
              <a:t>각</a:t>
            </a:r>
            <a:r>
              <a:rPr sz="1400" spc="-254" dirty="0">
                <a:solidFill>
                  <a:srgbClr val="554F4D"/>
                </a:solidFill>
                <a:latin typeface="휴먼옛체"/>
                <a:cs typeface="휴먼옛체"/>
              </a:rPr>
              <a:t>하고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5" dirty="0">
                <a:solidFill>
                  <a:srgbClr val="980000"/>
                </a:solidFill>
                <a:latin typeface="휴먼옛체"/>
                <a:cs typeface="휴먼옛체"/>
              </a:rPr>
              <a:t>가중치를</a:t>
            </a:r>
            <a:r>
              <a:rPr sz="1400" spc="-17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90" dirty="0">
                <a:solidFill>
                  <a:srgbClr val="980000"/>
                </a:solidFill>
                <a:latin typeface="휴먼옛체"/>
                <a:cs typeface="휴먼옛체"/>
              </a:rPr>
              <a:t>부여</a:t>
            </a:r>
            <a:endParaRPr sz="14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●"/>
            </a:pPr>
            <a:endParaRPr sz="1150">
              <a:latin typeface="휴먼옛체"/>
              <a:cs typeface="휴먼옛체"/>
            </a:endParaRPr>
          </a:p>
          <a:p>
            <a:pPr marL="542925" marR="152400" indent="-33655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pos="542290" algn="l"/>
                <a:tab pos="542925" algn="l"/>
              </a:tabLst>
            </a:pPr>
            <a:r>
              <a:rPr sz="1400" spc="-300" dirty="0">
                <a:solidFill>
                  <a:srgbClr val="554F4D"/>
                </a:solidFill>
                <a:latin typeface="휴먼옛체"/>
                <a:cs typeface="휴먼옛체"/>
              </a:rPr>
              <a:t>주어진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0" dirty="0">
                <a:solidFill>
                  <a:srgbClr val="554F4D"/>
                </a:solidFill>
                <a:latin typeface="휴먼옛체"/>
                <a:cs typeface="휴먼옛체"/>
              </a:rPr>
              <a:t>데이터에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175" dirty="0">
                <a:solidFill>
                  <a:srgbClr val="980000"/>
                </a:solidFill>
                <a:latin typeface="휴먼옛체"/>
                <a:cs typeface="휴먼옛체"/>
              </a:rPr>
              <a:t>코로나19 </a:t>
            </a:r>
            <a:r>
              <a:rPr sz="1400" spc="-285" dirty="0">
                <a:solidFill>
                  <a:srgbClr val="980000"/>
                </a:solidFill>
                <a:latin typeface="휴먼옛체"/>
                <a:cs typeface="휴먼옛체"/>
              </a:rPr>
              <a:t>이</a:t>
            </a:r>
            <a:r>
              <a:rPr sz="1400" spc="-290" dirty="0">
                <a:solidFill>
                  <a:srgbClr val="980000"/>
                </a:solidFill>
                <a:latin typeface="휴먼옛체"/>
                <a:cs typeface="휴먼옛체"/>
              </a:rPr>
              <a:t>전</a:t>
            </a:r>
            <a:r>
              <a:rPr sz="1400" spc="-120" dirty="0">
                <a:solidFill>
                  <a:srgbClr val="554F4D"/>
                </a:solidFill>
                <a:latin typeface="휴먼옛체"/>
                <a:cs typeface="휴먼옛체"/>
              </a:rPr>
              <a:t>과  </a:t>
            </a:r>
            <a:r>
              <a:rPr sz="1400" spc="-280" dirty="0">
                <a:solidFill>
                  <a:srgbClr val="980000"/>
                </a:solidFill>
                <a:latin typeface="휴먼옛체"/>
                <a:cs typeface="휴먼옛체"/>
              </a:rPr>
              <a:t>이후의</a:t>
            </a:r>
            <a:r>
              <a:rPr sz="1400" spc="-17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40" dirty="0">
                <a:solidFill>
                  <a:srgbClr val="980000"/>
                </a:solidFill>
                <a:latin typeface="휴먼옛체"/>
                <a:cs typeface="휴먼옛체"/>
              </a:rPr>
              <a:t>결과가</a:t>
            </a:r>
            <a:r>
              <a:rPr sz="1400" spc="-17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65" dirty="0">
                <a:solidFill>
                  <a:srgbClr val="980000"/>
                </a:solidFill>
                <a:latin typeface="휴먼옛체"/>
                <a:cs typeface="휴먼옛체"/>
              </a:rPr>
              <a:t>달라질</a:t>
            </a:r>
            <a:r>
              <a:rPr sz="1400" spc="-17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95" dirty="0">
                <a:solidFill>
                  <a:srgbClr val="980000"/>
                </a:solidFill>
                <a:latin typeface="휴먼옛체"/>
                <a:cs typeface="휴먼옛체"/>
              </a:rPr>
              <a:t>것</a:t>
            </a:r>
            <a:r>
              <a:rPr sz="1400" spc="-265" dirty="0">
                <a:solidFill>
                  <a:srgbClr val="554F4D"/>
                </a:solidFill>
                <a:latin typeface="휴먼옛체"/>
                <a:cs typeface="휴먼옛체"/>
              </a:rPr>
              <a:t>이라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00" dirty="0">
                <a:solidFill>
                  <a:srgbClr val="554F4D"/>
                </a:solidFill>
                <a:latin typeface="휴먼옛체"/>
                <a:cs typeface="휴먼옛체"/>
              </a:rPr>
              <a:t>예상하여  </a:t>
            </a:r>
            <a:r>
              <a:rPr sz="1400" spc="-229" dirty="0">
                <a:solidFill>
                  <a:srgbClr val="554F4D"/>
                </a:solidFill>
                <a:latin typeface="휴먼옛체"/>
                <a:cs typeface="휴먼옛체"/>
              </a:rPr>
              <a:t>적합한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5" dirty="0">
                <a:solidFill>
                  <a:srgbClr val="554F4D"/>
                </a:solidFill>
                <a:latin typeface="휴먼옛체"/>
                <a:cs typeface="휴먼옛체"/>
              </a:rPr>
              <a:t>대안이라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20" dirty="0">
                <a:solidFill>
                  <a:srgbClr val="554F4D"/>
                </a:solidFill>
                <a:latin typeface="휴먼옛체"/>
                <a:cs typeface="휴먼옛체"/>
              </a:rPr>
              <a:t>판단</a:t>
            </a:r>
            <a:endParaRPr sz="1400">
              <a:latin typeface="휴먼옛체"/>
              <a:cs typeface="휴먼옛체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2300" y="1143000"/>
            <a:ext cx="11570335" cy="0"/>
          </a:xfrm>
          <a:custGeom>
            <a:avLst/>
            <a:gdLst/>
            <a:ahLst/>
            <a:cxnLst/>
            <a:rect l="l" t="t" r="r" b="b"/>
            <a:pathLst>
              <a:path w="11570335">
                <a:moveTo>
                  <a:pt x="0" y="0"/>
                </a:moveTo>
                <a:lnTo>
                  <a:pt x="11569799" y="0"/>
                </a:lnTo>
              </a:path>
            </a:pathLst>
          </a:custGeom>
          <a:ln w="9524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84414" y="112711"/>
            <a:ext cx="42799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10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15" dirty="0">
                <a:solidFill>
                  <a:srgbClr val="554F4D"/>
                </a:solidFill>
                <a:latin typeface="휴먼옛체"/>
                <a:cs typeface="휴먼옛체"/>
              </a:rPr>
              <a:t>3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86995" cy="6858000"/>
          </a:xfrm>
          <a:custGeom>
            <a:avLst/>
            <a:gdLst/>
            <a:ahLst/>
            <a:cxnLst/>
            <a:rect l="l" t="t" r="r" b="b"/>
            <a:pathLst>
              <a:path w="86995" h="6858000">
                <a:moveTo>
                  <a:pt x="0" y="0"/>
                </a:moveTo>
                <a:lnTo>
                  <a:pt x="86694" y="0"/>
                </a:lnTo>
                <a:lnTo>
                  <a:pt x="8669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B98A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84417" y="357711"/>
            <a:ext cx="49066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25" dirty="0"/>
              <a:t>모델</a:t>
            </a:r>
            <a:r>
              <a:rPr sz="3600" spc="-445" dirty="0"/>
              <a:t> </a:t>
            </a:r>
            <a:r>
              <a:rPr sz="3600" spc="-685" dirty="0"/>
              <a:t>대안</a:t>
            </a:r>
            <a:r>
              <a:rPr sz="3600" spc="-445" dirty="0"/>
              <a:t> </a:t>
            </a:r>
            <a:r>
              <a:rPr sz="3600" spc="-755" dirty="0"/>
              <a:t>제시</a:t>
            </a:r>
            <a:r>
              <a:rPr sz="3600" spc="-445" dirty="0"/>
              <a:t> </a:t>
            </a:r>
            <a:r>
              <a:rPr sz="3600" spc="-95" dirty="0"/>
              <a:t>-</a:t>
            </a:r>
            <a:r>
              <a:rPr sz="3600" spc="-445" dirty="0"/>
              <a:t> </a:t>
            </a:r>
            <a:r>
              <a:rPr sz="3600" spc="-710" dirty="0"/>
              <a:t>시계열</a:t>
            </a:r>
            <a:r>
              <a:rPr sz="3600" spc="-445" dirty="0"/>
              <a:t> </a:t>
            </a:r>
            <a:r>
              <a:rPr sz="3600" spc="-725" dirty="0"/>
              <a:t>모델</a:t>
            </a:r>
            <a:endParaRPr sz="360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19387" y="1344855"/>
            <a:ext cx="9338945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235" marR="35560" indent="-34417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Font typeface="Arial"/>
              <a:buChar char="●"/>
              <a:tabLst>
                <a:tab pos="356235" algn="l"/>
                <a:tab pos="356870" algn="l"/>
              </a:tabLst>
            </a:pPr>
            <a:r>
              <a:rPr sz="1500" spc="-345" dirty="0">
                <a:solidFill>
                  <a:srgbClr val="554F4D"/>
                </a:solidFill>
                <a:latin typeface="휴먼옛체"/>
                <a:cs typeface="휴먼옛체"/>
              </a:rPr>
              <a:t>본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90" dirty="0">
                <a:solidFill>
                  <a:srgbClr val="554F4D"/>
                </a:solidFill>
                <a:latin typeface="휴먼옛체"/>
                <a:cs typeface="휴먼옛체"/>
              </a:rPr>
              <a:t>대회에서</a:t>
            </a:r>
            <a:r>
              <a:rPr sz="1500" spc="-18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320" dirty="0">
                <a:solidFill>
                  <a:srgbClr val="554F4D"/>
                </a:solidFill>
                <a:latin typeface="휴먼옛체"/>
                <a:cs typeface="휴먼옛체"/>
              </a:rPr>
              <a:t>주어진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95" dirty="0">
                <a:solidFill>
                  <a:srgbClr val="554F4D"/>
                </a:solidFill>
                <a:latin typeface="휴먼옛체"/>
                <a:cs typeface="휴먼옛체"/>
              </a:rPr>
              <a:t>데이터는</a:t>
            </a:r>
            <a:r>
              <a:rPr sz="1500" spc="-18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95" dirty="0">
                <a:solidFill>
                  <a:srgbClr val="554F4D"/>
                </a:solidFill>
                <a:latin typeface="휴먼옛체"/>
                <a:cs typeface="휴먼옛체"/>
              </a:rPr>
              <a:t>시계열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90" dirty="0">
                <a:solidFill>
                  <a:srgbClr val="554F4D"/>
                </a:solidFill>
                <a:latin typeface="휴먼옛체"/>
                <a:cs typeface="휴먼옛체"/>
              </a:rPr>
              <a:t>데이터이고</a:t>
            </a:r>
            <a:r>
              <a:rPr sz="1500" spc="-18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70" dirty="0">
                <a:solidFill>
                  <a:srgbClr val="554F4D"/>
                </a:solidFill>
                <a:latin typeface="휴먼옛체"/>
                <a:cs typeface="휴먼옛체"/>
              </a:rPr>
              <a:t>이러한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95" dirty="0">
                <a:solidFill>
                  <a:srgbClr val="554F4D"/>
                </a:solidFill>
                <a:latin typeface="휴먼옛체"/>
                <a:cs typeface="휴먼옛체"/>
              </a:rPr>
              <a:t>시계열</a:t>
            </a:r>
            <a:r>
              <a:rPr sz="1500" spc="-18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90" dirty="0">
                <a:solidFill>
                  <a:srgbClr val="554F4D"/>
                </a:solidFill>
                <a:latin typeface="휴먼옛체"/>
                <a:cs typeface="휴먼옛체"/>
              </a:rPr>
              <a:t>데이터를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305" dirty="0">
                <a:solidFill>
                  <a:srgbClr val="554F4D"/>
                </a:solidFill>
                <a:latin typeface="휴먼옛체"/>
                <a:cs typeface="휴먼옛체"/>
              </a:rPr>
              <a:t>다루는</a:t>
            </a:r>
            <a:r>
              <a:rPr sz="1500" spc="-18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75" dirty="0">
                <a:solidFill>
                  <a:srgbClr val="554F4D"/>
                </a:solidFill>
                <a:latin typeface="휴먼옛체"/>
                <a:cs typeface="휴먼옛체"/>
              </a:rPr>
              <a:t>방법에는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340" dirty="0">
                <a:solidFill>
                  <a:srgbClr val="980000"/>
                </a:solidFill>
                <a:latin typeface="휴먼옛체"/>
                <a:cs typeface="휴먼옛체"/>
              </a:rPr>
              <a:t>딥러닝</a:t>
            </a:r>
            <a:r>
              <a:rPr sz="1500" spc="-180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500" spc="-190" dirty="0">
                <a:solidFill>
                  <a:srgbClr val="980000"/>
                </a:solidFill>
                <a:latin typeface="휴먼옛체"/>
                <a:cs typeface="휴먼옛체"/>
              </a:rPr>
              <a:t>모델,</a:t>
            </a:r>
            <a:r>
              <a:rPr sz="1500" spc="-18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500" spc="-335" dirty="0">
                <a:solidFill>
                  <a:srgbClr val="980000"/>
                </a:solidFill>
                <a:latin typeface="휴먼옛체"/>
                <a:cs typeface="휴먼옛체"/>
              </a:rPr>
              <a:t>트리</a:t>
            </a:r>
            <a:r>
              <a:rPr sz="1500" spc="-180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500" spc="-254" dirty="0">
                <a:solidFill>
                  <a:srgbClr val="980000"/>
                </a:solidFill>
                <a:latin typeface="휴먼옛체"/>
                <a:cs typeface="휴먼옛체"/>
              </a:rPr>
              <a:t>기반의</a:t>
            </a:r>
            <a:r>
              <a:rPr sz="1500" spc="-18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500" spc="-254" dirty="0">
                <a:solidFill>
                  <a:srgbClr val="980000"/>
                </a:solidFill>
                <a:latin typeface="휴먼옛체"/>
                <a:cs typeface="휴먼옛체"/>
              </a:rPr>
              <a:t>앙상블</a:t>
            </a:r>
            <a:r>
              <a:rPr sz="1500" spc="-180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500" spc="-190" dirty="0">
                <a:solidFill>
                  <a:srgbClr val="980000"/>
                </a:solidFill>
                <a:latin typeface="휴먼옛체"/>
                <a:cs typeface="휴먼옛체"/>
              </a:rPr>
              <a:t>모델, </a:t>
            </a:r>
            <a:r>
              <a:rPr sz="1500" spc="-58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500" spc="-295" dirty="0">
                <a:solidFill>
                  <a:srgbClr val="980000"/>
                </a:solidFill>
                <a:latin typeface="휴먼옛체"/>
                <a:cs typeface="휴먼옛체"/>
              </a:rPr>
              <a:t>시계열</a:t>
            </a:r>
            <a:r>
              <a:rPr sz="1500" spc="-190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500" spc="-305" dirty="0">
                <a:solidFill>
                  <a:srgbClr val="980000"/>
                </a:solidFill>
                <a:latin typeface="휴먼옛체"/>
                <a:cs typeface="휴먼옛체"/>
              </a:rPr>
              <a:t>모델</a:t>
            </a:r>
            <a:r>
              <a:rPr sz="1500" spc="-18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500" spc="-310" dirty="0">
                <a:solidFill>
                  <a:srgbClr val="554F4D"/>
                </a:solidFill>
                <a:latin typeface="휴먼옛체"/>
                <a:cs typeface="휴먼옛체"/>
              </a:rPr>
              <a:t>등이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310" dirty="0">
                <a:solidFill>
                  <a:srgbClr val="554F4D"/>
                </a:solidFill>
                <a:latin typeface="휴먼옛체"/>
                <a:cs typeface="휴먼옛체"/>
              </a:rPr>
              <a:t>존재</a:t>
            </a:r>
            <a:endParaRPr sz="15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200">
              <a:latin typeface="휴먼옛체"/>
              <a:cs typeface="휴먼옛체"/>
            </a:endParaRPr>
          </a:p>
          <a:p>
            <a:pPr marL="356235" marR="5080" indent="-34417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pos="356235" algn="l"/>
                <a:tab pos="356870" algn="l"/>
              </a:tabLst>
            </a:pPr>
            <a:r>
              <a:rPr sz="1500" spc="-320" dirty="0">
                <a:solidFill>
                  <a:srgbClr val="554F4D"/>
                </a:solidFill>
                <a:latin typeface="휴먼옛체"/>
                <a:cs typeface="휴먼옛체"/>
              </a:rPr>
              <a:t>음식물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90" dirty="0">
                <a:solidFill>
                  <a:srgbClr val="554F4D"/>
                </a:solidFill>
                <a:latin typeface="휴먼옛체"/>
                <a:cs typeface="휴먼옛체"/>
              </a:rPr>
              <a:t>쓰레기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50" dirty="0">
                <a:solidFill>
                  <a:srgbClr val="554F4D"/>
                </a:solidFill>
                <a:latin typeface="휴먼옛체"/>
                <a:cs typeface="휴먼옛체"/>
              </a:rPr>
              <a:t>배출량에</a:t>
            </a:r>
            <a:r>
              <a:rPr sz="1500" spc="-18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60" dirty="0">
                <a:solidFill>
                  <a:srgbClr val="554F4D"/>
                </a:solidFill>
                <a:latin typeface="휴먼옛체"/>
                <a:cs typeface="휴먼옛체"/>
              </a:rPr>
              <a:t>영향을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330" dirty="0">
                <a:solidFill>
                  <a:srgbClr val="554F4D"/>
                </a:solidFill>
                <a:latin typeface="휴먼옛체"/>
                <a:cs typeface="휴먼옛체"/>
              </a:rPr>
              <a:t>주는</a:t>
            </a:r>
            <a:r>
              <a:rPr sz="1500" spc="-18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95" dirty="0">
                <a:solidFill>
                  <a:srgbClr val="554F4D"/>
                </a:solidFill>
                <a:latin typeface="휴먼옛체"/>
                <a:cs typeface="휴먼옛체"/>
              </a:rPr>
              <a:t>행정동별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80" dirty="0">
                <a:solidFill>
                  <a:srgbClr val="554F4D"/>
                </a:solidFill>
                <a:latin typeface="휴먼옛체"/>
                <a:cs typeface="휴먼옛체"/>
              </a:rPr>
              <a:t>특징과</a:t>
            </a:r>
            <a:r>
              <a:rPr sz="1500" spc="-18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65" dirty="0">
                <a:solidFill>
                  <a:srgbClr val="554F4D"/>
                </a:solidFill>
                <a:latin typeface="휴먼옛체"/>
                <a:cs typeface="휴먼옛체"/>
              </a:rPr>
              <a:t>같은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29" dirty="0">
                <a:solidFill>
                  <a:srgbClr val="980000"/>
                </a:solidFill>
                <a:latin typeface="휴먼옛체"/>
                <a:cs typeface="휴먼옛체"/>
              </a:rPr>
              <a:t>다양한</a:t>
            </a:r>
            <a:r>
              <a:rPr sz="1500" spc="-180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500" spc="-325" dirty="0">
                <a:solidFill>
                  <a:srgbClr val="980000"/>
                </a:solidFill>
                <a:latin typeface="휴먼옛체"/>
                <a:cs typeface="휴먼옛체"/>
              </a:rPr>
              <a:t>특성들을</a:t>
            </a:r>
            <a:r>
              <a:rPr sz="1500" spc="-18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500" spc="-275" dirty="0">
                <a:solidFill>
                  <a:srgbClr val="980000"/>
                </a:solidFill>
                <a:latin typeface="휴먼옛체"/>
                <a:cs typeface="휴먼옛체"/>
              </a:rPr>
              <a:t>고려해야하지만</a:t>
            </a:r>
            <a:r>
              <a:rPr sz="1500" spc="-180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500" spc="-270" dirty="0">
                <a:solidFill>
                  <a:srgbClr val="980000"/>
                </a:solidFill>
                <a:latin typeface="휴먼옛체"/>
                <a:cs typeface="휴먼옛체"/>
              </a:rPr>
              <a:t>이러한</a:t>
            </a:r>
            <a:r>
              <a:rPr sz="1500" spc="-18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500" spc="-315" dirty="0">
                <a:solidFill>
                  <a:srgbClr val="980000"/>
                </a:solidFill>
                <a:latin typeface="휴먼옛체"/>
                <a:cs typeface="휴먼옛체"/>
              </a:rPr>
              <a:t>특징을</a:t>
            </a:r>
            <a:r>
              <a:rPr sz="1500" spc="-180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500" spc="-250" dirty="0">
                <a:solidFill>
                  <a:srgbClr val="980000"/>
                </a:solidFill>
                <a:latin typeface="휴먼옛체"/>
                <a:cs typeface="휴먼옛체"/>
              </a:rPr>
              <a:t>일반화하기</a:t>
            </a:r>
            <a:r>
              <a:rPr sz="1500" spc="-18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500" spc="-275" dirty="0">
                <a:solidFill>
                  <a:srgbClr val="980000"/>
                </a:solidFill>
                <a:latin typeface="휴먼옛체"/>
                <a:cs typeface="휴먼옛체"/>
              </a:rPr>
              <a:t>어렵다고 </a:t>
            </a:r>
            <a:r>
              <a:rPr sz="1500" spc="-58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500" spc="-254" dirty="0">
                <a:solidFill>
                  <a:srgbClr val="980000"/>
                </a:solidFill>
                <a:latin typeface="휴먼옛체"/>
                <a:cs typeface="휴먼옛체"/>
              </a:rPr>
              <a:t>판단하여</a:t>
            </a:r>
            <a:r>
              <a:rPr sz="1500" spc="-190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500" spc="-295" dirty="0">
                <a:solidFill>
                  <a:srgbClr val="980000"/>
                </a:solidFill>
                <a:latin typeface="휴먼옛체"/>
                <a:cs typeface="휴먼옛체"/>
              </a:rPr>
              <a:t>행정동별</a:t>
            </a:r>
            <a:r>
              <a:rPr sz="1500" spc="-18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500" spc="-275" dirty="0">
                <a:solidFill>
                  <a:srgbClr val="980000"/>
                </a:solidFill>
                <a:latin typeface="휴먼옛체"/>
                <a:cs typeface="휴먼옛체"/>
              </a:rPr>
              <a:t>개별적인</a:t>
            </a:r>
            <a:r>
              <a:rPr sz="1500" spc="-18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500" spc="-295" dirty="0">
                <a:solidFill>
                  <a:srgbClr val="980000"/>
                </a:solidFill>
                <a:latin typeface="휴먼옛체"/>
                <a:cs typeface="휴먼옛체"/>
              </a:rPr>
              <a:t>시계열</a:t>
            </a:r>
            <a:r>
              <a:rPr sz="1500" spc="-18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500" spc="-310" dirty="0">
                <a:solidFill>
                  <a:srgbClr val="980000"/>
                </a:solidFill>
                <a:latin typeface="휴먼옛체"/>
                <a:cs typeface="휴먼옛체"/>
              </a:rPr>
              <a:t>모델링</a:t>
            </a:r>
            <a:r>
              <a:rPr sz="1500" spc="-310" dirty="0">
                <a:solidFill>
                  <a:srgbClr val="554F4D"/>
                </a:solidFill>
                <a:latin typeface="휴먼옛체"/>
                <a:cs typeface="휴먼옛체"/>
              </a:rPr>
              <a:t>을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90" dirty="0">
                <a:solidFill>
                  <a:srgbClr val="554F4D"/>
                </a:solidFill>
                <a:latin typeface="휴먼옛체"/>
                <a:cs typeface="휴먼옛체"/>
              </a:rPr>
              <a:t>진행</a:t>
            </a:r>
            <a:endParaRPr sz="1500">
              <a:latin typeface="휴먼옛체"/>
              <a:cs typeface="휴먼옛체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99974" y="2761600"/>
            <a:ext cx="2543175" cy="462280"/>
          </a:xfrm>
          <a:prstGeom prst="rect">
            <a:avLst/>
          </a:prstGeom>
          <a:solidFill>
            <a:srgbClr val="E7E6E6"/>
          </a:solidFill>
          <a:ln w="9524">
            <a:solidFill>
              <a:srgbClr val="D0CECE"/>
            </a:solidFill>
          </a:ln>
        </p:spPr>
        <p:txBody>
          <a:bodyPr vert="horz" wrap="square" lIns="0" tIns="108585" rIns="0" bIns="0" rtlCol="0">
            <a:spAutoFit/>
          </a:bodyPr>
          <a:lstStyle/>
          <a:p>
            <a:pPr marL="250825">
              <a:lnSpc>
                <a:spcPct val="100000"/>
              </a:lnSpc>
              <a:spcBef>
                <a:spcPts val="855"/>
              </a:spcBef>
            </a:pPr>
            <a:r>
              <a:rPr sz="1500" spc="20" dirty="0">
                <a:latin typeface="휴먼옛체"/>
                <a:cs typeface="휴먼옛체"/>
              </a:rPr>
              <a:t>&lt;</a:t>
            </a:r>
            <a:r>
              <a:rPr sz="1500" spc="-40" dirty="0">
                <a:latin typeface="휴먼옛체"/>
                <a:cs typeface="휴먼옛체"/>
              </a:rPr>
              <a:t>S</a:t>
            </a:r>
            <a:r>
              <a:rPr sz="1500" spc="-90" dirty="0">
                <a:latin typeface="휴먼옛체"/>
                <a:cs typeface="휴먼옛체"/>
              </a:rPr>
              <a:t>TL을</a:t>
            </a:r>
            <a:r>
              <a:rPr sz="1500" spc="-185" dirty="0">
                <a:latin typeface="휴먼옛체"/>
                <a:cs typeface="휴먼옛체"/>
              </a:rPr>
              <a:t> </a:t>
            </a:r>
            <a:r>
              <a:rPr sz="1500" spc="-290" dirty="0">
                <a:latin typeface="휴먼옛체"/>
                <a:cs typeface="휴먼옛체"/>
              </a:rPr>
              <a:t>적용한</a:t>
            </a:r>
            <a:r>
              <a:rPr sz="1500" spc="-185" dirty="0">
                <a:latin typeface="휴먼옛체"/>
                <a:cs typeface="휴먼옛체"/>
              </a:rPr>
              <a:t> </a:t>
            </a:r>
            <a:r>
              <a:rPr sz="1500" spc="-229" dirty="0">
                <a:latin typeface="휴먼옛체"/>
                <a:cs typeface="휴먼옛체"/>
              </a:rPr>
              <a:t>지수평활법&gt;</a:t>
            </a:r>
            <a:endParaRPr sz="1500">
              <a:latin typeface="휴먼옛체"/>
              <a:cs typeface="휴먼옛체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24600" y="2761600"/>
            <a:ext cx="2543175" cy="462280"/>
          </a:xfrm>
          <a:prstGeom prst="rect">
            <a:avLst/>
          </a:prstGeom>
          <a:solidFill>
            <a:srgbClr val="E7E6E6"/>
          </a:solidFill>
          <a:ln w="9524">
            <a:solidFill>
              <a:srgbClr val="D0CECE"/>
            </a:solidFill>
          </a:ln>
        </p:spPr>
        <p:txBody>
          <a:bodyPr vert="horz" wrap="square" lIns="0" tIns="108585" rIns="0" bIns="0" rtlCol="0">
            <a:spAutoFit/>
          </a:bodyPr>
          <a:lstStyle/>
          <a:p>
            <a:pPr marL="777240">
              <a:lnSpc>
                <a:spcPct val="100000"/>
              </a:lnSpc>
              <a:spcBef>
                <a:spcPts val="855"/>
              </a:spcBef>
            </a:pPr>
            <a:r>
              <a:rPr sz="1500" spc="-195" dirty="0">
                <a:latin typeface="휴먼옛체"/>
                <a:cs typeface="휴먼옛체"/>
              </a:rPr>
              <a:t>&lt;지수평활법&gt;</a:t>
            </a:r>
            <a:endParaRPr sz="1500">
              <a:latin typeface="휴먼옛체"/>
              <a:cs typeface="휴먼옛체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49225" y="2761600"/>
            <a:ext cx="2543175" cy="462280"/>
          </a:xfrm>
          <a:prstGeom prst="rect">
            <a:avLst/>
          </a:prstGeom>
          <a:solidFill>
            <a:srgbClr val="E7E6E6"/>
          </a:solidFill>
          <a:ln w="9524">
            <a:solidFill>
              <a:srgbClr val="D0CECE"/>
            </a:solidFill>
          </a:ln>
        </p:spPr>
        <p:txBody>
          <a:bodyPr vert="horz" wrap="square" lIns="0" tIns="1085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55"/>
              </a:spcBef>
            </a:pPr>
            <a:r>
              <a:rPr sz="1500" spc="25" dirty="0">
                <a:latin typeface="휴먼옛체"/>
                <a:cs typeface="휴먼옛체"/>
              </a:rPr>
              <a:t>&lt;ARIMA&gt;</a:t>
            </a:r>
            <a:endParaRPr sz="1500">
              <a:latin typeface="휴먼옛체"/>
              <a:cs typeface="휴먼옛체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391275" y="2387600"/>
            <a:ext cx="5198745" cy="4132579"/>
            <a:chOff x="6391275" y="2387600"/>
            <a:chExt cx="5198745" cy="4132579"/>
          </a:xfrm>
        </p:grpSpPr>
        <p:sp>
          <p:nvSpPr>
            <p:cNvPr id="3" name="object 3"/>
            <p:cNvSpPr/>
            <p:nvPr/>
          </p:nvSpPr>
          <p:spPr>
            <a:xfrm>
              <a:off x="6391275" y="2387600"/>
              <a:ext cx="5198745" cy="4132579"/>
            </a:xfrm>
            <a:custGeom>
              <a:avLst/>
              <a:gdLst/>
              <a:ahLst/>
              <a:cxnLst/>
              <a:rect l="l" t="t" r="r" b="b"/>
              <a:pathLst>
                <a:path w="5198745" h="4132579">
                  <a:moveTo>
                    <a:pt x="5198399" y="4132499"/>
                  </a:moveTo>
                  <a:lnTo>
                    <a:pt x="0" y="4132499"/>
                  </a:lnTo>
                  <a:lnTo>
                    <a:pt x="0" y="0"/>
                  </a:lnTo>
                  <a:lnTo>
                    <a:pt x="5198399" y="0"/>
                  </a:lnTo>
                  <a:lnTo>
                    <a:pt x="5198399" y="413249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05375" y="3102625"/>
              <a:ext cx="4770200" cy="1871925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622300" y="1143000"/>
            <a:ext cx="11570335" cy="0"/>
          </a:xfrm>
          <a:custGeom>
            <a:avLst/>
            <a:gdLst/>
            <a:ahLst/>
            <a:cxnLst/>
            <a:rect l="l" t="t" r="r" b="b"/>
            <a:pathLst>
              <a:path w="11570335">
                <a:moveTo>
                  <a:pt x="0" y="0"/>
                </a:moveTo>
                <a:lnTo>
                  <a:pt x="11569799" y="0"/>
                </a:lnTo>
              </a:path>
            </a:pathLst>
          </a:custGeom>
          <a:ln w="9524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84414" y="112711"/>
            <a:ext cx="42799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10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15" dirty="0">
                <a:solidFill>
                  <a:srgbClr val="554F4D"/>
                </a:solidFill>
                <a:latin typeface="휴먼옛체"/>
                <a:cs typeface="휴먼옛체"/>
              </a:rPr>
              <a:t>3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86995" cy="6858000"/>
          </a:xfrm>
          <a:custGeom>
            <a:avLst/>
            <a:gdLst/>
            <a:ahLst/>
            <a:cxnLst/>
            <a:rect l="l" t="t" r="r" b="b"/>
            <a:pathLst>
              <a:path w="86995" h="6858000">
                <a:moveTo>
                  <a:pt x="0" y="0"/>
                </a:moveTo>
                <a:lnTo>
                  <a:pt x="86694" y="0"/>
                </a:lnTo>
                <a:lnTo>
                  <a:pt x="8669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B98A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84417" y="357711"/>
            <a:ext cx="51657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25" dirty="0"/>
              <a:t>모델</a:t>
            </a:r>
            <a:r>
              <a:rPr sz="3600" spc="-445" dirty="0"/>
              <a:t> </a:t>
            </a:r>
            <a:r>
              <a:rPr sz="3600" spc="-685" dirty="0"/>
              <a:t>대안</a:t>
            </a:r>
            <a:r>
              <a:rPr sz="3600" spc="-445" dirty="0"/>
              <a:t> </a:t>
            </a:r>
            <a:r>
              <a:rPr sz="3600" spc="-755" dirty="0"/>
              <a:t>제시</a:t>
            </a:r>
            <a:r>
              <a:rPr sz="3600" spc="-445" dirty="0"/>
              <a:t> </a:t>
            </a:r>
            <a:r>
              <a:rPr sz="3600" spc="-95" dirty="0"/>
              <a:t>-</a:t>
            </a:r>
            <a:r>
              <a:rPr sz="3600" spc="-445" dirty="0"/>
              <a:t> </a:t>
            </a:r>
            <a:r>
              <a:rPr sz="3600" spc="20" dirty="0"/>
              <a:t>RNN,</a:t>
            </a:r>
            <a:r>
              <a:rPr sz="3600" spc="-445" dirty="0"/>
              <a:t> </a:t>
            </a:r>
            <a:r>
              <a:rPr sz="3600" spc="85" dirty="0"/>
              <a:t>L</a:t>
            </a:r>
            <a:r>
              <a:rPr sz="3600" spc="-45" dirty="0"/>
              <a:t>S</a:t>
            </a:r>
            <a:r>
              <a:rPr sz="3600" spc="-145" dirty="0"/>
              <a:t>TM</a:t>
            </a:r>
            <a:endParaRPr sz="3600"/>
          </a:p>
        </p:txBody>
      </p:sp>
      <p:grpSp>
        <p:nvGrpSpPr>
          <p:cNvPr id="9" name="object 9"/>
          <p:cNvGrpSpPr/>
          <p:nvPr/>
        </p:nvGrpSpPr>
        <p:grpSpPr>
          <a:xfrm>
            <a:off x="824299" y="2387600"/>
            <a:ext cx="5198745" cy="4132579"/>
            <a:chOff x="824299" y="2387600"/>
            <a:chExt cx="5198745" cy="4132579"/>
          </a:xfrm>
        </p:grpSpPr>
        <p:sp>
          <p:nvSpPr>
            <p:cNvPr id="10" name="object 10"/>
            <p:cNvSpPr/>
            <p:nvPr/>
          </p:nvSpPr>
          <p:spPr>
            <a:xfrm>
              <a:off x="824299" y="2387600"/>
              <a:ext cx="5198745" cy="4132579"/>
            </a:xfrm>
            <a:custGeom>
              <a:avLst/>
              <a:gdLst/>
              <a:ahLst/>
              <a:cxnLst/>
              <a:rect l="l" t="t" r="r" b="b"/>
              <a:pathLst>
                <a:path w="5198745" h="4132579">
                  <a:moveTo>
                    <a:pt x="5198399" y="4132499"/>
                  </a:moveTo>
                  <a:lnTo>
                    <a:pt x="0" y="4132499"/>
                  </a:lnTo>
                  <a:lnTo>
                    <a:pt x="0" y="0"/>
                  </a:lnTo>
                  <a:lnTo>
                    <a:pt x="5198399" y="0"/>
                  </a:lnTo>
                  <a:lnTo>
                    <a:pt x="5198399" y="413249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0423" y="3136699"/>
              <a:ext cx="4726149" cy="182179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824299" y="2387600"/>
            <a:ext cx="5198745" cy="41325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925"/>
              </a:spcBef>
            </a:pPr>
            <a:r>
              <a:rPr sz="1100" dirty="0">
                <a:latin typeface="휴먼옛체"/>
                <a:cs typeface="휴먼옛체"/>
              </a:rPr>
              <a:t>&lt;</a:t>
            </a:r>
            <a:r>
              <a:rPr sz="1100" spc="-140" dirty="0">
                <a:latin typeface="휴먼옛체"/>
                <a:cs typeface="휴먼옛체"/>
              </a:rPr>
              <a:t> </a:t>
            </a:r>
            <a:r>
              <a:rPr sz="1100" spc="-5" dirty="0">
                <a:latin typeface="휴먼옛체"/>
                <a:cs typeface="휴먼옛체"/>
              </a:rPr>
              <a:t>RNN</a:t>
            </a:r>
            <a:r>
              <a:rPr sz="1100" spc="-140" dirty="0">
                <a:latin typeface="휴먼옛체"/>
                <a:cs typeface="휴먼옛체"/>
              </a:rPr>
              <a:t> </a:t>
            </a:r>
            <a:r>
              <a:rPr sz="1100" spc="-225" dirty="0">
                <a:latin typeface="휴먼옛체"/>
                <a:cs typeface="휴먼옛체"/>
              </a:rPr>
              <a:t>구조</a:t>
            </a:r>
            <a:r>
              <a:rPr sz="1100" spc="-140" dirty="0">
                <a:latin typeface="휴먼옛체"/>
                <a:cs typeface="휴먼옛체"/>
              </a:rPr>
              <a:t> </a:t>
            </a:r>
            <a:r>
              <a:rPr sz="1100" spc="-5" dirty="0">
                <a:latin typeface="휴먼옛체"/>
                <a:cs typeface="휴먼옛체"/>
              </a:rPr>
              <a:t>&gt;</a:t>
            </a:r>
            <a:endParaRPr sz="1100">
              <a:latin typeface="휴먼옛체"/>
              <a:cs typeface="휴먼옛체"/>
            </a:endParaRPr>
          </a:p>
          <a:p>
            <a:pPr marL="812165" indent="-336550">
              <a:lnSpc>
                <a:spcPct val="100000"/>
              </a:lnSpc>
              <a:spcBef>
                <a:spcPts val="894"/>
              </a:spcBef>
              <a:buClr>
                <a:srgbClr val="000000"/>
              </a:buClr>
              <a:buFont typeface="Arial"/>
              <a:buChar char="●"/>
              <a:tabLst>
                <a:tab pos="812165" algn="l"/>
                <a:tab pos="812800" algn="l"/>
              </a:tabLst>
            </a:pPr>
            <a:r>
              <a:rPr sz="1400" spc="-75" dirty="0">
                <a:solidFill>
                  <a:srgbClr val="554F4D"/>
                </a:solidFill>
                <a:latin typeface="휴먼옛체"/>
                <a:cs typeface="휴먼옛체"/>
              </a:rPr>
              <a:t>RNN은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980000"/>
                </a:solidFill>
                <a:latin typeface="휴먼옛체"/>
                <a:cs typeface="휴먼옛체"/>
              </a:rPr>
              <a:t>최근</a:t>
            </a:r>
            <a:r>
              <a:rPr sz="1400" spc="-17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980000"/>
                </a:solidFill>
                <a:latin typeface="휴먼옛체"/>
                <a:cs typeface="휴먼옛체"/>
              </a:rPr>
              <a:t>데이터를</a:t>
            </a:r>
            <a:r>
              <a:rPr sz="1400" spc="-17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980000"/>
                </a:solidFill>
                <a:latin typeface="휴먼옛체"/>
                <a:cs typeface="휴먼옛체"/>
              </a:rPr>
              <a:t>예</a:t>
            </a:r>
            <a:r>
              <a:rPr sz="1400" spc="-275" dirty="0">
                <a:solidFill>
                  <a:srgbClr val="980000"/>
                </a:solidFill>
                <a:latin typeface="휴먼옛체"/>
                <a:cs typeface="휴먼옛체"/>
              </a:rPr>
              <a:t>측</a:t>
            </a:r>
            <a:r>
              <a:rPr sz="1400" spc="-240" dirty="0">
                <a:solidFill>
                  <a:srgbClr val="554F4D"/>
                </a:solidFill>
                <a:latin typeface="휴먼옛체"/>
                <a:cs typeface="휴먼옛체"/>
              </a:rPr>
              <a:t>에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45" dirty="0">
                <a:solidFill>
                  <a:srgbClr val="554F4D"/>
                </a:solidFill>
                <a:latin typeface="휴먼옛체"/>
                <a:cs typeface="휴먼옛체"/>
              </a:rPr>
              <a:t>반영</a:t>
            </a:r>
            <a:endParaRPr sz="1400">
              <a:latin typeface="휴먼옛체"/>
              <a:cs typeface="휴먼옛체"/>
            </a:endParaRPr>
          </a:p>
          <a:p>
            <a:pPr marL="812165" marR="163195" indent="-33655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pos="812165" algn="l"/>
                <a:tab pos="812800" algn="l"/>
              </a:tabLst>
            </a:pPr>
            <a:r>
              <a:rPr sz="1400" spc="-275" dirty="0">
                <a:solidFill>
                  <a:srgbClr val="554F4D"/>
                </a:solidFill>
                <a:latin typeface="휴먼옛체"/>
                <a:cs typeface="휴먼옛체"/>
              </a:rPr>
              <a:t>그러나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35" dirty="0">
                <a:solidFill>
                  <a:srgbClr val="554F4D"/>
                </a:solidFill>
                <a:latin typeface="휴먼옛체"/>
                <a:cs typeface="휴먼옛체"/>
              </a:rPr>
              <a:t>long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7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400" spc="-55" dirty="0">
                <a:solidFill>
                  <a:srgbClr val="554F4D"/>
                </a:solidFill>
                <a:latin typeface="휴먼옛체"/>
                <a:cs typeface="휴먼옛체"/>
              </a:rPr>
              <a:t>erm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80" dirty="0">
                <a:solidFill>
                  <a:srgbClr val="554F4D"/>
                </a:solidFill>
                <a:latin typeface="휴먼옛체"/>
                <a:cs typeface="휴먼옛체"/>
              </a:rPr>
              <a:t>dependencies가</a:t>
            </a:r>
            <a:r>
              <a:rPr sz="1400" spc="-18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40" dirty="0">
                <a:solidFill>
                  <a:srgbClr val="554F4D"/>
                </a:solidFill>
                <a:latin typeface="휴먼옛체"/>
                <a:cs typeface="휴먼옛체"/>
              </a:rPr>
              <a:t>없기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45" dirty="0">
                <a:solidFill>
                  <a:srgbClr val="554F4D"/>
                </a:solidFill>
                <a:latin typeface="휴먼옛체"/>
                <a:cs typeface="휴먼옛체"/>
              </a:rPr>
              <a:t>때문에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45" dirty="0">
                <a:solidFill>
                  <a:srgbClr val="980000"/>
                </a:solidFill>
                <a:latin typeface="휴먼옛체"/>
                <a:cs typeface="휴먼옛체"/>
              </a:rPr>
              <a:t>기울기</a:t>
            </a:r>
            <a:r>
              <a:rPr sz="1400" spc="-17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45" dirty="0">
                <a:solidFill>
                  <a:srgbClr val="980000"/>
                </a:solidFill>
                <a:latin typeface="휴먼옛체"/>
                <a:cs typeface="휴먼옛체"/>
              </a:rPr>
              <a:t>문</a:t>
            </a:r>
            <a:r>
              <a:rPr sz="1400" spc="-250" dirty="0">
                <a:solidFill>
                  <a:srgbClr val="980000"/>
                </a:solidFill>
                <a:latin typeface="휴먼옛체"/>
                <a:cs typeface="휴먼옛체"/>
              </a:rPr>
              <a:t>제</a:t>
            </a:r>
            <a:r>
              <a:rPr sz="1400" spc="-145" dirty="0">
                <a:solidFill>
                  <a:srgbClr val="554F4D"/>
                </a:solidFill>
                <a:latin typeface="휴먼옛체"/>
                <a:cs typeface="휴먼옛체"/>
              </a:rPr>
              <a:t>가  </a:t>
            </a:r>
            <a:r>
              <a:rPr sz="1400" spc="-240" dirty="0">
                <a:solidFill>
                  <a:srgbClr val="554F4D"/>
                </a:solidFill>
                <a:latin typeface="휴먼옛체"/>
                <a:cs typeface="휴먼옛체"/>
              </a:rPr>
              <a:t>발생할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300" dirty="0">
                <a:solidFill>
                  <a:srgbClr val="554F4D"/>
                </a:solidFill>
                <a:latin typeface="휴먼옛체"/>
                <a:cs typeface="휴먼옛체"/>
              </a:rPr>
              <a:t>수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554F4D"/>
                </a:solidFill>
                <a:latin typeface="휴먼옛체"/>
                <a:cs typeface="휴먼옛체"/>
              </a:rPr>
              <a:t>있음</a:t>
            </a:r>
            <a:endParaRPr sz="1400">
              <a:latin typeface="휴먼옛체"/>
              <a:cs typeface="휴먼옛체"/>
            </a:endParaRPr>
          </a:p>
          <a:p>
            <a:pPr marL="812165">
              <a:lnSpc>
                <a:spcPct val="100000"/>
              </a:lnSpc>
            </a:pPr>
            <a:r>
              <a:rPr sz="1400" spc="-20" dirty="0">
                <a:solidFill>
                  <a:srgbClr val="554F4D"/>
                </a:solidFill>
                <a:latin typeface="휴먼옛체"/>
                <a:cs typeface="휴먼옛체"/>
              </a:rPr>
              <a:t>-&gt;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40" dirty="0">
                <a:solidFill>
                  <a:srgbClr val="554F4D"/>
                </a:solidFill>
                <a:latin typeface="휴먼옛체"/>
                <a:cs typeface="휴먼옛체"/>
              </a:rPr>
              <a:t>보완하기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50" dirty="0">
                <a:solidFill>
                  <a:srgbClr val="554F4D"/>
                </a:solidFill>
                <a:latin typeface="휴먼옛체"/>
                <a:cs typeface="휴먼옛체"/>
              </a:rPr>
              <a:t>위해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30" dirty="0">
                <a:solidFill>
                  <a:srgbClr val="980000"/>
                </a:solidFill>
                <a:latin typeface="휴먼옛체"/>
                <a:cs typeface="휴먼옛체"/>
              </a:rPr>
              <a:t>L</a:t>
            </a:r>
            <a:r>
              <a:rPr sz="1400" spc="-25" dirty="0">
                <a:solidFill>
                  <a:srgbClr val="980000"/>
                </a:solidFill>
                <a:latin typeface="휴먼옛체"/>
                <a:cs typeface="휴먼옛체"/>
              </a:rPr>
              <a:t>S</a:t>
            </a:r>
            <a:r>
              <a:rPr sz="1400" spc="-105" dirty="0">
                <a:solidFill>
                  <a:srgbClr val="980000"/>
                </a:solidFill>
                <a:latin typeface="휴먼옛체"/>
                <a:cs typeface="휴먼옛체"/>
              </a:rPr>
              <a:t>TM과</a:t>
            </a:r>
            <a:r>
              <a:rPr sz="1400" spc="-17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10" dirty="0">
                <a:solidFill>
                  <a:srgbClr val="980000"/>
                </a:solidFill>
                <a:latin typeface="휴먼옛체"/>
                <a:cs typeface="휴먼옛체"/>
              </a:rPr>
              <a:t>함께</a:t>
            </a:r>
            <a:r>
              <a:rPr sz="1400" spc="-17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65" dirty="0">
                <a:solidFill>
                  <a:srgbClr val="980000"/>
                </a:solidFill>
                <a:latin typeface="휴먼옛체"/>
                <a:cs typeface="휴먼옛체"/>
              </a:rPr>
              <a:t>활용</a:t>
            </a:r>
            <a:endParaRPr sz="1400">
              <a:latin typeface="휴먼옛체"/>
              <a:cs typeface="휴먼옛체"/>
            </a:endParaRPr>
          </a:p>
          <a:p>
            <a:pPr marL="812165" indent="-336550">
              <a:lnSpc>
                <a:spcPct val="100000"/>
              </a:lnSpc>
              <a:buFont typeface="Arial"/>
              <a:buChar char="●"/>
              <a:tabLst>
                <a:tab pos="812165" algn="l"/>
                <a:tab pos="812800" algn="l"/>
              </a:tabLst>
            </a:pPr>
            <a:r>
              <a:rPr sz="1400" spc="-290" dirty="0">
                <a:solidFill>
                  <a:srgbClr val="554F4D"/>
                </a:solidFill>
                <a:latin typeface="휴먼옛체"/>
                <a:cs typeface="휴먼옛체"/>
              </a:rPr>
              <a:t>라이브러리는</a:t>
            </a:r>
            <a:r>
              <a:rPr sz="1400" spc="-18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1400" spc="20" dirty="0">
                <a:solidFill>
                  <a:srgbClr val="554F4D"/>
                </a:solidFill>
                <a:latin typeface="휴먼옛체"/>
                <a:cs typeface="휴먼옛체"/>
              </a:rPr>
              <a:t>y</a:t>
            </a:r>
            <a:r>
              <a:rPr sz="1400" spc="-45" dirty="0">
                <a:solidFill>
                  <a:srgbClr val="554F4D"/>
                </a:solidFill>
                <a:latin typeface="휴먼옛체"/>
                <a:cs typeface="휴먼옛체"/>
              </a:rPr>
              <a:t>thon의</a:t>
            </a:r>
            <a:r>
              <a:rPr sz="1400" spc="-18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7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400" spc="-40" dirty="0">
                <a:solidFill>
                  <a:srgbClr val="554F4D"/>
                </a:solidFill>
                <a:latin typeface="휴먼옛체"/>
                <a:cs typeface="휴먼옛체"/>
              </a:rPr>
              <a:t>ensorflow를</a:t>
            </a:r>
            <a:r>
              <a:rPr sz="1400" spc="-18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80" dirty="0">
                <a:solidFill>
                  <a:srgbClr val="554F4D"/>
                </a:solidFill>
                <a:latin typeface="휴먼옛체"/>
                <a:cs typeface="휴먼옛체"/>
              </a:rPr>
              <a:t>사용</a:t>
            </a:r>
            <a:endParaRPr sz="1400">
              <a:latin typeface="휴먼옛체"/>
              <a:cs typeface="휴먼옛체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391275" y="2387600"/>
            <a:ext cx="5198745" cy="41325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L="259079" algn="ctr">
              <a:lnSpc>
                <a:spcPct val="100000"/>
              </a:lnSpc>
              <a:spcBef>
                <a:spcPts val="925"/>
              </a:spcBef>
            </a:pPr>
            <a:r>
              <a:rPr sz="1100" dirty="0">
                <a:latin typeface="휴먼옛체"/>
                <a:cs typeface="휴먼옛체"/>
              </a:rPr>
              <a:t>&lt;</a:t>
            </a:r>
            <a:r>
              <a:rPr sz="1100" spc="-140" dirty="0">
                <a:latin typeface="휴먼옛체"/>
                <a:cs typeface="휴먼옛체"/>
              </a:rPr>
              <a:t> </a:t>
            </a:r>
            <a:r>
              <a:rPr sz="1100" spc="25" dirty="0">
                <a:latin typeface="휴먼옛체"/>
                <a:cs typeface="휴먼옛체"/>
              </a:rPr>
              <a:t>L</a:t>
            </a:r>
            <a:r>
              <a:rPr sz="1100" spc="-15" dirty="0">
                <a:latin typeface="휴먼옛체"/>
                <a:cs typeface="휴먼옛체"/>
              </a:rPr>
              <a:t>S</a:t>
            </a:r>
            <a:r>
              <a:rPr sz="1100" spc="-45" dirty="0">
                <a:latin typeface="휴먼옛체"/>
                <a:cs typeface="휴먼옛체"/>
              </a:rPr>
              <a:t>TM</a:t>
            </a:r>
            <a:r>
              <a:rPr sz="1100" spc="-140" dirty="0">
                <a:latin typeface="휴먼옛체"/>
                <a:cs typeface="휴먼옛체"/>
              </a:rPr>
              <a:t> </a:t>
            </a:r>
            <a:r>
              <a:rPr sz="1100" spc="-225" dirty="0">
                <a:latin typeface="휴먼옛체"/>
                <a:cs typeface="휴먼옛체"/>
              </a:rPr>
              <a:t>구조</a:t>
            </a:r>
            <a:r>
              <a:rPr sz="1100" spc="-140" dirty="0">
                <a:latin typeface="휴먼옛체"/>
                <a:cs typeface="휴먼옛체"/>
              </a:rPr>
              <a:t> </a:t>
            </a:r>
            <a:r>
              <a:rPr sz="1100" spc="-5" dirty="0">
                <a:latin typeface="휴먼옛체"/>
                <a:cs typeface="휴먼옛체"/>
              </a:rPr>
              <a:t>&gt;</a:t>
            </a:r>
            <a:endParaRPr sz="1100">
              <a:latin typeface="휴먼옛체"/>
              <a:cs typeface="휴먼옛체"/>
            </a:endParaRPr>
          </a:p>
          <a:p>
            <a:pPr marL="740410" indent="-336550">
              <a:lnSpc>
                <a:spcPct val="100000"/>
              </a:lnSpc>
              <a:spcBef>
                <a:spcPts val="894"/>
              </a:spcBef>
              <a:buClr>
                <a:srgbClr val="000000"/>
              </a:buClr>
              <a:buFont typeface="Arial"/>
              <a:buChar char="●"/>
              <a:tabLst>
                <a:tab pos="740410" algn="l"/>
                <a:tab pos="741045" algn="l"/>
              </a:tabLst>
            </a:pPr>
            <a:r>
              <a:rPr sz="1400" spc="30" dirty="0">
                <a:solidFill>
                  <a:srgbClr val="554F4D"/>
                </a:solidFill>
                <a:latin typeface="휴먼옛체"/>
                <a:cs typeface="휴먼옛체"/>
              </a:rPr>
              <a:t>L</a:t>
            </a:r>
            <a:r>
              <a:rPr sz="1400" spc="-25" dirty="0">
                <a:solidFill>
                  <a:srgbClr val="554F4D"/>
                </a:solidFill>
                <a:latin typeface="휴먼옛체"/>
                <a:cs typeface="휴먼옛체"/>
              </a:rPr>
              <a:t>S</a:t>
            </a:r>
            <a:r>
              <a:rPr sz="1400" spc="-140" dirty="0">
                <a:solidFill>
                  <a:srgbClr val="554F4D"/>
                </a:solidFill>
                <a:latin typeface="휴먼옛체"/>
                <a:cs typeface="휴먼옛체"/>
              </a:rPr>
              <a:t>TM은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50" dirty="0">
                <a:solidFill>
                  <a:srgbClr val="554F4D"/>
                </a:solidFill>
                <a:latin typeface="휴먼옛체"/>
                <a:cs typeface="휴먼옛체"/>
              </a:rPr>
              <a:t>최근뿐만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0" dirty="0">
                <a:solidFill>
                  <a:srgbClr val="554F4D"/>
                </a:solidFill>
                <a:latin typeface="휴먼옛체"/>
                <a:cs typeface="휴먼옛체"/>
              </a:rPr>
              <a:t>아니라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0" dirty="0">
                <a:solidFill>
                  <a:srgbClr val="980000"/>
                </a:solidFill>
                <a:latin typeface="휴먼옛체"/>
                <a:cs typeface="휴먼옛체"/>
              </a:rPr>
              <a:t>오래전의</a:t>
            </a:r>
            <a:r>
              <a:rPr sz="1400" spc="-17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980000"/>
                </a:solidFill>
                <a:latin typeface="휴먼옛체"/>
                <a:cs typeface="휴먼옛체"/>
              </a:rPr>
              <a:t>데이터를</a:t>
            </a:r>
            <a:r>
              <a:rPr sz="1400" spc="-17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40" dirty="0">
                <a:solidFill>
                  <a:srgbClr val="980000"/>
                </a:solidFill>
                <a:latin typeface="휴먼옛체"/>
                <a:cs typeface="휴먼옛체"/>
              </a:rPr>
              <a:t>기</a:t>
            </a:r>
            <a:r>
              <a:rPr sz="1400" spc="-245" dirty="0">
                <a:solidFill>
                  <a:srgbClr val="980000"/>
                </a:solidFill>
                <a:latin typeface="휴먼옛체"/>
                <a:cs typeface="휴먼옛체"/>
              </a:rPr>
              <a:t>억</a:t>
            </a:r>
            <a:r>
              <a:rPr sz="1400" spc="-195" dirty="0">
                <a:solidFill>
                  <a:srgbClr val="554F4D"/>
                </a:solidFill>
                <a:latin typeface="휴먼옛체"/>
                <a:cs typeface="휴먼옛체"/>
              </a:rPr>
              <a:t>할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300" dirty="0">
                <a:solidFill>
                  <a:srgbClr val="554F4D"/>
                </a:solidFill>
                <a:latin typeface="휴먼옛체"/>
                <a:cs typeface="휴먼옛체"/>
              </a:rPr>
              <a:t>수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554F4D"/>
                </a:solidFill>
                <a:latin typeface="휴먼옛체"/>
                <a:cs typeface="휴먼옛체"/>
              </a:rPr>
              <a:t>있음</a:t>
            </a:r>
            <a:endParaRPr sz="1400">
              <a:latin typeface="휴먼옛체"/>
              <a:cs typeface="휴먼옛체"/>
            </a:endParaRPr>
          </a:p>
          <a:p>
            <a:pPr marL="740410">
              <a:lnSpc>
                <a:spcPct val="100000"/>
              </a:lnSpc>
            </a:pPr>
            <a:r>
              <a:rPr sz="1400" spc="-20" dirty="0">
                <a:solidFill>
                  <a:srgbClr val="554F4D"/>
                </a:solidFill>
                <a:latin typeface="휴먼옛체"/>
                <a:cs typeface="휴먼옛체"/>
              </a:rPr>
              <a:t>-&gt;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80" dirty="0">
                <a:solidFill>
                  <a:srgbClr val="554F4D"/>
                </a:solidFill>
                <a:latin typeface="휴먼옛체"/>
                <a:cs typeface="휴먼옛체"/>
              </a:rPr>
              <a:t>이를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0" dirty="0">
                <a:solidFill>
                  <a:srgbClr val="554F4D"/>
                </a:solidFill>
                <a:latin typeface="휴먼옛체"/>
                <a:cs typeface="휴먼옛체"/>
              </a:rPr>
              <a:t>활용하여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80" dirty="0">
                <a:solidFill>
                  <a:srgbClr val="554F4D"/>
                </a:solidFill>
                <a:latin typeface="휴먼옛체"/>
                <a:cs typeface="휴먼옛체"/>
              </a:rPr>
              <a:t>예측모델을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85" dirty="0">
                <a:solidFill>
                  <a:srgbClr val="554F4D"/>
                </a:solidFill>
                <a:latin typeface="휴먼옛체"/>
                <a:cs typeface="휴먼옛체"/>
              </a:rPr>
              <a:t>구현</a:t>
            </a:r>
            <a:endParaRPr sz="1400">
              <a:latin typeface="휴먼옛체"/>
              <a:cs typeface="휴먼옛체"/>
            </a:endParaRPr>
          </a:p>
          <a:p>
            <a:pPr marL="740410" indent="-336550">
              <a:lnSpc>
                <a:spcPct val="100000"/>
              </a:lnSpc>
              <a:buFont typeface="Arial"/>
              <a:buChar char="●"/>
              <a:tabLst>
                <a:tab pos="740410" algn="l"/>
                <a:tab pos="741045" algn="l"/>
              </a:tabLst>
            </a:pPr>
            <a:r>
              <a:rPr sz="1400" spc="-35" dirty="0">
                <a:solidFill>
                  <a:srgbClr val="554F4D"/>
                </a:solidFill>
                <a:latin typeface="휴먼옛체"/>
                <a:cs typeface="휴먼옛체"/>
              </a:rPr>
              <a:t>long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7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400" spc="-55" dirty="0">
                <a:solidFill>
                  <a:srgbClr val="554F4D"/>
                </a:solidFill>
                <a:latin typeface="휴먼옛체"/>
                <a:cs typeface="휴먼옛체"/>
              </a:rPr>
              <a:t>erm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80" dirty="0">
                <a:solidFill>
                  <a:srgbClr val="554F4D"/>
                </a:solidFill>
                <a:latin typeface="휴먼옛체"/>
                <a:cs typeface="휴먼옛체"/>
              </a:rPr>
              <a:t>dependencies가</a:t>
            </a:r>
            <a:r>
              <a:rPr sz="1400" spc="-18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0" dirty="0">
                <a:solidFill>
                  <a:srgbClr val="554F4D"/>
                </a:solidFill>
                <a:latin typeface="휴먼옛체"/>
                <a:cs typeface="휴먼옛체"/>
              </a:rPr>
              <a:t>있어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45" dirty="0">
                <a:solidFill>
                  <a:srgbClr val="554F4D"/>
                </a:solidFill>
                <a:latin typeface="휴먼옛체"/>
                <a:cs typeface="휴먼옛체"/>
              </a:rPr>
              <a:t>기울기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45" dirty="0">
                <a:solidFill>
                  <a:srgbClr val="554F4D"/>
                </a:solidFill>
                <a:latin typeface="휴먼옛체"/>
                <a:cs typeface="휴먼옛체"/>
              </a:rPr>
              <a:t>문제가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554F4D"/>
                </a:solidFill>
                <a:latin typeface="휴먼옛체"/>
                <a:cs typeface="휴먼옛체"/>
              </a:rPr>
              <a:t>없음</a:t>
            </a:r>
            <a:endParaRPr sz="1400">
              <a:latin typeface="휴먼옛체"/>
              <a:cs typeface="휴먼옛체"/>
            </a:endParaRPr>
          </a:p>
          <a:p>
            <a:pPr marL="740410" indent="-336550">
              <a:lnSpc>
                <a:spcPct val="100000"/>
              </a:lnSpc>
              <a:buFont typeface="Arial"/>
              <a:buChar char="●"/>
              <a:tabLst>
                <a:tab pos="740410" algn="l"/>
                <a:tab pos="741045" algn="l"/>
              </a:tabLst>
            </a:pP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1400" spc="20" dirty="0">
                <a:solidFill>
                  <a:srgbClr val="554F4D"/>
                </a:solidFill>
                <a:latin typeface="휴먼옛체"/>
                <a:cs typeface="휴먼옛체"/>
              </a:rPr>
              <a:t>y</a:t>
            </a:r>
            <a:r>
              <a:rPr sz="1400" spc="60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400" spc="75" dirty="0">
                <a:solidFill>
                  <a:srgbClr val="554F4D"/>
                </a:solidFill>
                <a:latin typeface="휴먼옛체"/>
                <a:cs typeface="휴먼옛체"/>
              </a:rPr>
              <a:t>o</a:t>
            </a:r>
            <a:r>
              <a:rPr sz="1400" spc="-25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400" spc="-160" dirty="0">
                <a:solidFill>
                  <a:srgbClr val="554F4D"/>
                </a:solidFill>
                <a:latin typeface="휴먼옛체"/>
                <a:cs typeface="휴먼옛체"/>
              </a:rPr>
              <a:t>ch를</a:t>
            </a:r>
            <a:r>
              <a:rPr sz="14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80" dirty="0">
                <a:solidFill>
                  <a:srgbClr val="554F4D"/>
                </a:solidFill>
                <a:latin typeface="휴먼옛체"/>
                <a:cs typeface="휴먼옛체"/>
              </a:rPr>
              <a:t>사용</a:t>
            </a:r>
            <a:endParaRPr sz="1400">
              <a:latin typeface="휴먼옛체"/>
              <a:cs typeface="휴먼옛체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94149" y="2611174"/>
            <a:ext cx="1181100" cy="462280"/>
          </a:xfrm>
          <a:prstGeom prst="rect">
            <a:avLst/>
          </a:prstGeom>
          <a:solidFill>
            <a:srgbClr val="E7E6E6"/>
          </a:solidFill>
          <a:ln w="9524">
            <a:solidFill>
              <a:srgbClr val="D0CECE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318770">
              <a:lnSpc>
                <a:spcPct val="100000"/>
              </a:lnSpc>
              <a:spcBef>
                <a:spcPts val="600"/>
              </a:spcBef>
            </a:pPr>
            <a:r>
              <a:rPr sz="1800" spc="-5" dirty="0">
                <a:latin typeface="휴먼옛체"/>
                <a:cs typeface="휴먼옛체"/>
              </a:rPr>
              <a:t>RNN</a:t>
            </a:r>
            <a:endParaRPr sz="1800">
              <a:latin typeface="휴먼옛체"/>
              <a:cs typeface="휴먼옛체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589000" y="2611174"/>
            <a:ext cx="1181100" cy="462280"/>
          </a:xfrm>
          <a:prstGeom prst="rect">
            <a:avLst/>
          </a:prstGeom>
          <a:solidFill>
            <a:srgbClr val="E7E6E6"/>
          </a:solidFill>
          <a:ln w="9524">
            <a:solidFill>
              <a:srgbClr val="D0CECE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262255">
              <a:lnSpc>
                <a:spcPct val="100000"/>
              </a:lnSpc>
              <a:spcBef>
                <a:spcPts val="600"/>
              </a:spcBef>
            </a:pPr>
            <a:r>
              <a:rPr sz="1800" spc="-35" dirty="0">
                <a:latin typeface="휴먼옛체"/>
                <a:cs typeface="휴먼옛체"/>
              </a:rPr>
              <a:t>LSTM</a:t>
            </a:r>
            <a:endParaRPr sz="1800">
              <a:latin typeface="휴먼옛체"/>
              <a:cs typeface="휴먼옛체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19387" y="1344855"/>
            <a:ext cx="837819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235" indent="-34417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Font typeface="Arial"/>
              <a:buChar char="●"/>
              <a:tabLst>
                <a:tab pos="356235" algn="l"/>
                <a:tab pos="356870" algn="l"/>
              </a:tabLst>
            </a:pPr>
            <a:r>
              <a:rPr sz="1500" spc="-10" dirty="0">
                <a:solidFill>
                  <a:srgbClr val="554F4D"/>
                </a:solidFill>
                <a:latin typeface="휴먼옛체"/>
                <a:cs typeface="휴먼옛체"/>
              </a:rPr>
              <a:t>RNN(Recurrent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0" dirty="0">
                <a:solidFill>
                  <a:srgbClr val="554F4D"/>
                </a:solidFill>
                <a:latin typeface="휴먼옛체"/>
                <a:cs typeface="휴먼옛체"/>
              </a:rPr>
              <a:t>Neural</a:t>
            </a:r>
            <a:r>
              <a:rPr sz="1500" spc="-18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30" dirty="0">
                <a:solidFill>
                  <a:srgbClr val="554F4D"/>
                </a:solidFill>
                <a:latin typeface="휴먼옛체"/>
                <a:cs typeface="휴먼옛체"/>
              </a:rPr>
              <a:t>Network)과</a:t>
            </a:r>
            <a:r>
              <a:rPr sz="15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30" dirty="0">
                <a:solidFill>
                  <a:srgbClr val="554F4D"/>
                </a:solidFill>
                <a:latin typeface="휴먼옛체"/>
                <a:cs typeface="휴먼옛체"/>
              </a:rPr>
              <a:t>LSTM(Long</a:t>
            </a:r>
            <a:r>
              <a:rPr sz="1500" spc="-18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35" dirty="0">
                <a:solidFill>
                  <a:srgbClr val="554F4D"/>
                </a:solidFill>
                <a:latin typeface="휴먼옛체"/>
                <a:cs typeface="휴먼옛체"/>
              </a:rPr>
              <a:t>Short</a:t>
            </a:r>
            <a:r>
              <a:rPr sz="15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80" dirty="0">
                <a:solidFill>
                  <a:srgbClr val="554F4D"/>
                </a:solidFill>
                <a:latin typeface="휴먼옛체"/>
                <a:cs typeface="휴먼옛체"/>
              </a:rPr>
              <a:t>Term</a:t>
            </a:r>
            <a:r>
              <a:rPr sz="1500" spc="-18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75" dirty="0">
                <a:solidFill>
                  <a:srgbClr val="554F4D"/>
                </a:solidFill>
                <a:latin typeface="휴먼옛체"/>
                <a:cs typeface="휴먼옛체"/>
              </a:rPr>
              <a:t>Memory)은</a:t>
            </a:r>
            <a:r>
              <a:rPr sz="15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55" dirty="0">
                <a:solidFill>
                  <a:srgbClr val="980000"/>
                </a:solidFill>
                <a:latin typeface="휴먼옛체"/>
                <a:cs typeface="휴먼옛체"/>
              </a:rPr>
              <a:t>sequence</a:t>
            </a:r>
            <a:r>
              <a:rPr sz="1500" spc="-17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500" spc="-100" dirty="0">
                <a:solidFill>
                  <a:srgbClr val="980000"/>
                </a:solidFill>
                <a:latin typeface="휴먼옛체"/>
                <a:cs typeface="휴먼옛체"/>
              </a:rPr>
              <a:t>data의</a:t>
            </a:r>
            <a:r>
              <a:rPr sz="1500" spc="-180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500" spc="-300" dirty="0">
                <a:solidFill>
                  <a:srgbClr val="980000"/>
                </a:solidFill>
                <a:latin typeface="휴먼옛체"/>
                <a:cs typeface="휴먼옛체"/>
              </a:rPr>
              <a:t>분석</a:t>
            </a:r>
            <a:r>
              <a:rPr sz="1500" spc="-300" dirty="0">
                <a:solidFill>
                  <a:srgbClr val="554F4D"/>
                </a:solidFill>
                <a:latin typeface="휴먼옛체"/>
                <a:cs typeface="휴먼옛체"/>
              </a:rPr>
              <a:t>에</a:t>
            </a:r>
            <a:r>
              <a:rPr sz="15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85" dirty="0">
                <a:solidFill>
                  <a:srgbClr val="554F4D"/>
                </a:solidFill>
                <a:latin typeface="휴먼옛체"/>
                <a:cs typeface="휴먼옛체"/>
              </a:rPr>
              <a:t>활용</a:t>
            </a:r>
            <a:endParaRPr sz="15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200">
              <a:latin typeface="휴먼옛체"/>
              <a:cs typeface="휴먼옛체"/>
            </a:endParaRPr>
          </a:p>
          <a:p>
            <a:pPr marL="356235" indent="-34417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pos="356235" algn="l"/>
                <a:tab pos="356870" algn="l"/>
              </a:tabLst>
            </a:pPr>
            <a:r>
              <a:rPr sz="1500" spc="-260" dirty="0">
                <a:solidFill>
                  <a:srgbClr val="554F4D"/>
                </a:solidFill>
                <a:latin typeface="휴먼옛체"/>
                <a:cs typeface="휴먼옛체"/>
              </a:rPr>
              <a:t>예측할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70" dirty="0">
                <a:solidFill>
                  <a:srgbClr val="554F4D"/>
                </a:solidFill>
                <a:latin typeface="휴먼옛체"/>
                <a:cs typeface="휴먼옛체"/>
              </a:rPr>
              <a:t>데이터와</a:t>
            </a:r>
            <a:r>
              <a:rPr sz="1500" spc="-18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320" dirty="0">
                <a:solidFill>
                  <a:srgbClr val="554F4D"/>
                </a:solidFill>
                <a:latin typeface="휴먼옛체"/>
                <a:cs typeface="휴먼옛체"/>
              </a:rPr>
              <a:t>주어진</a:t>
            </a:r>
            <a:r>
              <a:rPr sz="1500" spc="-18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85" dirty="0">
                <a:solidFill>
                  <a:srgbClr val="554F4D"/>
                </a:solidFill>
                <a:latin typeface="휴먼옛체"/>
                <a:cs typeface="휴먼옛체"/>
              </a:rPr>
              <a:t>데이터</a:t>
            </a:r>
            <a:r>
              <a:rPr sz="1500" spc="-18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310" dirty="0">
                <a:solidFill>
                  <a:srgbClr val="554F4D"/>
                </a:solidFill>
                <a:latin typeface="휴먼옛체"/>
                <a:cs typeface="휴먼옛체"/>
              </a:rPr>
              <a:t>모두</a:t>
            </a:r>
            <a:r>
              <a:rPr sz="1500" spc="-18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55" dirty="0">
                <a:solidFill>
                  <a:srgbClr val="554F4D"/>
                </a:solidFill>
                <a:latin typeface="휴먼옛체"/>
                <a:cs typeface="휴먼옛체"/>
              </a:rPr>
              <a:t>sequence</a:t>
            </a:r>
            <a:r>
              <a:rPr sz="1500" spc="-18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135" dirty="0">
                <a:solidFill>
                  <a:srgbClr val="554F4D"/>
                </a:solidFill>
                <a:latin typeface="휴먼옛체"/>
                <a:cs typeface="휴먼옛체"/>
              </a:rPr>
              <a:t>data이기</a:t>
            </a:r>
            <a:r>
              <a:rPr sz="1500" spc="-18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60" dirty="0">
                <a:solidFill>
                  <a:srgbClr val="554F4D"/>
                </a:solidFill>
                <a:latin typeface="휴먼옛체"/>
                <a:cs typeface="휴먼옛체"/>
              </a:rPr>
              <a:t>때문에</a:t>
            </a:r>
            <a:r>
              <a:rPr sz="1500" spc="-18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55" dirty="0">
                <a:solidFill>
                  <a:srgbClr val="980000"/>
                </a:solidFill>
                <a:latin typeface="휴먼옛체"/>
                <a:cs typeface="휴먼옛체"/>
              </a:rPr>
              <a:t>RNN과</a:t>
            </a:r>
            <a:r>
              <a:rPr sz="1500" spc="-180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500" spc="-85" dirty="0">
                <a:solidFill>
                  <a:srgbClr val="980000"/>
                </a:solidFill>
                <a:latin typeface="휴먼옛체"/>
                <a:cs typeface="휴먼옛체"/>
              </a:rPr>
              <a:t>LSTM을</a:t>
            </a:r>
            <a:r>
              <a:rPr sz="1500" spc="-180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500" spc="-280" dirty="0">
                <a:solidFill>
                  <a:srgbClr val="980000"/>
                </a:solidFill>
                <a:latin typeface="휴먼옛체"/>
                <a:cs typeface="휴먼옛체"/>
              </a:rPr>
              <a:t>활용</a:t>
            </a:r>
            <a:r>
              <a:rPr sz="1500" spc="-280" dirty="0">
                <a:solidFill>
                  <a:srgbClr val="554F4D"/>
                </a:solidFill>
                <a:latin typeface="휴먼옛체"/>
                <a:cs typeface="휴먼옛체"/>
              </a:rPr>
              <a:t>하여</a:t>
            </a:r>
            <a:r>
              <a:rPr sz="1500" spc="-18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300" dirty="0">
                <a:solidFill>
                  <a:srgbClr val="554F4D"/>
                </a:solidFill>
                <a:latin typeface="휴먼옛체"/>
                <a:cs typeface="휴먼옛체"/>
              </a:rPr>
              <a:t>예측모델을</a:t>
            </a:r>
            <a:r>
              <a:rPr sz="1500" spc="-18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300" dirty="0">
                <a:solidFill>
                  <a:srgbClr val="554F4D"/>
                </a:solidFill>
                <a:latin typeface="휴먼옛체"/>
                <a:cs typeface="휴먼옛체"/>
              </a:rPr>
              <a:t>구축</a:t>
            </a:r>
            <a:endParaRPr sz="1500">
              <a:latin typeface="휴먼옛체"/>
              <a:cs typeface="휴먼옛체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1829" y="1066495"/>
            <a:ext cx="869315" cy="3667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900" dirty="0">
                <a:latin typeface="Arial"/>
                <a:cs typeface="Arial"/>
              </a:rPr>
              <a:t>[</a:t>
            </a:r>
            <a:endParaRPr sz="239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30309" y="1066495"/>
            <a:ext cx="869315" cy="3667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900" dirty="0">
                <a:solidFill>
                  <a:srgbClr val="554F4D"/>
                </a:solidFill>
                <a:latin typeface="Arial"/>
                <a:cs typeface="Arial"/>
              </a:rPr>
              <a:t>]</a:t>
            </a:r>
            <a:endParaRPr sz="23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69124" y="2929883"/>
            <a:ext cx="19284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7355" algn="l"/>
              </a:tabLst>
            </a:pPr>
            <a:r>
              <a:rPr sz="2400" spc="-225" dirty="0">
                <a:solidFill>
                  <a:srgbClr val="554F4D"/>
                </a:solidFill>
                <a:latin typeface="휴먼옛체"/>
                <a:cs typeface="휴먼옛체"/>
              </a:rPr>
              <a:t>1.	</a:t>
            </a:r>
            <a:r>
              <a:rPr sz="2400" spc="-450" dirty="0">
                <a:solidFill>
                  <a:srgbClr val="554F4D"/>
                </a:solidFill>
                <a:latin typeface="휴먼옛체"/>
                <a:cs typeface="휴먼옛체"/>
              </a:rPr>
              <a:t>다중회귀분석</a:t>
            </a:r>
            <a:endParaRPr sz="2400">
              <a:latin typeface="휴먼옛체"/>
              <a:cs typeface="휴먼옛체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06487" y="3661403"/>
            <a:ext cx="18008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0059" algn="l"/>
              </a:tabLst>
            </a:pPr>
            <a:r>
              <a:rPr sz="2400" spc="-15" dirty="0">
                <a:solidFill>
                  <a:srgbClr val="554F4D"/>
                </a:solidFill>
                <a:latin typeface="휴먼옛체"/>
                <a:cs typeface="휴먼옛체"/>
              </a:rPr>
              <a:t>2.	</a:t>
            </a:r>
            <a:r>
              <a:rPr sz="2400" spc="-475" dirty="0">
                <a:solidFill>
                  <a:srgbClr val="554F4D"/>
                </a:solidFill>
                <a:latin typeface="휴먼옛체"/>
                <a:cs typeface="휴먼옛체"/>
              </a:rPr>
              <a:t>시계열</a:t>
            </a:r>
            <a:r>
              <a:rPr sz="2400" spc="-29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400" spc="-484" dirty="0">
                <a:solidFill>
                  <a:srgbClr val="554F4D"/>
                </a:solidFill>
                <a:latin typeface="휴먼옛체"/>
                <a:cs typeface="휴먼옛체"/>
              </a:rPr>
              <a:t>모델</a:t>
            </a:r>
            <a:endParaRPr sz="2400">
              <a:latin typeface="휴먼옛체"/>
              <a:cs typeface="휴먼옛체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30897" y="4392922"/>
            <a:ext cx="1962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sz="2400" spc="-60" dirty="0">
                <a:solidFill>
                  <a:srgbClr val="554F4D"/>
                </a:solidFill>
                <a:latin typeface="휴먼옛체"/>
                <a:cs typeface="휴먼옛체"/>
              </a:rPr>
              <a:t>3.	</a:t>
            </a:r>
            <a:r>
              <a:rPr sz="2400" spc="10" dirty="0">
                <a:solidFill>
                  <a:srgbClr val="554F4D"/>
                </a:solidFill>
                <a:latin typeface="휴먼옛체"/>
                <a:cs typeface="휴먼옛체"/>
              </a:rPr>
              <a:t>RNN,</a:t>
            </a:r>
            <a:r>
              <a:rPr sz="2400" spc="-29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400" spc="55" dirty="0">
                <a:solidFill>
                  <a:srgbClr val="554F4D"/>
                </a:solidFill>
                <a:latin typeface="휴먼옛체"/>
                <a:cs typeface="휴먼옛체"/>
              </a:rPr>
              <a:t>L</a:t>
            </a:r>
            <a:r>
              <a:rPr sz="2400" spc="-30" dirty="0">
                <a:solidFill>
                  <a:srgbClr val="554F4D"/>
                </a:solidFill>
                <a:latin typeface="휴먼옛체"/>
                <a:cs typeface="휴먼옛체"/>
              </a:rPr>
              <a:t>S</a:t>
            </a:r>
            <a:r>
              <a:rPr sz="2400" spc="-95" dirty="0">
                <a:solidFill>
                  <a:srgbClr val="554F4D"/>
                </a:solidFill>
                <a:latin typeface="휴먼옛체"/>
                <a:cs typeface="휴먼옛체"/>
              </a:rPr>
              <a:t>TM</a:t>
            </a:r>
            <a:endParaRPr sz="2400">
              <a:latin typeface="휴먼옛체"/>
              <a:cs typeface="휴먼옛체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15027" y="1635164"/>
            <a:ext cx="199453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-905" dirty="0">
                <a:solidFill>
                  <a:srgbClr val="554F4D"/>
                </a:solidFill>
                <a:latin typeface="휴먼옛체"/>
                <a:cs typeface="휴먼옛체"/>
              </a:rPr>
              <a:t>모델</a:t>
            </a:r>
            <a:r>
              <a:rPr sz="4500" spc="-55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4500" spc="-975" dirty="0">
                <a:solidFill>
                  <a:srgbClr val="554F4D"/>
                </a:solidFill>
                <a:latin typeface="휴먼옛체"/>
                <a:cs typeface="휴먼옛체"/>
              </a:rPr>
              <a:t>선정</a:t>
            </a:r>
            <a:endParaRPr sz="4500">
              <a:latin typeface="휴먼옛체"/>
              <a:cs typeface="휴먼옛체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424" y="1288900"/>
            <a:ext cx="11086465" cy="5328285"/>
            <a:chOff x="762424" y="1288900"/>
            <a:chExt cx="11086465" cy="5328285"/>
          </a:xfrm>
        </p:grpSpPr>
        <p:sp>
          <p:nvSpPr>
            <p:cNvPr id="3" name="object 3"/>
            <p:cNvSpPr/>
            <p:nvPr/>
          </p:nvSpPr>
          <p:spPr>
            <a:xfrm>
              <a:off x="762424" y="1288900"/>
              <a:ext cx="11086465" cy="5328285"/>
            </a:xfrm>
            <a:custGeom>
              <a:avLst/>
              <a:gdLst/>
              <a:ahLst/>
              <a:cxnLst/>
              <a:rect l="l" t="t" r="r" b="b"/>
              <a:pathLst>
                <a:path w="11086465" h="5328284">
                  <a:moveTo>
                    <a:pt x="11086199" y="5327699"/>
                  </a:moveTo>
                  <a:lnTo>
                    <a:pt x="0" y="5327699"/>
                  </a:lnTo>
                  <a:lnTo>
                    <a:pt x="0" y="0"/>
                  </a:lnTo>
                  <a:lnTo>
                    <a:pt x="11086199" y="0"/>
                  </a:lnTo>
                  <a:lnTo>
                    <a:pt x="11086199" y="532769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7199" y="1522950"/>
              <a:ext cx="4671695" cy="4859020"/>
            </a:xfrm>
            <a:custGeom>
              <a:avLst/>
              <a:gdLst/>
              <a:ahLst/>
              <a:cxnLst/>
              <a:rect l="l" t="t" r="r" b="b"/>
              <a:pathLst>
                <a:path w="4671695" h="4859020">
                  <a:moveTo>
                    <a:pt x="4671599" y="4858499"/>
                  </a:moveTo>
                  <a:lnTo>
                    <a:pt x="0" y="4858499"/>
                  </a:lnTo>
                  <a:lnTo>
                    <a:pt x="0" y="0"/>
                  </a:lnTo>
                  <a:lnTo>
                    <a:pt x="4671599" y="0"/>
                  </a:lnTo>
                  <a:lnTo>
                    <a:pt x="4671599" y="4858499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622300" y="1143000"/>
            <a:ext cx="11569700" cy="0"/>
          </a:xfrm>
          <a:custGeom>
            <a:avLst/>
            <a:gdLst/>
            <a:ahLst/>
            <a:cxnLst/>
            <a:rect l="l" t="t" r="r" b="b"/>
            <a:pathLst>
              <a:path w="11569700">
                <a:moveTo>
                  <a:pt x="0" y="0"/>
                </a:moveTo>
                <a:lnTo>
                  <a:pt x="11569499" y="0"/>
                </a:lnTo>
              </a:path>
            </a:pathLst>
          </a:custGeom>
          <a:ln w="9524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86995" cy="6858000"/>
          </a:xfrm>
          <a:custGeom>
            <a:avLst/>
            <a:gdLst/>
            <a:ahLst/>
            <a:cxnLst/>
            <a:rect l="l" t="t" r="r" b="b"/>
            <a:pathLst>
              <a:path w="86995" h="6858000">
                <a:moveTo>
                  <a:pt x="0" y="0"/>
                </a:moveTo>
                <a:lnTo>
                  <a:pt x="86694" y="0"/>
                </a:lnTo>
                <a:lnTo>
                  <a:pt x="8669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B98A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84426" y="357711"/>
            <a:ext cx="43033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25" dirty="0"/>
              <a:t>모델</a:t>
            </a:r>
            <a:r>
              <a:rPr sz="3600" spc="-445" dirty="0"/>
              <a:t> </a:t>
            </a:r>
            <a:r>
              <a:rPr sz="3600" spc="-780" dirty="0"/>
              <a:t>선정</a:t>
            </a:r>
            <a:r>
              <a:rPr sz="3600" spc="-445" dirty="0"/>
              <a:t> </a:t>
            </a:r>
            <a:r>
              <a:rPr sz="3600" spc="-95" dirty="0"/>
              <a:t>-</a:t>
            </a:r>
            <a:r>
              <a:rPr sz="3600" spc="-445" dirty="0"/>
              <a:t> </a:t>
            </a:r>
            <a:r>
              <a:rPr sz="3600" spc="-675" dirty="0"/>
              <a:t>다중회귀분석</a:t>
            </a:r>
            <a:endParaRPr sz="3600"/>
          </a:p>
        </p:txBody>
      </p:sp>
      <p:sp>
        <p:nvSpPr>
          <p:cNvPr id="8" name="object 8"/>
          <p:cNvSpPr txBox="1"/>
          <p:nvPr/>
        </p:nvSpPr>
        <p:spPr>
          <a:xfrm>
            <a:off x="1067199" y="1522949"/>
            <a:ext cx="4671695" cy="485902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350">
              <a:latin typeface="Times New Roman"/>
              <a:cs typeface="Times New Roman"/>
            </a:endParaRPr>
          </a:p>
          <a:p>
            <a:pPr marR="319405" algn="ctr">
              <a:lnSpc>
                <a:spcPct val="100000"/>
              </a:lnSpc>
            </a:pPr>
            <a:r>
              <a:rPr sz="1700" spc="-15" dirty="0">
                <a:latin typeface="휴먼옛체"/>
                <a:cs typeface="휴먼옛체"/>
              </a:rPr>
              <a:t>&lt;</a:t>
            </a:r>
            <a:r>
              <a:rPr sz="1700" spc="-90" dirty="0">
                <a:latin typeface="휴먼옛체"/>
                <a:cs typeface="휴먼옛체"/>
              </a:rPr>
              <a:t>s</a:t>
            </a:r>
            <a:r>
              <a:rPr sz="1700" spc="95" dirty="0">
                <a:latin typeface="휴먼옛체"/>
                <a:cs typeface="휴먼옛체"/>
              </a:rPr>
              <a:t>t</a:t>
            </a:r>
            <a:r>
              <a:rPr sz="1700" spc="-125" dirty="0">
                <a:latin typeface="휴먼옛체"/>
                <a:cs typeface="휴먼옛체"/>
              </a:rPr>
              <a:t>ep1.</a:t>
            </a:r>
            <a:r>
              <a:rPr sz="1700" spc="-215" dirty="0">
                <a:latin typeface="휴먼옛체"/>
                <a:cs typeface="휴먼옛체"/>
              </a:rPr>
              <a:t> </a:t>
            </a:r>
            <a:r>
              <a:rPr sz="1700" spc="-320" dirty="0">
                <a:latin typeface="휴먼옛체"/>
                <a:cs typeface="휴먼옛체"/>
              </a:rPr>
              <a:t>전체</a:t>
            </a:r>
            <a:r>
              <a:rPr sz="1700" spc="-210" dirty="0">
                <a:latin typeface="휴먼옛체"/>
                <a:cs typeface="휴먼옛체"/>
              </a:rPr>
              <a:t> </a:t>
            </a:r>
            <a:r>
              <a:rPr sz="1700" spc="-325" dirty="0">
                <a:latin typeface="휴먼옛체"/>
                <a:cs typeface="휴먼옛체"/>
              </a:rPr>
              <a:t>변수</a:t>
            </a:r>
            <a:r>
              <a:rPr sz="1700" spc="-210" dirty="0">
                <a:latin typeface="휴먼옛체"/>
                <a:cs typeface="휴먼옛체"/>
              </a:rPr>
              <a:t> </a:t>
            </a:r>
            <a:r>
              <a:rPr sz="1700" spc="-335" dirty="0">
                <a:latin typeface="휴먼옛체"/>
                <a:cs typeface="휴먼옛체"/>
              </a:rPr>
              <a:t>선형</a:t>
            </a:r>
            <a:r>
              <a:rPr sz="1700" spc="-210" dirty="0">
                <a:latin typeface="휴먼옛체"/>
                <a:cs typeface="휴먼옛체"/>
              </a:rPr>
              <a:t> </a:t>
            </a:r>
            <a:r>
              <a:rPr sz="1700" spc="-290" dirty="0">
                <a:latin typeface="휴먼옛체"/>
                <a:cs typeface="휴먼옛체"/>
              </a:rPr>
              <a:t>회귀</a:t>
            </a:r>
            <a:r>
              <a:rPr sz="1700" spc="-210" dirty="0">
                <a:latin typeface="휴먼옛체"/>
                <a:cs typeface="휴먼옛체"/>
              </a:rPr>
              <a:t> </a:t>
            </a:r>
            <a:r>
              <a:rPr sz="1700" spc="-245" dirty="0">
                <a:latin typeface="휴먼옛체"/>
                <a:cs typeface="휴먼옛체"/>
              </a:rPr>
              <a:t>분석&gt;</a:t>
            </a:r>
            <a:endParaRPr sz="1700">
              <a:latin typeface="휴먼옛체"/>
              <a:cs typeface="휴먼옛체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111437" y="1522899"/>
            <a:ext cx="10410190" cy="4859020"/>
            <a:chOff x="1111437" y="1522899"/>
            <a:chExt cx="10410190" cy="4859020"/>
          </a:xfrm>
        </p:grpSpPr>
        <p:sp>
          <p:nvSpPr>
            <p:cNvPr id="10" name="object 10"/>
            <p:cNvSpPr/>
            <p:nvPr/>
          </p:nvSpPr>
          <p:spPr>
            <a:xfrm>
              <a:off x="6020199" y="1522899"/>
              <a:ext cx="5501640" cy="4859020"/>
            </a:xfrm>
            <a:custGeom>
              <a:avLst/>
              <a:gdLst/>
              <a:ahLst/>
              <a:cxnLst/>
              <a:rect l="l" t="t" r="r" b="b"/>
              <a:pathLst>
                <a:path w="5501640" h="4859020">
                  <a:moveTo>
                    <a:pt x="5501099" y="4858499"/>
                  </a:moveTo>
                  <a:lnTo>
                    <a:pt x="0" y="4858499"/>
                  </a:lnTo>
                  <a:lnTo>
                    <a:pt x="0" y="0"/>
                  </a:lnTo>
                  <a:lnTo>
                    <a:pt x="5501099" y="0"/>
                  </a:lnTo>
                  <a:lnTo>
                    <a:pt x="5501099" y="4858499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60050" y="1948124"/>
              <a:ext cx="2279799" cy="21203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15550" y="1954449"/>
              <a:ext cx="2279796" cy="212034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3325" y="2289674"/>
              <a:ext cx="4139499" cy="365147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116190" y="3498862"/>
              <a:ext cx="4546600" cy="461009"/>
            </a:xfrm>
            <a:custGeom>
              <a:avLst/>
              <a:gdLst/>
              <a:ahLst/>
              <a:cxnLst/>
              <a:rect l="l" t="t" r="r" b="b"/>
              <a:pathLst>
                <a:path w="4546600" h="461010">
                  <a:moveTo>
                    <a:pt x="4546498" y="44996"/>
                  </a:moveTo>
                  <a:lnTo>
                    <a:pt x="4501375" y="44996"/>
                  </a:lnTo>
                  <a:lnTo>
                    <a:pt x="4501375" y="416445"/>
                  </a:lnTo>
                  <a:lnTo>
                    <a:pt x="4546498" y="416445"/>
                  </a:lnTo>
                  <a:lnTo>
                    <a:pt x="4546498" y="44996"/>
                  </a:lnTo>
                  <a:close/>
                </a:path>
                <a:path w="4546600" h="461010">
                  <a:moveTo>
                    <a:pt x="4546498" y="0"/>
                  </a:moveTo>
                  <a:lnTo>
                    <a:pt x="0" y="0"/>
                  </a:lnTo>
                  <a:lnTo>
                    <a:pt x="0" y="44450"/>
                  </a:lnTo>
                  <a:lnTo>
                    <a:pt x="0" y="416560"/>
                  </a:lnTo>
                  <a:lnTo>
                    <a:pt x="0" y="461010"/>
                  </a:lnTo>
                  <a:lnTo>
                    <a:pt x="4546498" y="461010"/>
                  </a:lnTo>
                  <a:lnTo>
                    <a:pt x="4546498" y="416560"/>
                  </a:lnTo>
                  <a:lnTo>
                    <a:pt x="45135" y="416560"/>
                  </a:lnTo>
                  <a:lnTo>
                    <a:pt x="45135" y="44450"/>
                  </a:lnTo>
                  <a:lnTo>
                    <a:pt x="4546498" y="44450"/>
                  </a:lnTo>
                  <a:lnTo>
                    <a:pt x="4546498" y="0"/>
                  </a:lnTo>
                  <a:close/>
                </a:path>
              </a:pathLst>
            </a:custGeom>
            <a:solidFill>
              <a:srgbClr val="98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16199" y="3498724"/>
              <a:ext cx="4546600" cy="462280"/>
            </a:xfrm>
            <a:custGeom>
              <a:avLst/>
              <a:gdLst/>
              <a:ahLst/>
              <a:cxnLst/>
              <a:rect l="l" t="t" r="r" b="b"/>
              <a:pathLst>
                <a:path w="4546600" h="462279">
                  <a:moveTo>
                    <a:pt x="0" y="0"/>
                  </a:moveTo>
                  <a:lnTo>
                    <a:pt x="4546499" y="0"/>
                  </a:lnTo>
                  <a:lnTo>
                    <a:pt x="4546499" y="461699"/>
                  </a:lnTo>
                  <a:lnTo>
                    <a:pt x="0" y="461699"/>
                  </a:lnTo>
                  <a:lnTo>
                    <a:pt x="0" y="0"/>
                  </a:lnTo>
                  <a:close/>
                </a:path>
                <a:path w="4546600" h="462279">
                  <a:moveTo>
                    <a:pt x="45126" y="45126"/>
                  </a:moveTo>
                  <a:lnTo>
                    <a:pt x="45126" y="416573"/>
                  </a:lnTo>
                  <a:lnTo>
                    <a:pt x="4501373" y="416573"/>
                  </a:lnTo>
                  <a:lnTo>
                    <a:pt x="4501373" y="45126"/>
                  </a:lnTo>
                  <a:lnTo>
                    <a:pt x="45126" y="45126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84414" y="112711"/>
            <a:ext cx="42799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10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15" dirty="0">
                <a:solidFill>
                  <a:srgbClr val="554F4D"/>
                </a:solidFill>
                <a:latin typeface="휴먼옛체"/>
                <a:cs typeface="휴먼옛체"/>
              </a:rPr>
              <a:t>3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026687" y="4711630"/>
            <a:ext cx="29464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3535" indent="-34417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3535" algn="l"/>
                <a:tab pos="344170" algn="l"/>
              </a:tabLst>
            </a:pPr>
            <a:r>
              <a:rPr sz="1500" spc="-90" dirty="0">
                <a:latin typeface="휴먼옛체"/>
                <a:cs typeface="휴먼옛체"/>
              </a:rPr>
              <a:t>cor(배출량,제주도민60미만)=0.94</a:t>
            </a:r>
            <a:endParaRPr sz="1500">
              <a:latin typeface="휴먼옛체"/>
              <a:cs typeface="휴먼옛체"/>
            </a:endParaRPr>
          </a:p>
          <a:p>
            <a:pPr marL="343535" indent="-344170">
              <a:lnSpc>
                <a:spcPct val="100000"/>
              </a:lnSpc>
              <a:buFont typeface="Arial"/>
              <a:buChar char="●"/>
              <a:tabLst>
                <a:tab pos="343535" algn="l"/>
                <a:tab pos="344170" algn="l"/>
              </a:tabLst>
            </a:pPr>
            <a:r>
              <a:rPr sz="1500" spc="-30" dirty="0">
                <a:latin typeface="휴먼옛체"/>
                <a:cs typeface="휴먼옛체"/>
              </a:rPr>
              <a:t>cor(배출량,total_pop)=0.93</a:t>
            </a:r>
            <a:endParaRPr sz="1500">
              <a:latin typeface="휴먼옛체"/>
              <a:cs typeface="휴먼옛체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13150" y="5397430"/>
            <a:ext cx="31896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1500" spc="-335" dirty="0">
                <a:latin typeface="휴먼옛체"/>
                <a:cs typeface="휴먼옛체"/>
              </a:rPr>
              <a:t>두</a:t>
            </a:r>
            <a:r>
              <a:rPr sz="1500" spc="-185" dirty="0">
                <a:latin typeface="휴먼옛체"/>
                <a:cs typeface="휴먼옛체"/>
              </a:rPr>
              <a:t> </a:t>
            </a:r>
            <a:r>
              <a:rPr sz="1500" spc="-300" dirty="0">
                <a:latin typeface="휴먼옛체"/>
                <a:cs typeface="휴먼옛체"/>
              </a:rPr>
              <a:t>변수는</a:t>
            </a:r>
            <a:r>
              <a:rPr sz="1500" spc="-185" dirty="0">
                <a:latin typeface="휴먼옛체"/>
                <a:cs typeface="휴먼옛체"/>
              </a:rPr>
              <a:t> </a:t>
            </a:r>
            <a:r>
              <a:rPr sz="1500" spc="-240" dirty="0">
                <a:latin typeface="휴먼옛체"/>
                <a:cs typeface="휴먼옛체"/>
              </a:rPr>
              <a:t>배출량과</a:t>
            </a:r>
            <a:r>
              <a:rPr sz="1500" spc="-185" dirty="0">
                <a:latin typeface="휴먼옛체"/>
                <a:cs typeface="휴먼옛체"/>
              </a:rPr>
              <a:t> </a:t>
            </a:r>
            <a:r>
              <a:rPr sz="1500" spc="-254" dirty="0">
                <a:latin typeface="휴먼옛체"/>
                <a:cs typeface="휴먼옛체"/>
              </a:rPr>
              <a:t>상관관계가</a:t>
            </a:r>
            <a:r>
              <a:rPr sz="1500" spc="-185" dirty="0">
                <a:latin typeface="휴먼옛체"/>
                <a:cs typeface="휴먼옛체"/>
              </a:rPr>
              <a:t> </a:t>
            </a:r>
            <a:r>
              <a:rPr sz="1500" spc="-330" dirty="0">
                <a:latin typeface="휴먼옛체"/>
                <a:cs typeface="휴먼옛체"/>
              </a:rPr>
              <a:t>너무</a:t>
            </a:r>
            <a:r>
              <a:rPr sz="1500" spc="-185" dirty="0">
                <a:latin typeface="휴먼옛체"/>
                <a:cs typeface="휴먼옛체"/>
              </a:rPr>
              <a:t> </a:t>
            </a:r>
            <a:r>
              <a:rPr sz="1500" spc="-210" dirty="0">
                <a:latin typeface="휴먼옛체"/>
                <a:cs typeface="휴먼옛체"/>
              </a:rPr>
              <a:t>강함</a:t>
            </a:r>
            <a:r>
              <a:rPr sz="1500" spc="-185" dirty="0">
                <a:latin typeface="휴먼옛체"/>
                <a:cs typeface="휴먼옛체"/>
              </a:rPr>
              <a:t> </a:t>
            </a:r>
            <a:r>
              <a:rPr sz="1500" spc="-20" dirty="0">
                <a:latin typeface="휴먼옛체"/>
                <a:cs typeface="휴먼옛체"/>
              </a:rPr>
              <a:t>-&gt;  </a:t>
            </a:r>
            <a:r>
              <a:rPr sz="1500" spc="-305" dirty="0">
                <a:solidFill>
                  <a:srgbClr val="980000"/>
                </a:solidFill>
                <a:latin typeface="휴먼옛체"/>
                <a:cs typeface="휴먼옛체"/>
              </a:rPr>
              <a:t>분석에서</a:t>
            </a:r>
            <a:r>
              <a:rPr sz="1500" spc="-18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500" spc="-204" dirty="0">
                <a:solidFill>
                  <a:srgbClr val="980000"/>
                </a:solidFill>
                <a:latin typeface="휴먼옛체"/>
                <a:cs typeface="휴먼옛체"/>
              </a:rPr>
              <a:t>제외.</a:t>
            </a:r>
            <a:endParaRPr sz="1500">
              <a:latin typeface="휴먼옛체"/>
              <a:cs typeface="휴먼옛체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748975" y="4203829"/>
            <a:ext cx="16002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00" dirty="0">
                <a:latin typeface="휴먼옛체"/>
                <a:cs typeface="휴먼옛체"/>
              </a:rPr>
              <a:t>&lt;배출량-60미만</a:t>
            </a:r>
            <a:r>
              <a:rPr sz="1200" spc="-150" dirty="0">
                <a:latin typeface="휴먼옛체"/>
                <a:cs typeface="휴먼옛체"/>
              </a:rPr>
              <a:t> </a:t>
            </a:r>
            <a:r>
              <a:rPr sz="1200" spc="-190" dirty="0">
                <a:latin typeface="휴먼옛체"/>
                <a:cs typeface="휴먼옛체"/>
              </a:rPr>
              <a:t>제주도민&gt;</a:t>
            </a:r>
            <a:endParaRPr sz="1200">
              <a:latin typeface="휴먼옛체"/>
              <a:cs typeface="휴먼옛체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629599" y="4203829"/>
            <a:ext cx="9963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55" dirty="0">
                <a:latin typeface="휴먼옛체"/>
                <a:cs typeface="휴먼옛체"/>
              </a:rPr>
              <a:t>&lt;배출량-총인구&gt;</a:t>
            </a:r>
            <a:endParaRPr sz="1200">
              <a:latin typeface="휴먼옛체"/>
              <a:cs typeface="휴먼옛체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4426" y="357711"/>
            <a:ext cx="43033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25" dirty="0"/>
              <a:t>모델</a:t>
            </a:r>
            <a:r>
              <a:rPr sz="3600" spc="-445" dirty="0"/>
              <a:t> </a:t>
            </a:r>
            <a:r>
              <a:rPr sz="3600" spc="-780" dirty="0"/>
              <a:t>선정</a:t>
            </a:r>
            <a:r>
              <a:rPr sz="3600" spc="-445" dirty="0"/>
              <a:t> </a:t>
            </a:r>
            <a:r>
              <a:rPr sz="3600" spc="-95" dirty="0"/>
              <a:t>-</a:t>
            </a:r>
            <a:r>
              <a:rPr sz="3600" spc="-445" dirty="0"/>
              <a:t> </a:t>
            </a:r>
            <a:r>
              <a:rPr sz="3600" spc="-675" dirty="0"/>
              <a:t>다중회귀분석</a:t>
            </a:r>
            <a:endParaRPr sz="360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4414" y="112711"/>
            <a:ext cx="42799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10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15" dirty="0">
                <a:solidFill>
                  <a:srgbClr val="554F4D"/>
                </a:solidFill>
                <a:latin typeface="휴먼옛체"/>
                <a:cs typeface="휴먼옛체"/>
              </a:rPr>
              <a:t>3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67199" y="1522949"/>
            <a:ext cx="4671695" cy="485902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Times New Roman"/>
              <a:cs typeface="Times New Roman"/>
            </a:endParaRPr>
          </a:p>
          <a:p>
            <a:pPr marR="297180" algn="ctr">
              <a:lnSpc>
                <a:spcPct val="100000"/>
              </a:lnSpc>
            </a:pPr>
            <a:r>
              <a:rPr sz="1700" spc="-15" dirty="0">
                <a:latin typeface="휴먼옛체"/>
                <a:cs typeface="휴먼옛체"/>
              </a:rPr>
              <a:t>&lt;</a:t>
            </a:r>
            <a:r>
              <a:rPr sz="1700" spc="-90" dirty="0">
                <a:latin typeface="휴먼옛체"/>
                <a:cs typeface="휴먼옛체"/>
              </a:rPr>
              <a:t>s</a:t>
            </a:r>
            <a:r>
              <a:rPr sz="1700" spc="95" dirty="0">
                <a:latin typeface="휴먼옛체"/>
                <a:cs typeface="휴먼옛체"/>
              </a:rPr>
              <a:t>t</a:t>
            </a:r>
            <a:r>
              <a:rPr sz="1700" spc="-50" dirty="0">
                <a:latin typeface="휴먼옛체"/>
                <a:cs typeface="휴먼옛체"/>
              </a:rPr>
              <a:t>ep2.</a:t>
            </a:r>
            <a:r>
              <a:rPr sz="1700" spc="-215" dirty="0">
                <a:latin typeface="휴먼옛체"/>
                <a:cs typeface="휴먼옛체"/>
              </a:rPr>
              <a:t> </a:t>
            </a:r>
            <a:r>
              <a:rPr sz="1700" spc="-95" dirty="0">
                <a:latin typeface="휴먼옛체"/>
                <a:cs typeface="휴먼옛체"/>
              </a:rPr>
              <a:t>back</a:t>
            </a:r>
            <a:r>
              <a:rPr sz="1700" spc="-170" dirty="0">
                <a:latin typeface="휴먼옛체"/>
                <a:cs typeface="휴먼옛체"/>
              </a:rPr>
              <a:t>w</a:t>
            </a:r>
            <a:r>
              <a:rPr sz="1700" spc="5" dirty="0">
                <a:latin typeface="휴먼옛체"/>
                <a:cs typeface="휴먼옛체"/>
              </a:rPr>
              <a:t>ar</a:t>
            </a:r>
            <a:r>
              <a:rPr sz="1700" spc="-160" dirty="0">
                <a:latin typeface="휴먼옛체"/>
                <a:cs typeface="휴먼옛체"/>
              </a:rPr>
              <a:t>d</a:t>
            </a:r>
            <a:r>
              <a:rPr sz="1700" spc="-215" dirty="0">
                <a:latin typeface="휴먼옛체"/>
                <a:cs typeface="휴먼옛체"/>
              </a:rPr>
              <a:t> </a:t>
            </a:r>
            <a:r>
              <a:rPr sz="1700" spc="-15" dirty="0">
                <a:latin typeface="휴먼옛체"/>
                <a:cs typeface="휴먼옛체"/>
              </a:rPr>
              <a:t>e</a:t>
            </a:r>
            <a:r>
              <a:rPr sz="1700" spc="-120" dirty="0">
                <a:latin typeface="휴먼옛체"/>
                <a:cs typeface="휴먼옛체"/>
              </a:rPr>
              <a:t>lim</a:t>
            </a:r>
            <a:r>
              <a:rPr sz="1700" spc="-55" dirty="0">
                <a:latin typeface="휴먼옛체"/>
                <a:cs typeface="휴먼옛체"/>
              </a:rPr>
              <a:t>i</a:t>
            </a:r>
            <a:r>
              <a:rPr sz="1700" spc="-70" dirty="0">
                <a:latin typeface="휴먼옛체"/>
                <a:cs typeface="휴먼옛체"/>
              </a:rPr>
              <a:t>n</a:t>
            </a:r>
            <a:r>
              <a:rPr sz="1700" spc="-200" dirty="0">
                <a:latin typeface="휴먼옛체"/>
                <a:cs typeface="휴먼옛체"/>
              </a:rPr>
              <a:t>a</a:t>
            </a:r>
            <a:r>
              <a:rPr sz="1700" spc="15" dirty="0">
                <a:latin typeface="휴먼옛체"/>
                <a:cs typeface="휴먼옛체"/>
              </a:rPr>
              <a:t>tion&gt;</a:t>
            </a:r>
            <a:endParaRPr sz="17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</a:pPr>
            <a:endParaRPr sz="17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</a:pPr>
            <a:endParaRPr sz="17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</a:pPr>
            <a:endParaRPr sz="17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</a:pPr>
            <a:endParaRPr sz="17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</a:pPr>
            <a:endParaRPr sz="17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</a:pPr>
            <a:endParaRPr sz="17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</a:pPr>
            <a:endParaRPr sz="17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00">
              <a:latin typeface="휴먼옛체"/>
              <a:cs typeface="휴먼옛체"/>
            </a:endParaRPr>
          </a:p>
          <a:p>
            <a:pPr marL="612140" marR="557530" indent="-34417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pos="612140" algn="l"/>
                <a:tab pos="612775" algn="l"/>
              </a:tabLst>
            </a:pPr>
            <a:r>
              <a:rPr sz="1500" spc="-285" dirty="0">
                <a:solidFill>
                  <a:srgbClr val="980000"/>
                </a:solidFill>
                <a:latin typeface="휴먼옛체"/>
                <a:cs typeface="휴먼옛체"/>
              </a:rPr>
              <a:t>전체변수</a:t>
            </a:r>
            <a:r>
              <a:rPr sz="1500" spc="-285" dirty="0">
                <a:latin typeface="휴먼옛체"/>
                <a:cs typeface="휴먼옛체"/>
              </a:rPr>
              <a:t>에서</a:t>
            </a:r>
            <a:r>
              <a:rPr sz="1500" spc="-185" dirty="0">
                <a:latin typeface="휴먼옛체"/>
                <a:cs typeface="휴먼옛체"/>
              </a:rPr>
              <a:t> </a:t>
            </a:r>
            <a:r>
              <a:rPr sz="1500" spc="-300" dirty="0">
                <a:latin typeface="휴먼옛체"/>
                <a:cs typeface="휴먼옛체"/>
              </a:rPr>
              <a:t>설명력에</a:t>
            </a:r>
            <a:r>
              <a:rPr sz="1500" spc="-185" dirty="0">
                <a:latin typeface="휴먼옛체"/>
                <a:cs typeface="휴먼옛체"/>
              </a:rPr>
              <a:t> </a:t>
            </a:r>
            <a:r>
              <a:rPr sz="1500" spc="-260" dirty="0">
                <a:latin typeface="휴먼옛체"/>
                <a:cs typeface="휴먼옛체"/>
              </a:rPr>
              <a:t>영향을</a:t>
            </a:r>
            <a:r>
              <a:rPr sz="1500" spc="-185" dirty="0">
                <a:latin typeface="휴먼옛체"/>
                <a:cs typeface="휴먼옛체"/>
              </a:rPr>
              <a:t> </a:t>
            </a:r>
            <a:r>
              <a:rPr sz="1500" spc="-320" dirty="0">
                <a:latin typeface="휴먼옛체"/>
                <a:cs typeface="휴먼옛체"/>
              </a:rPr>
              <a:t>주지</a:t>
            </a:r>
            <a:r>
              <a:rPr sz="1500" spc="-185" dirty="0">
                <a:latin typeface="휴먼옛체"/>
                <a:cs typeface="휴먼옛체"/>
              </a:rPr>
              <a:t> </a:t>
            </a:r>
            <a:r>
              <a:rPr sz="1500" spc="-300" dirty="0">
                <a:latin typeface="휴먼옛체"/>
                <a:cs typeface="휴먼옛체"/>
              </a:rPr>
              <a:t>않으며</a:t>
            </a:r>
            <a:r>
              <a:rPr sz="1500" spc="-185" dirty="0">
                <a:latin typeface="휴먼옛체"/>
                <a:cs typeface="휴먼옛체"/>
              </a:rPr>
              <a:t> </a:t>
            </a:r>
            <a:r>
              <a:rPr sz="1500" spc="-35" dirty="0">
                <a:solidFill>
                  <a:srgbClr val="980000"/>
                </a:solidFill>
                <a:latin typeface="휴먼옛체"/>
                <a:cs typeface="휴먼옛체"/>
              </a:rPr>
              <a:t>AIC를  </a:t>
            </a:r>
            <a:r>
              <a:rPr sz="1500" spc="-305" dirty="0">
                <a:solidFill>
                  <a:srgbClr val="980000"/>
                </a:solidFill>
                <a:latin typeface="휴먼옛체"/>
                <a:cs typeface="휴먼옛체"/>
              </a:rPr>
              <a:t>낮추는</a:t>
            </a:r>
            <a:r>
              <a:rPr sz="1500" spc="-18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500" spc="-290" dirty="0">
                <a:solidFill>
                  <a:srgbClr val="980000"/>
                </a:solidFill>
                <a:latin typeface="휴먼옛체"/>
                <a:cs typeface="휴먼옛체"/>
              </a:rPr>
              <a:t>변수</a:t>
            </a:r>
            <a:r>
              <a:rPr sz="1500" spc="-295" dirty="0">
                <a:latin typeface="휴먼옛체"/>
                <a:cs typeface="휴먼옛체"/>
              </a:rPr>
              <a:t>를</a:t>
            </a:r>
            <a:r>
              <a:rPr sz="1500" spc="-185" dirty="0">
                <a:latin typeface="휴먼옛체"/>
                <a:cs typeface="휴먼옛체"/>
              </a:rPr>
              <a:t> </a:t>
            </a:r>
            <a:r>
              <a:rPr sz="1500" spc="-254" dirty="0">
                <a:solidFill>
                  <a:srgbClr val="980000"/>
                </a:solidFill>
                <a:latin typeface="휴먼옛체"/>
                <a:cs typeface="휴먼옛체"/>
              </a:rPr>
              <a:t>제거</a:t>
            </a:r>
            <a:r>
              <a:rPr sz="1500" spc="-290" dirty="0">
                <a:latin typeface="휴먼옛체"/>
                <a:cs typeface="휴먼옛체"/>
              </a:rPr>
              <a:t>하는</a:t>
            </a:r>
            <a:r>
              <a:rPr sz="1500" spc="-185" dirty="0">
                <a:latin typeface="휴먼옛체"/>
                <a:cs typeface="휴먼옛체"/>
              </a:rPr>
              <a:t> </a:t>
            </a:r>
            <a:r>
              <a:rPr sz="1500" spc="-240" dirty="0">
                <a:latin typeface="휴먼옛체"/>
                <a:cs typeface="휴먼옛체"/>
              </a:rPr>
              <a:t>방식.</a:t>
            </a:r>
            <a:endParaRPr sz="15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200">
              <a:latin typeface="휴먼옛체"/>
              <a:cs typeface="휴먼옛체"/>
            </a:endParaRPr>
          </a:p>
          <a:p>
            <a:pPr marL="612140" indent="-344170">
              <a:lnSpc>
                <a:spcPct val="100000"/>
              </a:lnSpc>
              <a:buFont typeface="Arial"/>
              <a:buChar char="●"/>
              <a:tabLst>
                <a:tab pos="612140" algn="l"/>
                <a:tab pos="612775" algn="l"/>
              </a:tabLst>
            </a:pPr>
            <a:r>
              <a:rPr sz="1500" spc="-254" dirty="0">
                <a:latin typeface="휴먼옛체"/>
                <a:cs typeface="휴먼옛체"/>
              </a:rPr>
              <a:t>위의</a:t>
            </a:r>
            <a:r>
              <a:rPr sz="1500" spc="-185" dirty="0">
                <a:latin typeface="휴먼옛체"/>
                <a:cs typeface="휴먼옛체"/>
              </a:rPr>
              <a:t> </a:t>
            </a:r>
            <a:r>
              <a:rPr sz="1500" spc="-320" dirty="0">
                <a:latin typeface="휴먼옛체"/>
                <a:cs typeface="휴먼옛체"/>
              </a:rPr>
              <a:t>예시는</a:t>
            </a:r>
            <a:r>
              <a:rPr sz="1500" spc="-185" dirty="0">
                <a:latin typeface="휴먼옛체"/>
                <a:cs typeface="휴먼옛체"/>
              </a:rPr>
              <a:t> 코로나19 </a:t>
            </a:r>
            <a:r>
              <a:rPr sz="1500" spc="-240" dirty="0">
                <a:latin typeface="휴먼옛체"/>
                <a:cs typeface="휴먼옛체"/>
              </a:rPr>
              <a:t>기간</a:t>
            </a:r>
            <a:r>
              <a:rPr sz="1500" spc="-185" dirty="0">
                <a:latin typeface="휴먼옛체"/>
                <a:cs typeface="휴먼옛체"/>
              </a:rPr>
              <a:t> </a:t>
            </a:r>
            <a:r>
              <a:rPr sz="1500" spc="-285" dirty="0">
                <a:latin typeface="휴먼옛체"/>
                <a:cs typeface="휴먼옛체"/>
              </a:rPr>
              <a:t>데이터</a:t>
            </a:r>
            <a:endParaRPr sz="15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200">
              <a:latin typeface="휴먼옛체"/>
              <a:cs typeface="휴먼옛체"/>
            </a:endParaRPr>
          </a:p>
          <a:p>
            <a:pPr marL="612140" indent="-344170">
              <a:lnSpc>
                <a:spcPct val="100000"/>
              </a:lnSpc>
              <a:buFont typeface="Arial"/>
              <a:buChar char="●"/>
              <a:tabLst>
                <a:tab pos="612140" algn="l"/>
                <a:tab pos="612775" algn="l"/>
              </a:tabLst>
            </a:pPr>
            <a:r>
              <a:rPr sz="1500" spc="-254" dirty="0">
                <a:latin typeface="휴먼옛체"/>
                <a:cs typeface="휴먼옛체"/>
              </a:rPr>
              <a:t>위</a:t>
            </a:r>
            <a:r>
              <a:rPr sz="1500" spc="-185" dirty="0">
                <a:latin typeface="휴먼옛체"/>
                <a:cs typeface="휴먼옛체"/>
              </a:rPr>
              <a:t> </a:t>
            </a:r>
            <a:r>
              <a:rPr sz="1500" spc="-25" dirty="0">
                <a:latin typeface="휴먼옛체"/>
                <a:cs typeface="휴먼옛체"/>
              </a:rPr>
              <a:t>-&gt;</a:t>
            </a:r>
            <a:r>
              <a:rPr sz="1500" spc="-185" dirty="0">
                <a:latin typeface="휴먼옛체"/>
                <a:cs typeface="휴먼옛체"/>
              </a:rPr>
              <a:t> </a:t>
            </a:r>
            <a:r>
              <a:rPr sz="1500" spc="-254" dirty="0">
                <a:latin typeface="휴먼옛체"/>
                <a:cs typeface="휴먼옛체"/>
              </a:rPr>
              <a:t>아래</a:t>
            </a:r>
            <a:r>
              <a:rPr sz="1500" spc="-185" dirty="0">
                <a:latin typeface="휴먼옛체"/>
                <a:cs typeface="휴먼옛체"/>
              </a:rPr>
              <a:t> </a:t>
            </a:r>
            <a:r>
              <a:rPr sz="1500" spc="-290" dirty="0">
                <a:latin typeface="휴먼옛체"/>
                <a:cs typeface="휴먼옛체"/>
              </a:rPr>
              <a:t>순으로</a:t>
            </a:r>
            <a:r>
              <a:rPr sz="1500" spc="-185" dirty="0">
                <a:latin typeface="휴먼옛체"/>
                <a:cs typeface="휴먼옛체"/>
              </a:rPr>
              <a:t> </a:t>
            </a:r>
            <a:r>
              <a:rPr sz="1500" spc="-254" dirty="0">
                <a:latin typeface="휴먼옛체"/>
                <a:cs typeface="휴먼옛체"/>
              </a:rPr>
              <a:t>제거</a:t>
            </a:r>
            <a:endParaRPr sz="1500">
              <a:latin typeface="휴먼옛체"/>
              <a:cs typeface="휴먼옛체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20199" y="1522899"/>
            <a:ext cx="5501640" cy="485902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R="387985" algn="ctr">
              <a:lnSpc>
                <a:spcPct val="100000"/>
              </a:lnSpc>
              <a:spcBef>
                <a:spcPts val="675"/>
              </a:spcBef>
            </a:pPr>
            <a:r>
              <a:rPr sz="1700" spc="5" dirty="0">
                <a:latin typeface="휴먼옛체"/>
                <a:cs typeface="휴먼옛체"/>
              </a:rPr>
              <a:t>&lt;</a:t>
            </a:r>
            <a:r>
              <a:rPr sz="1700" spc="-210" dirty="0">
                <a:latin typeface="휴먼옛체"/>
                <a:cs typeface="휴먼옛체"/>
              </a:rPr>
              <a:t> </a:t>
            </a:r>
            <a:r>
              <a:rPr sz="1700" spc="-110" dirty="0">
                <a:latin typeface="휴먼옛체"/>
                <a:cs typeface="휴먼옛체"/>
              </a:rPr>
              <a:t>s</a:t>
            </a:r>
            <a:r>
              <a:rPr sz="1700" spc="95" dirty="0">
                <a:latin typeface="휴먼옛체"/>
                <a:cs typeface="휴먼옛체"/>
              </a:rPr>
              <a:t>t</a:t>
            </a:r>
            <a:r>
              <a:rPr sz="1700" spc="-65" dirty="0">
                <a:latin typeface="휴먼옛체"/>
                <a:cs typeface="휴먼옛체"/>
              </a:rPr>
              <a:t>ep3.</a:t>
            </a:r>
            <a:r>
              <a:rPr sz="1700" spc="-215" dirty="0">
                <a:latin typeface="휴먼옛체"/>
                <a:cs typeface="휴먼옛체"/>
              </a:rPr>
              <a:t> </a:t>
            </a:r>
            <a:r>
              <a:rPr sz="1700" spc="-355" dirty="0">
                <a:latin typeface="휴먼옛체"/>
                <a:cs typeface="휴먼옛체"/>
              </a:rPr>
              <a:t>다중공선성</a:t>
            </a:r>
            <a:r>
              <a:rPr sz="1700" spc="-215" dirty="0">
                <a:latin typeface="휴먼옛체"/>
                <a:cs typeface="휴먼옛체"/>
              </a:rPr>
              <a:t> </a:t>
            </a:r>
            <a:r>
              <a:rPr sz="1700" spc="-265" dirty="0">
                <a:latin typeface="휴먼옛체"/>
                <a:cs typeface="휴먼옛체"/>
              </a:rPr>
              <a:t>확인</a:t>
            </a:r>
            <a:r>
              <a:rPr sz="1700" spc="-210" dirty="0">
                <a:latin typeface="휴먼옛체"/>
                <a:cs typeface="휴먼옛체"/>
              </a:rPr>
              <a:t> </a:t>
            </a:r>
            <a:r>
              <a:rPr sz="1700" spc="-5" dirty="0">
                <a:latin typeface="휴먼옛체"/>
                <a:cs typeface="휴먼옛체"/>
              </a:rPr>
              <a:t>&gt;</a:t>
            </a:r>
            <a:endParaRPr sz="17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</a:pPr>
            <a:endParaRPr sz="17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</a:pPr>
            <a:endParaRPr sz="17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</a:pPr>
            <a:endParaRPr sz="17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</a:pPr>
            <a:endParaRPr sz="17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</a:pPr>
            <a:endParaRPr sz="17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</a:pPr>
            <a:endParaRPr sz="17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</a:pPr>
            <a:endParaRPr sz="17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800">
              <a:latin typeface="휴먼옛체"/>
              <a:cs typeface="휴먼옛체"/>
            </a:endParaRPr>
          </a:p>
          <a:p>
            <a:pPr marL="861694" indent="-344805">
              <a:lnSpc>
                <a:spcPct val="100000"/>
              </a:lnSpc>
              <a:buFont typeface="Arial"/>
              <a:buChar char="●"/>
              <a:tabLst>
                <a:tab pos="861060" algn="l"/>
                <a:tab pos="862330" algn="l"/>
              </a:tabLst>
            </a:pPr>
            <a:r>
              <a:rPr sz="1500" spc="-155" dirty="0">
                <a:latin typeface="휴먼옛체"/>
                <a:cs typeface="휴먼옛체"/>
              </a:rPr>
              <a:t>분산팽창계수(</a:t>
            </a:r>
            <a:r>
              <a:rPr sz="1500" spc="-155" dirty="0">
                <a:solidFill>
                  <a:srgbClr val="980000"/>
                </a:solidFill>
                <a:latin typeface="휴먼옛체"/>
                <a:cs typeface="휴먼옛체"/>
              </a:rPr>
              <a:t>VIF</a:t>
            </a:r>
            <a:r>
              <a:rPr sz="1500" spc="-155" dirty="0">
                <a:latin typeface="휴먼옛체"/>
                <a:cs typeface="휴먼옛체"/>
              </a:rPr>
              <a:t>)활용</a:t>
            </a:r>
            <a:endParaRPr sz="1500">
              <a:latin typeface="휴먼옛체"/>
              <a:cs typeface="휴먼옛체"/>
            </a:endParaRPr>
          </a:p>
          <a:p>
            <a:pPr marL="861694">
              <a:lnSpc>
                <a:spcPct val="100000"/>
              </a:lnSpc>
            </a:pPr>
            <a:r>
              <a:rPr sz="1500" spc="-25" dirty="0">
                <a:latin typeface="휴먼옛체"/>
                <a:cs typeface="휴먼옛체"/>
              </a:rPr>
              <a:t>-&gt;</a:t>
            </a:r>
            <a:r>
              <a:rPr sz="1500" spc="-185" dirty="0">
                <a:latin typeface="휴먼옛체"/>
                <a:cs typeface="휴먼옛체"/>
              </a:rPr>
              <a:t> </a:t>
            </a:r>
            <a:r>
              <a:rPr sz="1500" spc="-204" dirty="0">
                <a:solidFill>
                  <a:srgbClr val="980000"/>
                </a:solidFill>
                <a:latin typeface="휴먼옛체"/>
                <a:cs typeface="휴먼옛체"/>
              </a:rPr>
              <a:t>10미만시</a:t>
            </a:r>
            <a:r>
              <a:rPr sz="1500" spc="-18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500" spc="-345" dirty="0">
                <a:solidFill>
                  <a:srgbClr val="980000"/>
                </a:solidFill>
                <a:latin typeface="휴먼옛체"/>
                <a:cs typeface="휴먼옛체"/>
              </a:rPr>
              <a:t>공선성</a:t>
            </a:r>
            <a:r>
              <a:rPr sz="1500" spc="-18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500" spc="-254" dirty="0">
                <a:solidFill>
                  <a:srgbClr val="980000"/>
                </a:solidFill>
                <a:latin typeface="휴먼옛체"/>
                <a:cs typeface="휴먼옛체"/>
              </a:rPr>
              <a:t>제거</a:t>
            </a:r>
            <a:r>
              <a:rPr sz="1500" spc="-18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500" spc="-285" dirty="0">
                <a:latin typeface="휴먼옛체"/>
                <a:cs typeface="휴먼옛체"/>
              </a:rPr>
              <a:t>되었음으로</a:t>
            </a:r>
            <a:r>
              <a:rPr sz="1500" spc="-185" dirty="0">
                <a:latin typeface="휴먼옛체"/>
                <a:cs typeface="휴먼옛체"/>
              </a:rPr>
              <a:t> </a:t>
            </a:r>
            <a:r>
              <a:rPr sz="1500" spc="-235" dirty="0">
                <a:latin typeface="휴먼옛체"/>
                <a:cs typeface="휴먼옛체"/>
              </a:rPr>
              <a:t>판단</a:t>
            </a:r>
            <a:endParaRPr sz="15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휴먼옛체"/>
              <a:cs typeface="휴먼옛체"/>
            </a:endParaRPr>
          </a:p>
          <a:p>
            <a:pPr marL="861694" indent="-34480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861060" algn="l"/>
                <a:tab pos="862330" algn="l"/>
              </a:tabLst>
            </a:pPr>
            <a:r>
              <a:rPr sz="1500" spc="-254" dirty="0">
                <a:latin typeface="휴먼옛체"/>
                <a:cs typeface="휴먼옛체"/>
              </a:rPr>
              <a:t>위의</a:t>
            </a:r>
            <a:r>
              <a:rPr sz="1500" spc="-185" dirty="0">
                <a:latin typeface="휴먼옛체"/>
                <a:cs typeface="휴먼옛체"/>
              </a:rPr>
              <a:t> </a:t>
            </a:r>
            <a:r>
              <a:rPr sz="1500" spc="-320" dirty="0">
                <a:latin typeface="휴먼옛체"/>
                <a:cs typeface="휴먼옛체"/>
              </a:rPr>
              <a:t>예시는</a:t>
            </a:r>
            <a:r>
              <a:rPr sz="1500" spc="-185" dirty="0">
                <a:latin typeface="휴먼옛체"/>
                <a:cs typeface="휴먼옛체"/>
              </a:rPr>
              <a:t> 코로나19 </a:t>
            </a:r>
            <a:r>
              <a:rPr sz="1500" spc="-240" dirty="0">
                <a:latin typeface="휴먼옛체"/>
                <a:cs typeface="휴먼옛체"/>
              </a:rPr>
              <a:t>기간</a:t>
            </a:r>
            <a:r>
              <a:rPr sz="1500" spc="-185" dirty="0">
                <a:latin typeface="휴먼옛체"/>
                <a:cs typeface="휴먼옛체"/>
              </a:rPr>
              <a:t> </a:t>
            </a:r>
            <a:r>
              <a:rPr sz="1500" spc="-285" dirty="0">
                <a:latin typeface="휴먼옛체"/>
                <a:cs typeface="휴먼옛체"/>
              </a:rPr>
              <a:t>데이터중</a:t>
            </a:r>
            <a:r>
              <a:rPr sz="1500" spc="-185" dirty="0">
                <a:latin typeface="휴먼옛체"/>
                <a:cs typeface="휴먼옛체"/>
              </a:rPr>
              <a:t> </a:t>
            </a:r>
            <a:r>
              <a:rPr sz="1500" spc="-295" dirty="0">
                <a:latin typeface="휴먼옛체"/>
                <a:cs typeface="휴먼옛체"/>
              </a:rPr>
              <a:t>일부</a:t>
            </a:r>
            <a:r>
              <a:rPr sz="1500" spc="-185" dirty="0">
                <a:latin typeface="휴먼옛체"/>
                <a:cs typeface="휴먼옛체"/>
              </a:rPr>
              <a:t> </a:t>
            </a:r>
            <a:r>
              <a:rPr sz="1500" spc="-280" dirty="0">
                <a:latin typeface="휴먼옛체"/>
                <a:cs typeface="휴먼옛체"/>
              </a:rPr>
              <a:t>변수의</a:t>
            </a:r>
            <a:r>
              <a:rPr sz="1500" spc="-185" dirty="0">
                <a:latin typeface="휴먼옛체"/>
                <a:cs typeface="휴먼옛체"/>
              </a:rPr>
              <a:t> </a:t>
            </a:r>
            <a:r>
              <a:rPr sz="1500" spc="-30" dirty="0">
                <a:latin typeface="휴먼옛체"/>
                <a:cs typeface="휴먼옛체"/>
              </a:rPr>
              <a:t>VIF값</a:t>
            </a:r>
            <a:endParaRPr sz="15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200">
              <a:latin typeface="휴먼옛체"/>
              <a:cs typeface="휴먼옛체"/>
            </a:endParaRPr>
          </a:p>
          <a:p>
            <a:pPr marL="861694" indent="-344805">
              <a:lnSpc>
                <a:spcPct val="100000"/>
              </a:lnSpc>
              <a:buFont typeface="Arial"/>
              <a:buChar char="●"/>
              <a:tabLst>
                <a:tab pos="861060" algn="l"/>
                <a:tab pos="862330" algn="l"/>
              </a:tabLst>
            </a:pPr>
            <a:r>
              <a:rPr sz="1500" spc="-275" dirty="0">
                <a:latin typeface="휴먼옛체"/>
                <a:cs typeface="휴먼옛체"/>
              </a:rPr>
              <a:t>인구관련</a:t>
            </a:r>
            <a:r>
              <a:rPr sz="1500" spc="-185" dirty="0">
                <a:latin typeface="휴먼옛체"/>
                <a:cs typeface="휴먼옛체"/>
              </a:rPr>
              <a:t> </a:t>
            </a:r>
            <a:r>
              <a:rPr sz="1500" spc="-290" dirty="0">
                <a:latin typeface="휴먼옛체"/>
                <a:cs typeface="휴먼옛체"/>
              </a:rPr>
              <a:t>변수</a:t>
            </a:r>
            <a:r>
              <a:rPr sz="1500" spc="-185" dirty="0">
                <a:latin typeface="휴먼옛체"/>
                <a:cs typeface="휴먼옛체"/>
              </a:rPr>
              <a:t> </a:t>
            </a:r>
            <a:r>
              <a:rPr sz="1500" spc="-335" dirty="0">
                <a:latin typeface="휴먼옛체"/>
                <a:cs typeface="휴먼옛체"/>
              </a:rPr>
              <a:t>목적</a:t>
            </a:r>
            <a:r>
              <a:rPr sz="1500" spc="-185" dirty="0">
                <a:latin typeface="휴먼옛체"/>
                <a:cs typeface="휴먼옛체"/>
              </a:rPr>
              <a:t> </a:t>
            </a:r>
            <a:r>
              <a:rPr sz="1500" spc="-45" dirty="0">
                <a:latin typeface="휴먼옛체"/>
                <a:cs typeface="휴먼옛체"/>
              </a:rPr>
              <a:t>:</a:t>
            </a:r>
            <a:r>
              <a:rPr sz="1500" spc="-185" dirty="0">
                <a:latin typeface="휴먼옛체"/>
                <a:cs typeface="휴먼옛체"/>
              </a:rPr>
              <a:t> </a:t>
            </a:r>
            <a:r>
              <a:rPr sz="1500" spc="-270" dirty="0">
                <a:latin typeface="휴먼옛체"/>
                <a:cs typeface="휴먼옛체"/>
              </a:rPr>
              <a:t>결제관련</a:t>
            </a:r>
            <a:r>
              <a:rPr sz="1500" spc="-185" dirty="0">
                <a:latin typeface="휴먼옛체"/>
                <a:cs typeface="휴먼옛체"/>
              </a:rPr>
              <a:t> </a:t>
            </a:r>
            <a:r>
              <a:rPr sz="1500" spc="-290" dirty="0">
                <a:latin typeface="휴먼옛체"/>
                <a:cs typeface="휴먼옛체"/>
              </a:rPr>
              <a:t>변수</a:t>
            </a:r>
            <a:r>
              <a:rPr sz="1500" spc="-185" dirty="0">
                <a:latin typeface="휴먼옛체"/>
                <a:cs typeface="휴먼옛체"/>
              </a:rPr>
              <a:t> </a:t>
            </a:r>
            <a:r>
              <a:rPr sz="1500" spc="-295" dirty="0">
                <a:latin typeface="휴먼옛체"/>
                <a:cs typeface="휴먼옛체"/>
              </a:rPr>
              <a:t>우선제거</a:t>
            </a:r>
            <a:endParaRPr sz="1500">
              <a:latin typeface="휴먼옛체"/>
              <a:cs typeface="휴먼옛체"/>
            </a:endParaRPr>
          </a:p>
          <a:p>
            <a:pPr marL="861694" indent="-344805">
              <a:lnSpc>
                <a:spcPct val="100000"/>
              </a:lnSpc>
              <a:buFont typeface="Arial"/>
              <a:buChar char="●"/>
              <a:tabLst>
                <a:tab pos="861060" algn="l"/>
                <a:tab pos="862330" algn="l"/>
              </a:tabLst>
            </a:pPr>
            <a:r>
              <a:rPr sz="1500" spc="-285" dirty="0">
                <a:latin typeface="휴먼옛체"/>
                <a:cs typeface="휴먼옛체"/>
              </a:rPr>
              <a:t>카드소비관련</a:t>
            </a:r>
            <a:r>
              <a:rPr sz="1500" spc="-185" dirty="0">
                <a:latin typeface="휴먼옛체"/>
                <a:cs typeface="휴먼옛체"/>
              </a:rPr>
              <a:t> </a:t>
            </a:r>
            <a:r>
              <a:rPr sz="1500" spc="-290" dirty="0">
                <a:latin typeface="휴먼옛체"/>
                <a:cs typeface="휴먼옛체"/>
              </a:rPr>
              <a:t>변수</a:t>
            </a:r>
            <a:r>
              <a:rPr sz="1500" spc="-185" dirty="0">
                <a:latin typeface="휴먼옛체"/>
                <a:cs typeface="휴먼옛체"/>
              </a:rPr>
              <a:t> </a:t>
            </a:r>
            <a:r>
              <a:rPr sz="1500" spc="-335" dirty="0">
                <a:latin typeface="휴먼옛체"/>
                <a:cs typeface="휴먼옛체"/>
              </a:rPr>
              <a:t>목적</a:t>
            </a:r>
            <a:r>
              <a:rPr sz="1500" spc="-185" dirty="0">
                <a:latin typeface="휴먼옛체"/>
                <a:cs typeface="휴먼옛체"/>
              </a:rPr>
              <a:t> </a:t>
            </a:r>
            <a:r>
              <a:rPr sz="1500" spc="-45" dirty="0">
                <a:latin typeface="휴먼옛체"/>
                <a:cs typeface="휴먼옛체"/>
              </a:rPr>
              <a:t>:</a:t>
            </a:r>
            <a:r>
              <a:rPr sz="1500" spc="229" dirty="0">
                <a:latin typeface="휴먼옛체"/>
                <a:cs typeface="휴먼옛체"/>
              </a:rPr>
              <a:t> </a:t>
            </a:r>
            <a:r>
              <a:rPr sz="1500" spc="-275" dirty="0">
                <a:latin typeface="휴먼옛체"/>
                <a:cs typeface="휴먼옛체"/>
              </a:rPr>
              <a:t>인구관련</a:t>
            </a:r>
            <a:r>
              <a:rPr sz="1500" spc="-185" dirty="0">
                <a:latin typeface="휴먼옛체"/>
                <a:cs typeface="휴먼옛체"/>
              </a:rPr>
              <a:t> </a:t>
            </a:r>
            <a:r>
              <a:rPr sz="1500" spc="-290" dirty="0">
                <a:latin typeface="휴먼옛체"/>
                <a:cs typeface="휴먼옛체"/>
              </a:rPr>
              <a:t>변수</a:t>
            </a:r>
            <a:r>
              <a:rPr sz="1500" spc="-185" dirty="0">
                <a:latin typeface="휴먼옛체"/>
                <a:cs typeface="휴먼옛체"/>
              </a:rPr>
              <a:t> </a:t>
            </a:r>
            <a:r>
              <a:rPr sz="1500" spc="-295" dirty="0">
                <a:latin typeface="휴먼옛체"/>
                <a:cs typeface="휴먼옛체"/>
              </a:rPr>
              <a:t>우선제거</a:t>
            </a:r>
            <a:endParaRPr sz="1500">
              <a:latin typeface="휴먼옛체"/>
              <a:cs typeface="휴먼옛체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9850" y="1791774"/>
            <a:ext cx="5596255" cy="4175125"/>
            <a:chOff x="499850" y="1791774"/>
            <a:chExt cx="5596255" cy="4175125"/>
          </a:xfrm>
        </p:grpSpPr>
        <p:sp>
          <p:nvSpPr>
            <p:cNvPr id="3" name="object 3"/>
            <p:cNvSpPr/>
            <p:nvPr/>
          </p:nvSpPr>
          <p:spPr>
            <a:xfrm>
              <a:off x="499850" y="1791774"/>
              <a:ext cx="5596255" cy="4175125"/>
            </a:xfrm>
            <a:custGeom>
              <a:avLst/>
              <a:gdLst/>
              <a:ahLst/>
              <a:cxnLst/>
              <a:rect l="l" t="t" r="r" b="b"/>
              <a:pathLst>
                <a:path w="5596255" h="4175125">
                  <a:moveTo>
                    <a:pt x="5596199" y="4174799"/>
                  </a:moveTo>
                  <a:lnTo>
                    <a:pt x="0" y="4174799"/>
                  </a:lnTo>
                  <a:lnTo>
                    <a:pt x="0" y="0"/>
                  </a:lnTo>
                  <a:lnTo>
                    <a:pt x="5596199" y="0"/>
                  </a:lnTo>
                  <a:lnTo>
                    <a:pt x="5596199" y="4174799"/>
                  </a:lnTo>
                  <a:close/>
                </a:path>
              </a:pathLst>
            </a:custGeom>
            <a:solidFill>
              <a:srgbClr val="EEE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4200" y="1874349"/>
              <a:ext cx="5413349" cy="40096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2300" y="1931499"/>
              <a:ext cx="5299049" cy="3895344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622300" y="1143000"/>
            <a:ext cx="11570335" cy="0"/>
          </a:xfrm>
          <a:custGeom>
            <a:avLst/>
            <a:gdLst/>
            <a:ahLst/>
            <a:cxnLst/>
            <a:rect l="l" t="t" r="r" b="b"/>
            <a:pathLst>
              <a:path w="11570335">
                <a:moveTo>
                  <a:pt x="0" y="0"/>
                </a:moveTo>
                <a:lnTo>
                  <a:pt x="11569799" y="0"/>
                </a:lnTo>
              </a:path>
            </a:pathLst>
          </a:custGeom>
          <a:ln w="9524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84436" y="357706"/>
            <a:ext cx="7721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665" dirty="0"/>
              <a:t>배경</a:t>
            </a:r>
            <a:endParaRPr sz="3600"/>
          </a:p>
        </p:txBody>
      </p:sp>
      <p:sp>
        <p:nvSpPr>
          <p:cNvPr id="8" name="object 8"/>
          <p:cNvSpPr txBox="1"/>
          <p:nvPr/>
        </p:nvSpPr>
        <p:spPr>
          <a:xfrm>
            <a:off x="884421" y="112711"/>
            <a:ext cx="40894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10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1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86995" cy="6858000"/>
          </a:xfrm>
          <a:custGeom>
            <a:avLst/>
            <a:gdLst/>
            <a:ahLst/>
            <a:cxnLst/>
            <a:rect l="l" t="t" r="r" b="b"/>
            <a:pathLst>
              <a:path w="86995" h="6858000">
                <a:moveTo>
                  <a:pt x="0" y="0"/>
                </a:moveTo>
                <a:lnTo>
                  <a:pt x="86694" y="0"/>
                </a:lnTo>
                <a:lnTo>
                  <a:pt x="8669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B98A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711224" y="2592149"/>
            <a:ext cx="3541395" cy="2385695"/>
          </a:xfrm>
          <a:prstGeom prst="rect">
            <a:avLst/>
          </a:prstGeom>
          <a:solidFill>
            <a:srgbClr val="EEE9E1"/>
          </a:solidFill>
        </p:spPr>
        <p:txBody>
          <a:bodyPr vert="horz" wrap="square" lIns="0" tIns="1212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5"/>
              </a:spcBef>
            </a:pPr>
            <a:r>
              <a:rPr sz="2000" spc="-320" dirty="0">
                <a:solidFill>
                  <a:srgbClr val="554F4D"/>
                </a:solidFill>
                <a:latin typeface="휴먼옛체"/>
                <a:cs typeface="휴먼옛체"/>
              </a:rPr>
              <a:t>&lt;음식물</a:t>
            </a:r>
            <a:r>
              <a:rPr sz="2000" spc="-25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000" spc="-385" dirty="0">
                <a:solidFill>
                  <a:srgbClr val="554F4D"/>
                </a:solidFill>
                <a:latin typeface="휴먼옛체"/>
                <a:cs typeface="휴먼옛체"/>
              </a:rPr>
              <a:t>쓰레기</a:t>
            </a:r>
            <a:r>
              <a:rPr sz="2000" spc="-25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000" spc="-335" dirty="0">
                <a:solidFill>
                  <a:srgbClr val="554F4D"/>
                </a:solidFill>
                <a:latin typeface="휴먼옛체"/>
                <a:cs typeface="휴먼옛체"/>
              </a:rPr>
              <a:t>배출량</a:t>
            </a:r>
            <a:r>
              <a:rPr sz="2000" spc="-25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000" spc="-254" dirty="0">
                <a:solidFill>
                  <a:srgbClr val="554F4D"/>
                </a:solidFill>
                <a:latin typeface="휴먼옛체"/>
                <a:cs typeface="휴먼옛체"/>
              </a:rPr>
              <a:t>피해&gt;</a:t>
            </a:r>
            <a:endParaRPr sz="2000">
              <a:latin typeface="휴먼옛체"/>
              <a:cs typeface="휴먼옛체"/>
            </a:endParaRPr>
          </a:p>
          <a:p>
            <a:pPr marL="1151255" marR="1143635" algn="ctr">
              <a:lnSpc>
                <a:spcPct val="200000"/>
              </a:lnSpc>
              <a:spcBef>
                <a:spcPts val="125"/>
              </a:spcBef>
            </a:pPr>
            <a:r>
              <a:rPr sz="1900" spc="-335" dirty="0">
                <a:solidFill>
                  <a:srgbClr val="554F4D"/>
                </a:solidFill>
                <a:latin typeface="휴먼옛체"/>
                <a:cs typeface="휴먼옛체"/>
              </a:rPr>
              <a:t>환경오염 </a:t>
            </a:r>
            <a:r>
              <a:rPr sz="1900" spc="-33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900" spc="-409" dirty="0">
                <a:solidFill>
                  <a:srgbClr val="554F4D"/>
                </a:solidFill>
                <a:latin typeface="휴먼옛체"/>
                <a:cs typeface="휴먼옛체"/>
              </a:rPr>
              <a:t>처리비용</a:t>
            </a:r>
            <a:r>
              <a:rPr sz="1900" spc="-23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900" spc="-250" dirty="0">
                <a:solidFill>
                  <a:srgbClr val="554F4D"/>
                </a:solidFill>
                <a:latin typeface="휴먼옛체"/>
                <a:cs typeface="휴먼옛체"/>
              </a:rPr>
              <a:t>발생  </a:t>
            </a:r>
            <a:r>
              <a:rPr sz="1900" spc="-380" dirty="0">
                <a:solidFill>
                  <a:srgbClr val="554F4D"/>
                </a:solidFill>
                <a:latin typeface="휴먼옛체"/>
                <a:cs typeface="휴먼옛체"/>
              </a:rPr>
              <a:t>유해물질</a:t>
            </a:r>
            <a:r>
              <a:rPr sz="1900" spc="-23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900" spc="-335" dirty="0">
                <a:solidFill>
                  <a:srgbClr val="554F4D"/>
                </a:solidFill>
                <a:latin typeface="휴먼옛체"/>
                <a:cs typeface="휴먼옛체"/>
              </a:rPr>
              <a:t>배출</a:t>
            </a:r>
            <a:endParaRPr sz="1900">
              <a:latin typeface="휴먼옛체"/>
              <a:cs typeface="휴먼옛체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526662" y="3435512"/>
            <a:ext cx="703580" cy="887730"/>
            <a:chOff x="6526662" y="3435512"/>
            <a:chExt cx="703580" cy="887730"/>
          </a:xfrm>
        </p:grpSpPr>
        <p:sp>
          <p:nvSpPr>
            <p:cNvPr id="12" name="object 12"/>
            <p:cNvSpPr/>
            <p:nvPr/>
          </p:nvSpPr>
          <p:spPr>
            <a:xfrm>
              <a:off x="6531425" y="3440274"/>
              <a:ext cx="694055" cy="878205"/>
            </a:xfrm>
            <a:custGeom>
              <a:avLst/>
              <a:gdLst/>
              <a:ahLst/>
              <a:cxnLst/>
              <a:rect l="l" t="t" r="r" b="b"/>
              <a:pathLst>
                <a:path w="694054" h="878204">
                  <a:moveTo>
                    <a:pt x="346949" y="877799"/>
                  </a:moveTo>
                  <a:lnTo>
                    <a:pt x="346949" y="658349"/>
                  </a:lnTo>
                  <a:lnTo>
                    <a:pt x="0" y="658349"/>
                  </a:lnTo>
                  <a:lnTo>
                    <a:pt x="0" y="219449"/>
                  </a:lnTo>
                  <a:lnTo>
                    <a:pt x="346949" y="219449"/>
                  </a:lnTo>
                  <a:lnTo>
                    <a:pt x="346949" y="0"/>
                  </a:lnTo>
                  <a:lnTo>
                    <a:pt x="693899" y="438899"/>
                  </a:lnTo>
                  <a:lnTo>
                    <a:pt x="346949" y="877799"/>
                  </a:lnTo>
                  <a:close/>
                </a:path>
              </a:pathLst>
            </a:custGeom>
            <a:solidFill>
              <a:srgbClr val="B98A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531425" y="3440274"/>
              <a:ext cx="694055" cy="878205"/>
            </a:xfrm>
            <a:custGeom>
              <a:avLst/>
              <a:gdLst/>
              <a:ahLst/>
              <a:cxnLst/>
              <a:rect l="l" t="t" r="r" b="b"/>
              <a:pathLst>
                <a:path w="694054" h="878204">
                  <a:moveTo>
                    <a:pt x="0" y="219449"/>
                  </a:moveTo>
                  <a:lnTo>
                    <a:pt x="346949" y="219449"/>
                  </a:lnTo>
                  <a:lnTo>
                    <a:pt x="346949" y="0"/>
                  </a:lnTo>
                  <a:lnTo>
                    <a:pt x="693899" y="438899"/>
                  </a:lnTo>
                  <a:lnTo>
                    <a:pt x="346949" y="877799"/>
                  </a:lnTo>
                  <a:lnTo>
                    <a:pt x="346949" y="658349"/>
                  </a:lnTo>
                  <a:lnTo>
                    <a:pt x="0" y="658349"/>
                  </a:lnTo>
                  <a:lnTo>
                    <a:pt x="0" y="219449"/>
                  </a:lnTo>
                  <a:close/>
                </a:path>
              </a:pathLst>
            </a:custGeom>
            <a:ln w="9524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8449" y="1288900"/>
            <a:ext cx="11180445" cy="5328285"/>
          </a:xfrm>
          <a:custGeom>
            <a:avLst/>
            <a:gdLst/>
            <a:ahLst/>
            <a:cxnLst/>
            <a:rect l="l" t="t" r="r" b="b"/>
            <a:pathLst>
              <a:path w="11180445" h="5328284">
                <a:moveTo>
                  <a:pt x="11180099" y="5327699"/>
                </a:moveTo>
                <a:lnTo>
                  <a:pt x="0" y="5327699"/>
                </a:lnTo>
                <a:lnTo>
                  <a:pt x="0" y="0"/>
                </a:lnTo>
                <a:lnTo>
                  <a:pt x="11180099" y="0"/>
                </a:lnTo>
                <a:lnTo>
                  <a:pt x="11180099" y="532769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2300" y="1143000"/>
            <a:ext cx="11569700" cy="0"/>
          </a:xfrm>
          <a:custGeom>
            <a:avLst/>
            <a:gdLst/>
            <a:ahLst/>
            <a:cxnLst/>
            <a:rect l="l" t="t" r="r" b="b"/>
            <a:pathLst>
              <a:path w="11569700">
                <a:moveTo>
                  <a:pt x="0" y="0"/>
                </a:moveTo>
                <a:lnTo>
                  <a:pt x="11569499" y="0"/>
                </a:lnTo>
              </a:path>
            </a:pathLst>
          </a:custGeom>
          <a:ln w="9524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86995" cy="6858000"/>
          </a:xfrm>
          <a:custGeom>
            <a:avLst/>
            <a:gdLst/>
            <a:ahLst/>
            <a:cxnLst/>
            <a:rect l="l" t="t" r="r" b="b"/>
            <a:pathLst>
              <a:path w="86995" h="6858000">
                <a:moveTo>
                  <a:pt x="0" y="0"/>
                </a:moveTo>
                <a:lnTo>
                  <a:pt x="86694" y="0"/>
                </a:lnTo>
                <a:lnTo>
                  <a:pt x="8669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B98A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84426" y="357711"/>
            <a:ext cx="43033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25" dirty="0"/>
              <a:t>모델</a:t>
            </a:r>
            <a:r>
              <a:rPr sz="3600" spc="-445" dirty="0"/>
              <a:t> </a:t>
            </a:r>
            <a:r>
              <a:rPr sz="3600" spc="-780" dirty="0"/>
              <a:t>선정</a:t>
            </a:r>
            <a:r>
              <a:rPr sz="3600" spc="-445" dirty="0"/>
              <a:t> </a:t>
            </a:r>
            <a:r>
              <a:rPr sz="3600" spc="-95" dirty="0"/>
              <a:t>-</a:t>
            </a:r>
            <a:r>
              <a:rPr sz="3600" spc="-445" dirty="0"/>
              <a:t> </a:t>
            </a:r>
            <a:r>
              <a:rPr sz="3600" spc="-675" dirty="0"/>
              <a:t>다중회귀분석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770058" y="1430059"/>
            <a:ext cx="372364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254" dirty="0">
                <a:solidFill>
                  <a:srgbClr val="554F4D"/>
                </a:solidFill>
                <a:latin typeface="휴먼옛체"/>
                <a:cs typeface="휴먼옛체"/>
              </a:rPr>
              <a:t>후보1.</a:t>
            </a:r>
            <a:r>
              <a:rPr sz="1700" spc="-21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700" spc="-85" dirty="0">
                <a:solidFill>
                  <a:srgbClr val="554F4D"/>
                </a:solidFill>
                <a:latin typeface="휴먼옛체"/>
                <a:cs typeface="휴먼옛체"/>
              </a:rPr>
              <a:t>C</a:t>
            </a:r>
            <a:r>
              <a:rPr sz="1700" spc="-95" dirty="0">
                <a:solidFill>
                  <a:srgbClr val="554F4D"/>
                </a:solidFill>
                <a:latin typeface="휴먼옛체"/>
                <a:cs typeface="휴먼옛체"/>
              </a:rPr>
              <a:t>OVID-19이전</a:t>
            </a:r>
            <a:r>
              <a:rPr sz="1700" spc="-21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700" spc="35" dirty="0">
                <a:solidFill>
                  <a:srgbClr val="554F4D"/>
                </a:solidFill>
                <a:latin typeface="휴먼옛체"/>
                <a:cs typeface="휴먼옛체"/>
              </a:rPr>
              <a:t>(2018.01~2020.02)</a:t>
            </a:r>
            <a:endParaRPr sz="1700">
              <a:latin typeface="휴먼옛체"/>
              <a:cs typeface="휴먼옛체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1437" y="1860787"/>
            <a:ext cx="16097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4" dirty="0">
                <a:latin typeface="휴먼옛체"/>
                <a:cs typeface="휴먼옛체"/>
              </a:rPr>
              <a:t>&lt;인구관련</a:t>
            </a:r>
            <a:r>
              <a:rPr sz="1400" spc="-175" dirty="0">
                <a:latin typeface="휴먼옛체"/>
                <a:cs typeface="휴먼옛체"/>
              </a:rPr>
              <a:t> </a:t>
            </a:r>
            <a:r>
              <a:rPr sz="1400" spc="-270" dirty="0">
                <a:latin typeface="휴먼옛체"/>
                <a:cs typeface="휴먼옛체"/>
              </a:rPr>
              <a:t>데이터</a:t>
            </a:r>
            <a:r>
              <a:rPr sz="1400" spc="-175" dirty="0">
                <a:latin typeface="휴먼옛체"/>
                <a:cs typeface="휴먼옛체"/>
              </a:rPr>
              <a:t> </a:t>
            </a:r>
            <a:r>
              <a:rPr sz="1400" spc="-204" dirty="0">
                <a:latin typeface="휴먼옛체"/>
                <a:cs typeface="휴먼옛체"/>
              </a:rPr>
              <a:t>목표&gt;</a:t>
            </a:r>
            <a:endParaRPr sz="1400">
              <a:latin typeface="휴먼옛체"/>
              <a:cs typeface="휴먼옛체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09150" y="2149799"/>
            <a:ext cx="4181475" cy="4231640"/>
            <a:chOff x="1409150" y="2149799"/>
            <a:chExt cx="4181475" cy="4231640"/>
          </a:xfrm>
        </p:grpSpPr>
        <p:sp>
          <p:nvSpPr>
            <p:cNvPr id="9" name="object 9"/>
            <p:cNvSpPr/>
            <p:nvPr/>
          </p:nvSpPr>
          <p:spPr>
            <a:xfrm>
              <a:off x="1409150" y="2149799"/>
              <a:ext cx="4181475" cy="4231640"/>
            </a:xfrm>
            <a:custGeom>
              <a:avLst/>
              <a:gdLst/>
              <a:ahLst/>
              <a:cxnLst/>
              <a:rect l="l" t="t" r="r" b="b"/>
              <a:pathLst>
                <a:path w="4181475" h="4231640">
                  <a:moveTo>
                    <a:pt x="4181399" y="4231499"/>
                  </a:moveTo>
                  <a:lnTo>
                    <a:pt x="0" y="4231499"/>
                  </a:lnTo>
                  <a:lnTo>
                    <a:pt x="0" y="0"/>
                  </a:lnTo>
                  <a:lnTo>
                    <a:pt x="4181399" y="0"/>
                  </a:lnTo>
                  <a:lnTo>
                    <a:pt x="4181399" y="4231499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4300" y="2333537"/>
              <a:ext cx="3779999" cy="341999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884414" y="112711"/>
            <a:ext cx="42799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10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15" dirty="0">
                <a:solidFill>
                  <a:srgbClr val="554F4D"/>
                </a:solidFill>
                <a:latin typeface="휴먼옛체"/>
                <a:cs typeface="휴먼옛체"/>
              </a:rPr>
              <a:t>3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09150" y="2149799"/>
            <a:ext cx="4181475" cy="4231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Times New Roman"/>
              <a:cs typeface="Times New Roman"/>
            </a:endParaRPr>
          </a:p>
          <a:p>
            <a:pPr marL="1008380">
              <a:lnSpc>
                <a:spcPct val="100000"/>
              </a:lnSpc>
            </a:pPr>
            <a:r>
              <a:rPr sz="1400" spc="-275" dirty="0">
                <a:latin typeface="휴먼옛체"/>
                <a:cs typeface="휴먼옛체"/>
              </a:rPr>
              <a:t>유의변수</a:t>
            </a:r>
            <a:r>
              <a:rPr sz="1400" spc="-175" dirty="0">
                <a:latin typeface="휴먼옛체"/>
                <a:cs typeface="휴먼옛체"/>
              </a:rPr>
              <a:t> </a:t>
            </a:r>
            <a:r>
              <a:rPr sz="1400" spc="-30" dirty="0">
                <a:latin typeface="휴먼옛체"/>
                <a:cs typeface="휴먼옛체"/>
              </a:rPr>
              <a:t>6개,</a:t>
            </a:r>
            <a:r>
              <a:rPr sz="1400" spc="-175" dirty="0">
                <a:latin typeface="휴먼옛체"/>
                <a:cs typeface="휴먼옛체"/>
              </a:rPr>
              <a:t> </a:t>
            </a:r>
            <a:r>
              <a:rPr sz="1400" spc="-290" dirty="0">
                <a:latin typeface="휴먼옛체"/>
                <a:cs typeface="휴먼옛체"/>
              </a:rPr>
              <a:t>설명력</a:t>
            </a:r>
            <a:r>
              <a:rPr sz="1400" spc="-175" dirty="0">
                <a:latin typeface="휴먼옛체"/>
                <a:cs typeface="휴먼옛체"/>
              </a:rPr>
              <a:t> </a:t>
            </a:r>
            <a:r>
              <a:rPr sz="1400" spc="-20" dirty="0">
                <a:latin typeface="휴먼옛체"/>
                <a:cs typeface="휴먼옛체"/>
              </a:rPr>
              <a:t>=</a:t>
            </a:r>
            <a:r>
              <a:rPr sz="1400" spc="-175" dirty="0">
                <a:latin typeface="휴먼옛체"/>
                <a:cs typeface="휴먼옛체"/>
              </a:rPr>
              <a:t> </a:t>
            </a:r>
            <a:r>
              <a:rPr sz="1400" spc="60" dirty="0">
                <a:latin typeface="휴먼옛체"/>
                <a:cs typeface="휴먼옛체"/>
              </a:rPr>
              <a:t>0.9065</a:t>
            </a:r>
            <a:endParaRPr sz="1400">
              <a:latin typeface="휴먼옛체"/>
              <a:cs typeface="휴먼옛체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765200" y="2149799"/>
            <a:ext cx="4181475" cy="4231640"/>
            <a:chOff x="6765200" y="2149799"/>
            <a:chExt cx="4181475" cy="4231640"/>
          </a:xfrm>
        </p:grpSpPr>
        <p:sp>
          <p:nvSpPr>
            <p:cNvPr id="14" name="object 14"/>
            <p:cNvSpPr/>
            <p:nvPr/>
          </p:nvSpPr>
          <p:spPr>
            <a:xfrm>
              <a:off x="6765200" y="2149799"/>
              <a:ext cx="4181475" cy="4231640"/>
            </a:xfrm>
            <a:custGeom>
              <a:avLst/>
              <a:gdLst/>
              <a:ahLst/>
              <a:cxnLst/>
              <a:rect l="l" t="t" r="r" b="b"/>
              <a:pathLst>
                <a:path w="4181475" h="4231640">
                  <a:moveTo>
                    <a:pt x="4181399" y="4231499"/>
                  </a:moveTo>
                  <a:lnTo>
                    <a:pt x="0" y="4231499"/>
                  </a:lnTo>
                  <a:lnTo>
                    <a:pt x="0" y="0"/>
                  </a:lnTo>
                  <a:lnTo>
                    <a:pt x="4181399" y="0"/>
                  </a:lnTo>
                  <a:lnTo>
                    <a:pt x="4181399" y="4231499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65897" y="2333532"/>
              <a:ext cx="3779999" cy="341999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7810000" y="1863288"/>
            <a:ext cx="19437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20" dirty="0">
                <a:latin typeface="휴먼옛체"/>
                <a:cs typeface="휴먼옛체"/>
              </a:rPr>
              <a:t>&lt;카드소비</a:t>
            </a:r>
            <a:r>
              <a:rPr sz="1400" spc="-175" dirty="0">
                <a:latin typeface="휴먼옛체"/>
                <a:cs typeface="휴먼옛체"/>
              </a:rPr>
              <a:t> </a:t>
            </a:r>
            <a:r>
              <a:rPr sz="1400" spc="-240" dirty="0">
                <a:latin typeface="휴먼옛체"/>
                <a:cs typeface="휴먼옛체"/>
              </a:rPr>
              <a:t>관련</a:t>
            </a:r>
            <a:r>
              <a:rPr sz="1400" spc="-175" dirty="0">
                <a:latin typeface="휴먼옛체"/>
                <a:cs typeface="휴먼옛체"/>
              </a:rPr>
              <a:t> </a:t>
            </a:r>
            <a:r>
              <a:rPr sz="1400" spc="-270" dirty="0">
                <a:latin typeface="휴먼옛체"/>
                <a:cs typeface="휴먼옛체"/>
              </a:rPr>
              <a:t>데이터</a:t>
            </a:r>
            <a:r>
              <a:rPr sz="1400" spc="-175" dirty="0">
                <a:latin typeface="휴먼옛체"/>
                <a:cs typeface="휴먼옛체"/>
              </a:rPr>
              <a:t> </a:t>
            </a:r>
            <a:r>
              <a:rPr sz="1400" spc="-204" dirty="0">
                <a:latin typeface="휴먼옛체"/>
                <a:cs typeface="휴먼옛체"/>
              </a:rPr>
              <a:t>목표&gt;</a:t>
            </a:r>
            <a:endParaRPr sz="1400">
              <a:latin typeface="휴먼옛체"/>
              <a:cs typeface="휴먼옛체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765200" y="2149799"/>
            <a:ext cx="4181475" cy="4231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Times New Roman"/>
              <a:cs typeface="Times New Roman"/>
            </a:endParaRPr>
          </a:p>
          <a:p>
            <a:pPr marL="1016635">
              <a:lnSpc>
                <a:spcPct val="100000"/>
              </a:lnSpc>
            </a:pPr>
            <a:r>
              <a:rPr sz="1400" spc="-275" dirty="0">
                <a:latin typeface="휴먼옛체"/>
                <a:cs typeface="휴먼옛체"/>
              </a:rPr>
              <a:t>유의변수</a:t>
            </a:r>
            <a:r>
              <a:rPr sz="1400" spc="-175" dirty="0">
                <a:latin typeface="휴먼옛체"/>
                <a:cs typeface="휴먼옛체"/>
              </a:rPr>
              <a:t> </a:t>
            </a:r>
            <a:r>
              <a:rPr sz="1400" spc="-65" dirty="0">
                <a:latin typeface="휴먼옛체"/>
                <a:cs typeface="휴먼옛체"/>
              </a:rPr>
              <a:t>3개,</a:t>
            </a:r>
            <a:r>
              <a:rPr sz="1400" spc="-175" dirty="0">
                <a:latin typeface="휴먼옛체"/>
                <a:cs typeface="휴먼옛체"/>
              </a:rPr>
              <a:t> </a:t>
            </a:r>
            <a:r>
              <a:rPr sz="1400" spc="-290" dirty="0">
                <a:latin typeface="휴먼옛체"/>
                <a:cs typeface="휴먼옛체"/>
              </a:rPr>
              <a:t>설명력</a:t>
            </a:r>
            <a:r>
              <a:rPr sz="1400" spc="-175" dirty="0">
                <a:latin typeface="휴먼옛체"/>
                <a:cs typeface="휴먼옛체"/>
              </a:rPr>
              <a:t> </a:t>
            </a:r>
            <a:r>
              <a:rPr sz="1400" spc="-20" dirty="0">
                <a:latin typeface="휴먼옛체"/>
                <a:cs typeface="휴먼옛체"/>
              </a:rPr>
              <a:t>=</a:t>
            </a:r>
            <a:r>
              <a:rPr sz="1400" spc="-175" dirty="0">
                <a:latin typeface="휴먼옛체"/>
                <a:cs typeface="휴먼옛체"/>
              </a:rPr>
              <a:t> </a:t>
            </a:r>
            <a:r>
              <a:rPr sz="1400" spc="55" dirty="0">
                <a:latin typeface="휴먼옛체"/>
                <a:cs typeface="휴먼옛체"/>
              </a:rPr>
              <a:t>0.8842</a:t>
            </a:r>
            <a:endParaRPr sz="1400">
              <a:latin typeface="휴먼옛체"/>
              <a:cs typeface="휴먼옛체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8449" y="1288900"/>
            <a:ext cx="11180445" cy="5328285"/>
          </a:xfrm>
          <a:custGeom>
            <a:avLst/>
            <a:gdLst/>
            <a:ahLst/>
            <a:cxnLst/>
            <a:rect l="l" t="t" r="r" b="b"/>
            <a:pathLst>
              <a:path w="11180445" h="5328284">
                <a:moveTo>
                  <a:pt x="11180099" y="5327699"/>
                </a:moveTo>
                <a:lnTo>
                  <a:pt x="0" y="5327699"/>
                </a:lnTo>
                <a:lnTo>
                  <a:pt x="0" y="0"/>
                </a:lnTo>
                <a:lnTo>
                  <a:pt x="11180099" y="0"/>
                </a:lnTo>
                <a:lnTo>
                  <a:pt x="11180099" y="532769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70058" y="1430059"/>
            <a:ext cx="379476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80" dirty="0">
                <a:solidFill>
                  <a:srgbClr val="554F4D"/>
                </a:solidFill>
                <a:latin typeface="휴먼옛체"/>
                <a:cs typeface="휴먼옛체"/>
              </a:rPr>
              <a:t>후보2.</a:t>
            </a:r>
            <a:r>
              <a:rPr sz="1700" spc="-21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700" spc="-85" dirty="0">
                <a:solidFill>
                  <a:srgbClr val="554F4D"/>
                </a:solidFill>
                <a:latin typeface="휴먼옛체"/>
                <a:cs typeface="휴먼옛체"/>
              </a:rPr>
              <a:t>C</a:t>
            </a:r>
            <a:r>
              <a:rPr sz="1700" spc="-95" dirty="0">
                <a:solidFill>
                  <a:srgbClr val="554F4D"/>
                </a:solidFill>
                <a:latin typeface="휴먼옛체"/>
                <a:cs typeface="휴먼옛체"/>
              </a:rPr>
              <a:t>OVID-19이후</a:t>
            </a:r>
            <a:r>
              <a:rPr sz="1700" spc="-21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700" spc="50" dirty="0">
                <a:solidFill>
                  <a:srgbClr val="554F4D"/>
                </a:solidFill>
                <a:latin typeface="휴먼옛체"/>
                <a:cs typeface="휴먼옛체"/>
              </a:rPr>
              <a:t>(2020.03~2021.06)</a:t>
            </a:r>
            <a:endParaRPr sz="1700">
              <a:latin typeface="휴먼옛체"/>
              <a:cs typeface="휴먼옛체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2300" y="1143000"/>
            <a:ext cx="11569700" cy="0"/>
          </a:xfrm>
          <a:custGeom>
            <a:avLst/>
            <a:gdLst/>
            <a:ahLst/>
            <a:cxnLst/>
            <a:rect l="l" t="t" r="r" b="b"/>
            <a:pathLst>
              <a:path w="11569700">
                <a:moveTo>
                  <a:pt x="0" y="0"/>
                </a:moveTo>
                <a:lnTo>
                  <a:pt x="11569499" y="0"/>
                </a:lnTo>
              </a:path>
            </a:pathLst>
          </a:custGeom>
          <a:ln w="9524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86995" cy="6858000"/>
          </a:xfrm>
          <a:custGeom>
            <a:avLst/>
            <a:gdLst/>
            <a:ahLst/>
            <a:cxnLst/>
            <a:rect l="l" t="t" r="r" b="b"/>
            <a:pathLst>
              <a:path w="86995" h="6858000">
                <a:moveTo>
                  <a:pt x="0" y="0"/>
                </a:moveTo>
                <a:lnTo>
                  <a:pt x="86694" y="0"/>
                </a:lnTo>
                <a:lnTo>
                  <a:pt x="8669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B98A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4426" y="357711"/>
            <a:ext cx="43033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25" dirty="0"/>
              <a:t>모델</a:t>
            </a:r>
            <a:r>
              <a:rPr sz="3600" spc="-445" dirty="0"/>
              <a:t> </a:t>
            </a:r>
            <a:r>
              <a:rPr sz="3600" spc="-780" dirty="0"/>
              <a:t>선정</a:t>
            </a:r>
            <a:r>
              <a:rPr sz="3600" spc="-445" dirty="0"/>
              <a:t> </a:t>
            </a:r>
            <a:r>
              <a:rPr sz="3600" spc="-95" dirty="0"/>
              <a:t>-</a:t>
            </a:r>
            <a:r>
              <a:rPr sz="3600" spc="-445" dirty="0"/>
              <a:t> </a:t>
            </a:r>
            <a:r>
              <a:rPr sz="3600" spc="-675" dirty="0"/>
              <a:t>다중회귀분석</a:t>
            </a:r>
            <a:endParaRPr sz="3600"/>
          </a:p>
        </p:txBody>
      </p:sp>
      <p:sp>
        <p:nvSpPr>
          <p:cNvPr id="7" name="object 7"/>
          <p:cNvSpPr txBox="1"/>
          <p:nvPr/>
        </p:nvSpPr>
        <p:spPr>
          <a:xfrm>
            <a:off x="884414" y="112711"/>
            <a:ext cx="42799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10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15" dirty="0">
                <a:solidFill>
                  <a:srgbClr val="554F4D"/>
                </a:solidFill>
                <a:latin typeface="휴먼옛체"/>
                <a:cs typeface="휴먼옛체"/>
              </a:rPr>
              <a:t>3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11437" y="1860787"/>
            <a:ext cx="16097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4" dirty="0">
                <a:latin typeface="휴먼옛체"/>
                <a:cs typeface="휴먼옛체"/>
              </a:rPr>
              <a:t>&lt;인구관련</a:t>
            </a:r>
            <a:r>
              <a:rPr sz="1400" spc="-175" dirty="0">
                <a:latin typeface="휴먼옛체"/>
                <a:cs typeface="휴먼옛체"/>
              </a:rPr>
              <a:t> </a:t>
            </a:r>
            <a:r>
              <a:rPr sz="1400" spc="-270" dirty="0">
                <a:latin typeface="휴먼옛체"/>
                <a:cs typeface="휴먼옛체"/>
              </a:rPr>
              <a:t>데이터</a:t>
            </a:r>
            <a:r>
              <a:rPr sz="1400" spc="-175" dirty="0">
                <a:latin typeface="휴먼옛체"/>
                <a:cs typeface="휴먼옛체"/>
              </a:rPr>
              <a:t> </a:t>
            </a:r>
            <a:r>
              <a:rPr sz="1400" spc="-204" dirty="0">
                <a:latin typeface="휴먼옛체"/>
                <a:cs typeface="휴먼옛체"/>
              </a:rPr>
              <a:t>목표&gt;</a:t>
            </a:r>
            <a:endParaRPr sz="1400">
              <a:latin typeface="휴먼옛체"/>
              <a:cs typeface="휴먼옛체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10000" y="1860787"/>
            <a:ext cx="19437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20" dirty="0">
                <a:latin typeface="휴먼옛체"/>
                <a:cs typeface="휴먼옛체"/>
              </a:rPr>
              <a:t>&lt;카드소비</a:t>
            </a:r>
            <a:r>
              <a:rPr sz="1400" spc="-175" dirty="0">
                <a:latin typeface="휴먼옛체"/>
                <a:cs typeface="휴먼옛체"/>
              </a:rPr>
              <a:t> </a:t>
            </a:r>
            <a:r>
              <a:rPr sz="1400" spc="-240" dirty="0">
                <a:latin typeface="휴먼옛체"/>
                <a:cs typeface="휴먼옛체"/>
              </a:rPr>
              <a:t>관련</a:t>
            </a:r>
            <a:r>
              <a:rPr sz="1400" spc="-175" dirty="0">
                <a:latin typeface="휴먼옛체"/>
                <a:cs typeface="휴먼옛체"/>
              </a:rPr>
              <a:t> </a:t>
            </a:r>
            <a:r>
              <a:rPr sz="1400" spc="-270" dirty="0">
                <a:latin typeface="휴먼옛체"/>
                <a:cs typeface="휴먼옛체"/>
              </a:rPr>
              <a:t>데이터</a:t>
            </a:r>
            <a:r>
              <a:rPr sz="1400" spc="-175" dirty="0">
                <a:latin typeface="휴먼옛체"/>
                <a:cs typeface="휴먼옛체"/>
              </a:rPr>
              <a:t> </a:t>
            </a:r>
            <a:r>
              <a:rPr sz="1400" spc="-204" dirty="0">
                <a:latin typeface="휴먼옛체"/>
                <a:cs typeface="휴먼옛체"/>
              </a:rPr>
              <a:t>목표&gt;</a:t>
            </a:r>
            <a:endParaRPr sz="1400">
              <a:latin typeface="휴먼옛체"/>
              <a:cs typeface="휴먼옛체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409150" y="2149799"/>
            <a:ext cx="9537700" cy="4231640"/>
            <a:chOff x="1409150" y="2149799"/>
            <a:chExt cx="9537700" cy="4231640"/>
          </a:xfrm>
        </p:grpSpPr>
        <p:sp>
          <p:nvSpPr>
            <p:cNvPr id="11" name="object 11"/>
            <p:cNvSpPr/>
            <p:nvPr/>
          </p:nvSpPr>
          <p:spPr>
            <a:xfrm>
              <a:off x="1409141" y="2149804"/>
              <a:ext cx="9537700" cy="4231640"/>
            </a:xfrm>
            <a:custGeom>
              <a:avLst/>
              <a:gdLst/>
              <a:ahLst/>
              <a:cxnLst/>
              <a:rect l="l" t="t" r="r" b="b"/>
              <a:pathLst>
                <a:path w="9537700" h="4231640">
                  <a:moveTo>
                    <a:pt x="4181398" y="0"/>
                  </a:moveTo>
                  <a:lnTo>
                    <a:pt x="0" y="0"/>
                  </a:lnTo>
                  <a:lnTo>
                    <a:pt x="0" y="4231500"/>
                  </a:lnTo>
                  <a:lnTo>
                    <a:pt x="4181398" y="4231500"/>
                  </a:lnTo>
                  <a:lnTo>
                    <a:pt x="4181398" y="0"/>
                  </a:lnTo>
                  <a:close/>
                </a:path>
                <a:path w="9537700" h="4231640">
                  <a:moveTo>
                    <a:pt x="9537459" y="0"/>
                  </a:moveTo>
                  <a:lnTo>
                    <a:pt x="5356047" y="0"/>
                  </a:lnTo>
                  <a:lnTo>
                    <a:pt x="5356047" y="4231500"/>
                  </a:lnTo>
                  <a:lnTo>
                    <a:pt x="9537459" y="4231500"/>
                  </a:lnTo>
                  <a:lnTo>
                    <a:pt x="9537459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9850" y="2318950"/>
              <a:ext cx="3780000" cy="34200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65900" y="2318950"/>
              <a:ext cx="3779999" cy="342000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765200" y="2149799"/>
            <a:ext cx="4181475" cy="4231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00">
              <a:latin typeface="Times New Roman"/>
              <a:cs typeface="Times New Roman"/>
            </a:endParaRPr>
          </a:p>
          <a:p>
            <a:pPr marL="1012825">
              <a:lnSpc>
                <a:spcPct val="100000"/>
              </a:lnSpc>
            </a:pPr>
            <a:r>
              <a:rPr sz="1400" spc="-275" dirty="0">
                <a:latin typeface="휴먼옛체"/>
                <a:cs typeface="휴먼옛체"/>
              </a:rPr>
              <a:t>유의변수</a:t>
            </a:r>
            <a:r>
              <a:rPr sz="1400" spc="-175" dirty="0">
                <a:latin typeface="휴먼옛체"/>
                <a:cs typeface="휴먼옛체"/>
              </a:rPr>
              <a:t> </a:t>
            </a:r>
            <a:r>
              <a:rPr sz="1400" spc="-30" dirty="0">
                <a:latin typeface="휴먼옛체"/>
                <a:cs typeface="휴먼옛체"/>
              </a:rPr>
              <a:t>6개,</a:t>
            </a:r>
            <a:r>
              <a:rPr sz="1400" spc="-175" dirty="0">
                <a:latin typeface="휴먼옛체"/>
                <a:cs typeface="휴먼옛체"/>
              </a:rPr>
              <a:t> </a:t>
            </a:r>
            <a:r>
              <a:rPr sz="1400" spc="-290" dirty="0">
                <a:latin typeface="휴먼옛체"/>
                <a:cs typeface="휴먼옛체"/>
              </a:rPr>
              <a:t>설명력</a:t>
            </a:r>
            <a:r>
              <a:rPr sz="1400" spc="-175" dirty="0">
                <a:latin typeface="휴먼옛체"/>
                <a:cs typeface="휴먼옛체"/>
              </a:rPr>
              <a:t> </a:t>
            </a:r>
            <a:r>
              <a:rPr sz="1400" spc="-20" dirty="0">
                <a:latin typeface="휴먼옛체"/>
                <a:cs typeface="휴먼옛체"/>
              </a:rPr>
              <a:t>=</a:t>
            </a:r>
            <a:r>
              <a:rPr sz="1400" spc="-175" dirty="0">
                <a:latin typeface="휴먼옛체"/>
                <a:cs typeface="휴먼옛체"/>
              </a:rPr>
              <a:t> </a:t>
            </a:r>
            <a:r>
              <a:rPr sz="1400" spc="50" dirty="0">
                <a:latin typeface="휴먼옛체"/>
                <a:cs typeface="휴먼옛체"/>
              </a:rPr>
              <a:t>0.9298</a:t>
            </a:r>
            <a:endParaRPr sz="1400">
              <a:latin typeface="휴먼옛체"/>
              <a:cs typeface="휴먼옛체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409150" y="2149799"/>
            <a:ext cx="4181475" cy="4231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00">
              <a:latin typeface="Times New Roman"/>
              <a:cs typeface="Times New Roman"/>
            </a:endParaRPr>
          </a:p>
          <a:p>
            <a:pPr marL="941705">
              <a:lnSpc>
                <a:spcPct val="100000"/>
              </a:lnSpc>
            </a:pPr>
            <a:r>
              <a:rPr sz="1400" spc="-275" dirty="0">
                <a:latin typeface="휴먼옛체"/>
                <a:cs typeface="휴먼옛체"/>
              </a:rPr>
              <a:t>유의변수</a:t>
            </a:r>
            <a:r>
              <a:rPr sz="1400" spc="-175" dirty="0">
                <a:latin typeface="휴먼옛체"/>
                <a:cs typeface="휴먼옛체"/>
              </a:rPr>
              <a:t> </a:t>
            </a:r>
            <a:r>
              <a:rPr sz="1400" spc="-50" dirty="0">
                <a:latin typeface="휴먼옛체"/>
                <a:cs typeface="휴먼옛체"/>
              </a:rPr>
              <a:t>8개,</a:t>
            </a:r>
            <a:r>
              <a:rPr sz="1400" spc="-175" dirty="0">
                <a:latin typeface="휴먼옛체"/>
                <a:cs typeface="휴먼옛체"/>
              </a:rPr>
              <a:t> </a:t>
            </a:r>
            <a:r>
              <a:rPr sz="1400" spc="-290" dirty="0">
                <a:latin typeface="휴먼옛체"/>
                <a:cs typeface="휴먼옛체"/>
              </a:rPr>
              <a:t>설명력</a:t>
            </a:r>
            <a:r>
              <a:rPr sz="1400" spc="-175" dirty="0">
                <a:latin typeface="휴먼옛체"/>
                <a:cs typeface="휴먼옛체"/>
              </a:rPr>
              <a:t> </a:t>
            </a:r>
            <a:r>
              <a:rPr sz="1400" spc="-20" dirty="0">
                <a:latin typeface="휴먼옛체"/>
                <a:cs typeface="휴먼옛체"/>
              </a:rPr>
              <a:t>=</a:t>
            </a:r>
            <a:r>
              <a:rPr sz="1400" spc="-175" dirty="0">
                <a:latin typeface="휴먼옛체"/>
                <a:cs typeface="휴먼옛체"/>
              </a:rPr>
              <a:t> </a:t>
            </a:r>
            <a:r>
              <a:rPr sz="1400" spc="50" dirty="0">
                <a:latin typeface="휴먼옛체"/>
                <a:cs typeface="휴먼옛체"/>
              </a:rPr>
              <a:t>0.9342</a:t>
            </a:r>
            <a:endParaRPr sz="1400">
              <a:latin typeface="휴먼옛체"/>
              <a:cs typeface="휴먼옛체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8449" y="1288900"/>
            <a:ext cx="11180445" cy="5328285"/>
            <a:chOff x="668449" y="1288900"/>
            <a:chExt cx="11180445" cy="5328285"/>
          </a:xfrm>
        </p:grpSpPr>
        <p:sp>
          <p:nvSpPr>
            <p:cNvPr id="3" name="object 3"/>
            <p:cNvSpPr/>
            <p:nvPr/>
          </p:nvSpPr>
          <p:spPr>
            <a:xfrm>
              <a:off x="668449" y="1288900"/>
              <a:ext cx="11180445" cy="5328285"/>
            </a:xfrm>
            <a:custGeom>
              <a:avLst/>
              <a:gdLst/>
              <a:ahLst/>
              <a:cxnLst/>
              <a:rect l="l" t="t" r="r" b="b"/>
              <a:pathLst>
                <a:path w="11180445" h="5328284">
                  <a:moveTo>
                    <a:pt x="11180099" y="5327699"/>
                  </a:moveTo>
                  <a:lnTo>
                    <a:pt x="0" y="5327699"/>
                  </a:lnTo>
                  <a:lnTo>
                    <a:pt x="0" y="0"/>
                  </a:lnTo>
                  <a:lnTo>
                    <a:pt x="11180099" y="0"/>
                  </a:lnTo>
                  <a:lnTo>
                    <a:pt x="11180099" y="532769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09141" y="2149805"/>
              <a:ext cx="9537700" cy="4231640"/>
            </a:xfrm>
            <a:custGeom>
              <a:avLst/>
              <a:gdLst/>
              <a:ahLst/>
              <a:cxnLst/>
              <a:rect l="l" t="t" r="r" b="b"/>
              <a:pathLst>
                <a:path w="9537700" h="4231640">
                  <a:moveTo>
                    <a:pt x="4181398" y="0"/>
                  </a:moveTo>
                  <a:lnTo>
                    <a:pt x="0" y="0"/>
                  </a:lnTo>
                  <a:lnTo>
                    <a:pt x="0" y="4231500"/>
                  </a:lnTo>
                  <a:lnTo>
                    <a:pt x="4181398" y="4231500"/>
                  </a:lnTo>
                  <a:lnTo>
                    <a:pt x="4181398" y="0"/>
                  </a:lnTo>
                  <a:close/>
                </a:path>
                <a:path w="9537700" h="4231640">
                  <a:moveTo>
                    <a:pt x="9537459" y="0"/>
                  </a:moveTo>
                  <a:lnTo>
                    <a:pt x="5356047" y="0"/>
                  </a:lnTo>
                  <a:lnTo>
                    <a:pt x="5356047" y="4231500"/>
                  </a:lnTo>
                  <a:lnTo>
                    <a:pt x="9537459" y="4231500"/>
                  </a:lnTo>
                  <a:lnTo>
                    <a:pt x="9537459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622300" y="1143000"/>
            <a:ext cx="11569700" cy="0"/>
          </a:xfrm>
          <a:custGeom>
            <a:avLst/>
            <a:gdLst/>
            <a:ahLst/>
            <a:cxnLst/>
            <a:rect l="l" t="t" r="r" b="b"/>
            <a:pathLst>
              <a:path w="11569700">
                <a:moveTo>
                  <a:pt x="0" y="0"/>
                </a:moveTo>
                <a:lnTo>
                  <a:pt x="11569499" y="0"/>
                </a:lnTo>
              </a:path>
            </a:pathLst>
          </a:custGeom>
          <a:ln w="9524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86995" cy="6858000"/>
          </a:xfrm>
          <a:custGeom>
            <a:avLst/>
            <a:gdLst/>
            <a:ahLst/>
            <a:cxnLst/>
            <a:rect l="l" t="t" r="r" b="b"/>
            <a:pathLst>
              <a:path w="86995" h="6858000">
                <a:moveTo>
                  <a:pt x="0" y="0"/>
                </a:moveTo>
                <a:lnTo>
                  <a:pt x="86694" y="0"/>
                </a:lnTo>
                <a:lnTo>
                  <a:pt x="8669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B98A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84426" y="357711"/>
            <a:ext cx="43033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25" dirty="0"/>
              <a:t>모델</a:t>
            </a:r>
            <a:r>
              <a:rPr sz="3600" spc="-445" dirty="0"/>
              <a:t> </a:t>
            </a:r>
            <a:r>
              <a:rPr sz="3600" spc="-780" dirty="0"/>
              <a:t>선정</a:t>
            </a:r>
            <a:r>
              <a:rPr sz="3600" spc="-445" dirty="0"/>
              <a:t> </a:t>
            </a:r>
            <a:r>
              <a:rPr sz="3600" spc="-95" dirty="0"/>
              <a:t>-</a:t>
            </a:r>
            <a:r>
              <a:rPr sz="3600" spc="-445" dirty="0"/>
              <a:t> </a:t>
            </a:r>
            <a:r>
              <a:rPr sz="3600" spc="-675" dirty="0"/>
              <a:t>다중회귀분석</a:t>
            </a:r>
            <a:endParaRPr sz="3600"/>
          </a:p>
        </p:txBody>
      </p:sp>
      <p:sp>
        <p:nvSpPr>
          <p:cNvPr id="8" name="object 8"/>
          <p:cNvSpPr txBox="1"/>
          <p:nvPr/>
        </p:nvSpPr>
        <p:spPr>
          <a:xfrm>
            <a:off x="770058" y="1430059"/>
            <a:ext cx="316928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95" dirty="0">
                <a:solidFill>
                  <a:srgbClr val="554F4D"/>
                </a:solidFill>
                <a:latin typeface="휴먼옛체"/>
                <a:cs typeface="휴먼옛체"/>
              </a:rPr>
              <a:t>후보3.</a:t>
            </a:r>
            <a:r>
              <a:rPr sz="1700" spc="-21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700" spc="-295" dirty="0">
                <a:solidFill>
                  <a:srgbClr val="554F4D"/>
                </a:solidFill>
                <a:latin typeface="휴먼옛체"/>
                <a:cs typeface="휴먼옛체"/>
              </a:rPr>
              <a:t>전체기간</a:t>
            </a:r>
            <a:r>
              <a:rPr sz="1700" spc="-21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700" spc="15" dirty="0">
                <a:solidFill>
                  <a:srgbClr val="554F4D"/>
                </a:solidFill>
                <a:latin typeface="휴먼옛체"/>
                <a:cs typeface="휴먼옛체"/>
              </a:rPr>
              <a:t>(2018.01~2021.06)</a:t>
            </a:r>
            <a:endParaRPr sz="1700">
              <a:latin typeface="휴먼옛체"/>
              <a:cs typeface="휴먼옛체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31250" y="1860787"/>
            <a:ext cx="16097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4" dirty="0">
                <a:latin typeface="휴먼옛체"/>
                <a:cs typeface="휴먼옛체"/>
              </a:rPr>
              <a:t>&lt;인구관련</a:t>
            </a:r>
            <a:r>
              <a:rPr sz="1400" spc="-175" dirty="0">
                <a:latin typeface="휴먼옛체"/>
                <a:cs typeface="휴먼옛체"/>
              </a:rPr>
              <a:t> </a:t>
            </a:r>
            <a:r>
              <a:rPr sz="1400" spc="-270" dirty="0">
                <a:latin typeface="휴먼옛체"/>
                <a:cs typeface="휴먼옛체"/>
              </a:rPr>
              <a:t>데이터</a:t>
            </a:r>
            <a:r>
              <a:rPr sz="1400" spc="-175" dirty="0">
                <a:latin typeface="휴먼옛체"/>
                <a:cs typeface="휴먼옛체"/>
              </a:rPr>
              <a:t> </a:t>
            </a:r>
            <a:r>
              <a:rPr sz="1400" spc="-204" dirty="0">
                <a:latin typeface="휴먼옛체"/>
                <a:cs typeface="휴먼옛체"/>
              </a:rPr>
              <a:t>목표&gt;</a:t>
            </a:r>
            <a:endParaRPr sz="1400">
              <a:latin typeface="휴먼옛체"/>
              <a:cs typeface="휴먼옛체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10000" y="1860787"/>
            <a:ext cx="19437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20" dirty="0">
                <a:latin typeface="휴먼옛체"/>
                <a:cs typeface="휴먼옛체"/>
              </a:rPr>
              <a:t>&lt;카드소비</a:t>
            </a:r>
            <a:r>
              <a:rPr sz="1400" spc="-175" dirty="0">
                <a:latin typeface="휴먼옛체"/>
                <a:cs typeface="휴먼옛체"/>
              </a:rPr>
              <a:t> </a:t>
            </a:r>
            <a:r>
              <a:rPr sz="1400" spc="-240" dirty="0">
                <a:latin typeface="휴먼옛체"/>
                <a:cs typeface="휴먼옛체"/>
              </a:rPr>
              <a:t>관련</a:t>
            </a:r>
            <a:r>
              <a:rPr sz="1400" spc="-175" dirty="0">
                <a:latin typeface="휴먼옛체"/>
                <a:cs typeface="휴먼옛체"/>
              </a:rPr>
              <a:t> </a:t>
            </a:r>
            <a:r>
              <a:rPr sz="1400" spc="-270" dirty="0">
                <a:latin typeface="휴먼옛체"/>
                <a:cs typeface="휴먼옛체"/>
              </a:rPr>
              <a:t>데이터</a:t>
            </a:r>
            <a:r>
              <a:rPr sz="1400" spc="-175" dirty="0">
                <a:latin typeface="휴먼옛체"/>
                <a:cs typeface="휴먼옛체"/>
              </a:rPr>
              <a:t> </a:t>
            </a:r>
            <a:r>
              <a:rPr sz="1400" spc="-204" dirty="0">
                <a:latin typeface="휴먼옛체"/>
                <a:cs typeface="휴먼옛체"/>
              </a:rPr>
              <a:t>목표&gt;</a:t>
            </a:r>
            <a:endParaRPr sz="1400">
              <a:latin typeface="휴먼옛체"/>
              <a:cs typeface="휴먼옛체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36300" y="2311812"/>
            <a:ext cx="9109710" cy="3420110"/>
            <a:chOff x="1636300" y="2311812"/>
            <a:chExt cx="9109710" cy="342011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6300" y="2311812"/>
              <a:ext cx="3779999" cy="34200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65900" y="2311812"/>
              <a:ext cx="3779999" cy="341999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884414" y="112711"/>
            <a:ext cx="42799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10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15" dirty="0">
                <a:solidFill>
                  <a:srgbClr val="554F4D"/>
                </a:solidFill>
                <a:latin typeface="휴먼옛체"/>
                <a:cs typeface="휴먼옛체"/>
              </a:rPr>
              <a:t>3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765200" y="2149799"/>
            <a:ext cx="4181475" cy="4231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Times New Roman"/>
              <a:cs typeface="Times New Roman"/>
            </a:endParaRPr>
          </a:p>
          <a:p>
            <a:pPr marL="1035685">
              <a:lnSpc>
                <a:spcPct val="100000"/>
              </a:lnSpc>
            </a:pPr>
            <a:r>
              <a:rPr sz="1400" spc="-275" dirty="0">
                <a:latin typeface="휴먼옛체"/>
                <a:cs typeface="휴먼옛체"/>
              </a:rPr>
              <a:t>유의변수</a:t>
            </a:r>
            <a:r>
              <a:rPr sz="1400" spc="-175" dirty="0">
                <a:latin typeface="휴먼옛체"/>
                <a:cs typeface="휴먼옛체"/>
              </a:rPr>
              <a:t> </a:t>
            </a:r>
            <a:r>
              <a:rPr sz="1400" spc="-65" dirty="0">
                <a:latin typeface="휴먼옛체"/>
                <a:cs typeface="휴먼옛체"/>
              </a:rPr>
              <a:t>3개,</a:t>
            </a:r>
            <a:r>
              <a:rPr sz="1400" spc="-175" dirty="0">
                <a:latin typeface="휴먼옛체"/>
                <a:cs typeface="휴먼옛체"/>
              </a:rPr>
              <a:t> </a:t>
            </a:r>
            <a:r>
              <a:rPr sz="1400" spc="-290" dirty="0">
                <a:latin typeface="휴먼옛체"/>
                <a:cs typeface="휴먼옛체"/>
              </a:rPr>
              <a:t>설명력</a:t>
            </a:r>
            <a:r>
              <a:rPr sz="1400" spc="-175" dirty="0">
                <a:latin typeface="휴먼옛체"/>
                <a:cs typeface="휴먼옛체"/>
              </a:rPr>
              <a:t> </a:t>
            </a:r>
            <a:r>
              <a:rPr sz="1400" spc="-20" dirty="0">
                <a:latin typeface="휴먼옛체"/>
                <a:cs typeface="휴먼옛체"/>
              </a:rPr>
              <a:t>=</a:t>
            </a:r>
            <a:r>
              <a:rPr sz="1400" spc="-175" dirty="0">
                <a:latin typeface="휴먼옛체"/>
                <a:cs typeface="휴먼옛체"/>
              </a:rPr>
              <a:t> </a:t>
            </a:r>
            <a:r>
              <a:rPr sz="1400" spc="5" dirty="0">
                <a:latin typeface="휴먼옛체"/>
                <a:cs typeface="휴먼옛체"/>
              </a:rPr>
              <a:t>0.8915</a:t>
            </a:r>
            <a:endParaRPr sz="1400">
              <a:latin typeface="휴먼옛체"/>
              <a:cs typeface="휴먼옛체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09150" y="2149799"/>
            <a:ext cx="4181475" cy="4231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Times New Roman"/>
              <a:cs typeface="Times New Roman"/>
            </a:endParaRPr>
          </a:p>
          <a:p>
            <a:pPr marL="1014730">
              <a:lnSpc>
                <a:spcPct val="100000"/>
              </a:lnSpc>
            </a:pPr>
            <a:r>
              <a:rPr sz="1400" spc="-275" dirty="0">
                <a:latin typeface="휴먼옛체"/>
                <a:cs typeface="휴먼옛체"/>
              </a:rPr>
              <a:t>유의변수</a:t>
            </a:r>
            <a:r>
              <a:rPr sz="1400" spc="-175" dirty="0">
                <a:latin typeface="휴먼옛체"/>
                <a:cs typeface="휴먼옛체"/>
              </a:rPr>
              <a:t> </a:t>
            </a:r>
            <a:r>
              <a:rPr sz="1400" spc="-40" dirty="0">
                <a:latin typeface="휴먼옛체"/>
                <a:cs typeface="휴먼옛체"/>
              </a:rPr>
              <a:t>7개,</a:t>
            </a:r>
            <a:r>
              <a:rPr sz="1400" spc="-175" dirty="0">
                <a:latin typeface="휴먼옛체"/>
                <a:cs typeface="휴먼옛체"/>
              </a:rPr>
              <a:t> </a:t>
            </a:r>
            <a:r>
              <a:rPr sz="1400" spc="-290" dirty="0">
                <a:latin typeface="휴먼옛체"/>
                <a:cs typeface="휴먼옛체"/>
              </a:rPr>
              <a:t>설명력</a:t>
            </a:r>
            <a:r>
              <a:rPr sz="1400" spc="-175" dirty="0">
                <a:latin typeface="휴먼옛체"/>
                <a:cs typeface="휴먼옛체"/>
              </a:rPr>
              <a:t> </a:t>
            </a:r>
            <a:r>
              <a:rPr sz="1400" spc="-20" dirty="0">
                <a:latin typeface="휴먼옛체"/>
                <a:cs typeface="휴먼옛체"/>
              </a:rPr>
              <a:t>=</a:t>
            </a:r>
            <a:r>
              <a:rPr sz="1400" spc="-175" dirty="0">
                <a:latin typeface="휴먼옛체"/>
                <a:cs typeface="휴먼옛체"/>
              </a:rPr>
              <a:t> </a:t>
            </a:r>
            <a:r>
              <a:rPr sz="1400" spc="45" dirty="0">
                <a:latin typeface="휴먼옛체"/>
                <a:cs typeface="휴먼옛체"/>
              </a:rPr>
              <a:t>0.8829</a:t>
            </a:r>
            <a:endParaRPr sz="1400">
              <a:latin typeface="휴먼옛체"/>
              <a:cs typeface="휴먼옛체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8449" y="1288900"/>
            <a:ext cx="11180445" cy="5328285"/>
            <a:chOff x="668449" y="1288900"/>
            <a:chExt cx="11180445" cy="5328285"/>
          </a:xfrm>
        </p:grpSpPr>
        <p:sp>
          <p:nvSpPr>
            <p:cNvPr id="3" name="object 3"/>
            <p:cNvSpPr/>
            <p:nvPr/>
          </p:nvSpPr>
          <p:spPr>
            <a:xfrm>
              <a:off x="668449" y="1288900"/>
              <a:ext cx="11180445" cy="5328285"/>
            </a:xfrm>
            <a:custGeom>
              <a:avLst/>
              <a:gdLst/>
              <a:ahLst/>
              <a:cxnLst/>
              <a:rect l="l" t="t" r="r" b="b"/>
              <a:pathLst>
                <a:path w="11180445" h="5328284">
                  <a:moveTo>
                    <a:pt x="11180099" y="5327699"/>
                  </a:moveTo>
                  <a:lnTo>
                    <a:pt x="0" y="5327699"/>
                  </a:lnTo>
                  <a:lnTo>
                    <a:pt x="0" y="0"/>
                  </a:lnTo>
                  <a:lnTo>
                    <a:pt x="11180099" y="0"/>
                  </a:lnTo>
                  <a:lnTo>
                    <a:pt x="11180099" y="532769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9549" y="2149799"/>
              <a:ext cx="4385945" cy="4195445"/>
            </a:xfrm>
            <a:custGeom>
              <a:avLst/>
              <a:gdLst/>
              <a:ahLst/>
              <a:cxnLst/>
              <a:rect l="l" t="t" r="r" b="b"/>
              <a:pathLst>
                <a:path w="4385945" h="4195445">
                  <a:moveTo>
                    <a:pt x="4385399" y="4194899"/>
                  </a:moveTo>
                  <a:lnTo>
                    <a:pt x="0" y="4194899"/>
                  </a:lnTo>
                  <a:lnTo>
                    <a:pt x="0" y="0"/>
                  </a:lnTo>
                  <a:lnTo>
                    <a:pt x="4385399" y="0"/>
                  </a:lnTo>
                  <a:lnTo>
                    <a:pt x="4385399" y="4194899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622300" y="1143000"/>
            <a:ext cx="11569700" cy="0"/>
          </a:xfrm>
          <a:custGeom>
            <a:avLst/>
            <a:gdLst/>
            <a:ahLst/>
            <a:cxnLst/>
            <a:rect l="l" t="t" r="r" b="b"/>
            <a:pathLst>
              <a:path w="11569700">
                <a:moveTo>
                  <a:pt x="0" y="0"/>
                </a:moveTo>
                <a:lnTo>
                  <a:pt x="11569499" y="0"/>
                </a:lnTo>
              </a:path>
            </a:pathLst>
          </a:custGeom>
          <a:ln w="9524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86995" cy="6858000"/>
          </a:xfrm>
          <a:custGeom>
            <a:avLst/>
            <a:gdLst/>
            <a:ahLst/>
            <a:cxnLst/>
            <a:rect l="l" t="t" r="r" b="b"/>
            <a:pathLst>
              <a:path w="86995" h="6858000">
                <a:moveTo>
                  <a:pt x="0" y="0"/>
                </a:moveTo>
                <a:lnTo>
                  <a:pt x="86694" y="0"/>
                </a:lnTo>
                <a:lnTo>
                  <a:pt x="8669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B98A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84426" y="357711"/>
            <a:ext cx="43033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25" dirty="0"/>
              <a:t>모델</a:t>
            </a:r>
            <a:r>
              <a:rPr sz="3600" spc="-445" dirty="0"/>
              <a:t> </a:t>
            </a:r>
            <a:r>
              <a:rPr sz="3600" spc="-780" dirty="0"/>
              <a:t>선정</a:t>
            </a:r>
            <a:r>
              <a:rPr sz="3600" spc="-445" dirty="0"/>
              <a:t> </a:t>
            </a:r>
            <a:r>
              <a:rPr sz="3600" spc="-95" dirty="0"/>
              <a:t>-</a:t>
            </a:r>
            <a:r>
              <a:rPr sz="3600" spc="-445" dirty="0"/>
              <a:t> </a:t>
            </a:r>
            <a:r>
              <a:rPr sz="3600" spc="-675" dirty="0"/>
              <a:t>다중회귀분석</a:t>
            </a:r>
            <a:endParaRPr sz="3600"/>
          </a:p>
        </p:txBody>
      </p:sp>
      <p:sp>
        <p:nvSpPr>
          <p:cNvPr id="8" name="object 8"/>
          <p:cNvSpPr txBox="1"/>
          <p:nvPr/>
        </p:nvSpPr>
        <p:spPr>
          <a:xfrm>
            <a:off x="706733" y="1302689"/>
            <a:ext cx="2223135" cy="740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25" dirty="0">
                <a:solidFill>
                  <a:srgbClr val="434343"/>
                </a:solidFill>
                <a:latin typeface="휴먼옛체"/>
                <a:cs typeface="휴먼옛체"/>
              </a:rPr>
              <a:t>최종선정.</a:t>
            </a:r>
            <a:r>
              <a:rPr sz="1800" spc="-225" dirty="0">
                <a:solidFill>
                  <a:srgbClr val="434343"/>
                </a:solidFill>
                <a:latin typeface="휴먼옛체"/>
                <a:cs typeface="휴먼옛체"/>
              </a:rPr>
              <a:t> </a:t>
            </a:r>
            <a:r>
              <a:rPr sz="1800" spc="-375" dirty="0">
                <a:solidFill>
                  <a:srgbClr val="434343"/>
                </a:solidFill>
                <a:latin typeface="휴먼옛체"/>
                <a:cs typeface="휴먼옛체"/>
              </a:rPr>
              <a:t>설명력</a:t>
            </a:r>
            <a:r>
              <a:rPr sz="1800" spc="-225" dirty="0">
                <a:solidFill>
                  <a:srgbClr val="434343"/>
                </a:solidFill>
                <a:latin typeface="휴먼옛체"/>
                <a:cs typeface="휴먼옛체"/>
              </a:rPr>
              <a:t> </a:t>
            </a:r>
            <a:r>
              <a:rPr sz="1800" spc="-315" dirty="0">
                <a:solidFill>
                  <a:srgbClr val="434343"/>
                </a:solidFill>
                <a:latin typeface="휴먼옛체"/>
                <a:cs typeface="휴먼옛체"/>
              </a:rPr>
              <a:t>기준</a:t>
            </a:r>
            <a:endParaRPr sz="18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휴먼옛체"/>
              <a:cs typeface="휴먼옛체"/>
            </a:endParaRPr>
          </a:p>
          <a:p>
            <a:pPr marL="116839">
              <a:lnSpc>
                <a:spcPct val="100000"/>
              </a:lnSpc>
            </a:pPr>
            <a:r>
              <a:rPr sz="1400" spc="-204" dirty="0">
                <a:solidFill>
                  <a:srgbClr val="554F4D"/>
                </a:solidFill>
                <a:latin typeface="휴먼옛체"/>
                <a:cs typeface="휴먼옛체"/>
              </a:rPr>
              <a:t>&lt;인구관련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554F4D"/>
                </a:solidFill>
                <a:latin typeface="휴먼옛체"/>
                <a:cs typeface="휴먼옛체"/>
              </a:rPr>
              <a:t>데이터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140" dirty="0">
                <a:solidFill>
                  <a:srgbClr val="554F4D"/>
                </a:solidFill>
                <a:latin typeface="휴먼옛체"/>
                <a:cs typeface="휴먼옛체"/>
              </a:rPr>
              <a:t>목표&gt;(후보2)</a:t>
            </a:r>
            <a:endParaRPr sz="1400">
              <a:latin typeface="휴먼옛체"/>
              <a:cs typeface="휴먼옛체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276887" y="1466949"/>
            <a:ext cx="10268585" cy="5049520"/>
            <a:chOff x="1276887" y="1466949"/>
            <a:chExt cx="10268585" cy="5049520"/>
          </a:xfrm>
        </p:grpSpPr>
        <p:sp>
          <p:nvSpPr>
            <p:cNvPr id="10" name="object 10"/>
            <p:cNvSpPr/>
            <p:nvPr/>
          </p:nvSpPr>
          <p:spPr>
            <a:xfrm>
              <a:off x="6337224" y="1466949"/>
              <a:ext cx="5208270" cy="5049520"/>
            </a:xfrm>
            <a:custGeom>
              <a:avLst/>
              <a:gdLst/>
              <a:ahLst/>
              <a:cxnLst/>
              <a:rect l="l" t="t" r="r" b="b"/>
              <a:pathLst>
                <a:path w="5208270" h="5049520">
                  <a:moveTo>
                    <a:pt x="5207699" y="5048999"/>
                  </a:moveTo>
                  <a:lnTo>
                    <a:pt x="0" y="5048999"/>
                  </a:lnTo>
                  <a:lnTo>
                    <a:pt x="0" y="0"/>
                  </a:lnTo>
                  <a:lnTo>
                    <a:pt x="5207699" y="0"/>
                  </a:lnTo>
                  <a:lnTo>
                    <a:pt x="5207699" y="5048999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6887" y="2362350"/>
              <a:ext cx="3430727" cy="355235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884414" y="112711"/>
            <a:ext cx="42799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10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15" dirty="0">
                <a:solidFill>
                  <a:srgbClr val="554F4D"/>
                </a:solidFill>
                <a:latin typeface="휴먼옛체"/>
                <a:cs typeface="휴먼옛체"/>
              </a:rPr>
              <a:t>3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6434075" y="1511229"/>
          <a:ext cx="5003800" cy="4935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4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9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29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600" spc="-310" dirty="0">
                          <a:solidFill>
                            <a:srgbClr val="434343"/>
                          </a:solidFill>
                          <a:latin typeface="휴먼옛체"/>
                          <a:cs typeface="휴먼옛체"/>
                        </a:rPr>
                        <a:t>유의변수</a:t>
                      </a:r>
                      <a:endParaRPr sz="1600">
                        <a:latin typeface="휴먼옛체"/>
                        <a:cs typeface="휴먼옛체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196342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600" spc="-10" dirty="0">
                          <a:solidFill>
                            <a:srgbClr val="434343"/>
                          </a:solidFill>
                          <a:latin typeface="휴먼옛체"/>
                          <a:cs typeface="휴먼옛체"/>
                        </a:rPr>
                        <a:t>area_cnt </a:t>
                      </a:r>
                      <a:r>
                        <a:rPr sz="1600" spc="-5" dirty="0">
                          <a:solidFill>
                            <a:srgbClr val="434343"/>
                          </a:solidFill>
                          <a:latin typeface="휴먼옛체"/>
                          <a:cs typeface="휴먼옛체"/>
                        </a:rPr>
                        <a:t> </a:t>
                      </a:r>
                      <a:r>
                        <a:rPr sz="1600" spc="-250" dirty="0">
                          <a:solidFill>
                            <a:srgbClr val="980000"/>
                          </a:solidFill>
                          <a:latin typeface="휴먼옛체"/>
                          <a:cs typeface="휴먼옛체"/>
                        </a:rPr>
                        <a:t>제주도민_여 </a:t>
                      </a:r>
                      <a:r>
                        <a:rPr sz="1600" spc="-245" dirty="0">
                          <a:solidFill>
                            <a:srgbClr val="980000"/>
                          </a:solidFill>
                          <a:latin typeface="휴먼옛체"/>
                          <a:cs typeface="휴먼옛체"/>
                        </a:rPr>
                        <a:t> </a:t>
                      </a:r>
                      <a:r>
                        <a:rPr sz="1600" spc="-250" dirty="0">
                          <a:solidFill>
                            <a:srgbClr val="434343"/>
                          </a:solidFill>
                          <a:latin typeface="휴먼옛체"/>
                          <a:cs typeface="휴먼옛체"/>
                        </a:rPr>
                        <a:t>외국인거주_남 </a:t>
                      </a:r>
                      <a:r>
                        <a:rPr sz="1600" spc="-245" dirty="0">
                          <a:solidFill>
                            <a:srgbClr val="434343"/>
                          </a:solidFill>
                          <a:latin typeface="휴먼옛체"/>
                          <a:cs typeface="휴먼옛체"/>
                        </a:rPr>
                        <a:t> </a:t>
                      </a:r>
                      <a:r>
                        <a:rPr sz="1600" dirty="0">
                          <a:solidFill>
                            <a:srgbClr val="980000"/>
                          </a:solidFill>
                          <a:latin typeface="휴먼옛체"/>
                          <a:cs typeface="휴먼옛체"/>
                        </a:rPr>
                        <a:t>제주도민_60이상  </a:t>
                      </a:r>
                      <a:r>
                        <a:rPr sz="1600" spc="-320" dirty="0">
                          <a:solidFill>
                            <a:srgbClr val="434343"/>
                          </a:solidFill>
                          <a:latin typeface="휴먼옛체"/>
                          <a:cs typeface="휴먼옛체"/>
                        </a:rPr>
                        <a:t>기온</a:t>
                      </a:r>
                      <a:endParaRPr sz="1600">
                        <a:latin typeface="휴먼옛체"/>
                        <a:cs typeface="휴먼옛체"/>
                      </a:endParaRPr>
                    </a:p>
                    <a:p>
                      <a:pPr marL="85725" marR="2032000">
                        <a:lnSpc>
                          <a:spcPct val="100000"/>
                        </a:lnSpc>
                      </a:pPr>
                      <a:r>
                        <a:rPr sz="1600" spc="-290" dirty="0">
                          <a:solidFill>
                            <a:srgbClr val="434343"/>
                          </a:solidFill>
                          <a:latin typeface="휴먼옛체"/>
                          <a:cs typeface="휴먼옛체"/>
                        </a:rPr>
                        <a:t>강수 </a:t>
                      </a:r>
                      <a:r>
                        <a:rPr sz="1600" spc="-285" dirty="0">
                          <a:solidFill>
                            <a:srgbClr val="434343"/>
                          </a:solidFill>
                          <a:latin typeface="휴먼옛체"/>
                          <a:cs typeface="휴먼옛체"/>
                        </a:rPr>
                        <a:t> </a:t>
                      </a:r>
                      <a:r>
                        <a:rPr sz="1600" dirty="0">
                          <a:solidFill>
                            <a:srgbClr val="434343"/>
                          </a:solidFill>
                          <a:latin typeface="휴먼옛체"/>
                          <a:cs typeface="휴먼옛체"/>
                        </a:rPr>
                        <a:t>전국_월별확진자  </a:t>
                      </a:r>
                      <a:r>
                        <a:rPr sz="1600" spc="-265" dirty="0">
                          <a:solidFill>
                            <a:srgbClr val="434343"/>
                          </a:solidFill>
                          <a:latin typeface="휴먼옛체"/>
                          <a:cs typeface="휴먼옛체"/>
                        </a:rPr>
                        <a:t>제주_누적확진자</a:t>
                      </a:r>
                      <a:endParaRPr sz="1600">
                        <a:latin typeface="휴먼옛체"/>
                        <a:cs typeface="휴먼옛체"/>
                      </a:endParaRPr>
                    </a:p>
                  </a:txBody>
                  <a:tcPr marL="0" marR="0" marT="8318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14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434343"/>
                          </a:solidFill>
                          <a:latin typeface="휴먼옛체"/>
                          <a:cs typeface="휴먼옛체"/>
                        </a:rPr>
                        <a:t>음의</a:t>
                      </a:r>
                      <a:r>
                        <a:rPr sz="1600" spc="-200" dirty="0">
                          <a:solidFill>
                            <a:srgbClr val="434343"/>
                          </a:solidFill>
                          <a:latin typeface="휴먼옛체"/>
                          <a:cs typeface="휴먼옛체"/>
                        </a:rPr>
                        <a:t> </a:t>
                      </a:r>
                      <a:r>
                        <a:rPr sz="1600" dirty="0">
                          <a:solidFill>
                            <a:srgbClr val="434343"/>
                          </a:solidFill>
                          <a:latin typeface="휴먼옛체"/>
                          <a:cs typeface="휴먼옛체"/>
                        </a:rPr>
                        <a:t>상관관계</a:t>
                      </a:r>
                      <a:endParaRPr sz="1600">
                        <a:latin typeface="휴먼옛체"/>
                        <a:cs typeface="휴먼옛체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196342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600" spc="-10" dirty="0">
                          <a:solidFill>
                            <a:srgbClr val="434343"/>
                          </a:solidFill>
                          <a:latin typeface="휴먼옛체"/>
                          <a:cs typeface="휴먼옛체"/>
                        </a:rPr>
                        <a:t>area_cnt </a:t>
                      </a:r>
                      <a:r>
                        <a:rPr sz="1600" spc="-5" dirty="0">
                          <a:solidFill>
                            <a:srgbClr val="434343"/>
                          </a:solidFill>
                          <a:latin typeface="휴먼옛체"/>
                          <a:cs typeface="휴먼옛체"/>
                        </a:rPr>
                        <a:t> </a:t>
                      </a:r>
                      <a:r>
                        <a:rPr sz="1600" dirty="0">
                          <a:solidFill>
                            <a:srgbClr val="980000"/>
                          </a:solidFill>
                          <a:latin typeface="휴먼옛체"/>
                          <a:cs typeface="휴먼옛체"/>
                        </a:rPr>
                        <a:t>제주도민_60이상  </a:t>
                      </a:r>
                      <a:r>
                        <a:rPr sz="1600" spc="-290" dirty="0">
                          <a:solidFill>
                            <a:srgbClr val="434343"/>
                          </a:solidFill>
                          <a:latin typeface="휴먼옛체"/>
                          <a:cs typeface="휴먼옛체"/>
                        </a:rPr>
                        <a:t>강수 </a:t>
                      </a:r>
                      <a:r>
                        <a:rPr sz="1600" spc="-285" dirty="0">
                          <a:solidFill>
                            <a:srgbClr val="434343"/>
                          </a:solidFill>
                          <a:latin typeface="휴먼옛체"/>
                          <a:cs typeface="휴먼옛체"/>
                        </a:rPr>
                        <a:t> </a:t>
                      </a:r>
                      <a:r>
                        <a:rPr sz="1600" spc="-265" dirty="0">
                          <a:solidFill>
                            <a:srgbClr val="434343"/>
                          </a:solidFill>
                          <a:latin typeface="휴먼옛체"/>
                          <a:cs typeface="휴먼옛체"/>
                        </a:rPr>
                        <a:t>제주_누적확진자</a:t>
                      </a:r>
                      <a:endParaRPr sz="1600">
                        <a:latin typeface="휴먼옛체"/>
                        <a:cs typeface="휴먼옛체"/>
                      </a:endParaRPr>
                    </a:p>
                  </a:txBody>
                  <a:tcPr marL="0" marR="0" marT="8318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14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434343"/>
                          </a:solidFill>
                          <a:latin typeface="휴먼옛체"/>
                          <a:cs typeface="휴먼옛체"/>
                        </a:rPr>
                        <a:t>양의</a:t>
                      </a:r>
                      <a:r>
                        <a:rPr sz="1600" spc="-200" dirty="0">
                          <a:solidFill>
                            <a:srgbClr val="434343"/>
                          </a:solidFill>
                          <a:latin typeface="휴먼옛체"/>
                          <a:cs typeface="휴먼옛체"/>
                        </a:rPr>
                        <a:t> </a:t>
                      </a:r>
                      <a:r>
                        <a:rPr sz="1600" dirty="0">
                          <a:solidFill>
                            <a:srgbClr val="434343"/>
                          </a:solidFill>
                          <a:latin typeface="휴먼옛체"/>
                          <a:cs typeface="휴먼옛체"/>
                        </a:rPr>
                        <a:t>상관관계</a:t>
                      </a:r>
                      <a:endParaRPr sz="1600">
                        <a:latin typeface="휴먼옛체"/>
                        <a:cs typeface="휴먼옛체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220408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600" spc="-250" dirty="0">
                          <a:solidFill>
                            <a:srgbClr val="980000"/>
                          </a:solidFill>
                          <a:latin typeface="휴먼옛체"/>
                          <a:cs typeface="휴먼옛체"/>
                        </a:rPr>
                        <a:t>제주도민_여 </a:t>
                      </a:r>
                      <a:r>
                        <a:rPr sz="1600" spc="-245" dirty="0">
                          <a:solidFill>
                            <a:srgbClr val="980000"/>
                          </a:solidFill>
                          <a:latin typeface="휴먼옛체"/>
                          <a:cs typeface="휴먼옛체"/>
                        </a:rPr>
                        <a:t> </a:t>
                      </a:r>
                      <a:r>
                        <a:rPr sz="1600" dirty="0">
                          <a:solidFill>
                            <a:srgbClr val="434343"/>
                          </a:solidFill>
                          <a:latin typeface="휴먼옛체"/>
                          <a:cs typeface="휴먼옛체"/>
                        </a:rPr>
                        <a:t>외국인거주_남  </a:t>
                      </a:r>
                      <a:r>
                        <a:rPr sz="1600" spc="-320" dirty="0">
                          <a:solidFill>
                            <a:srgbClr val="434343"/>
                          </a:solidFill>
                          <a:latin typeface="휴먼옛체"/>
                          <a:cs typeface="휴먼옛체"/>
                        </a:rPr>
                        <a:t>기온</a:t>
                      </a:r>
                      <a:endParaRPr sz="1600">
                        <a:latin typeface="휴먼옛체"/>
                        <a:cs typeface="휴먼옛체"/>
                      </a:endParaRPr>
                    </a:p>
                    <a:p>
                      <a:pPr marL="85725" marR="2032000">
                        <a:lnSpc>
                          <a:spcPct val="100000"/>
                        </a:lnSpc>
                      </a:pPr>
                      <a:r>
                        <a:rPr sz="1600" spc="-290" dirty="0">
                          <a:solidFill>
                            <a:srgbClr val="434343"/>
                          </a:solidFill>
                          <a:latin typeface="휴먼옛체"/>
                          <a:cs typeface="휴먼옛체"/>
                        </a:rPr>
                        <a:t>강수 </a:t>
                      </a:r>
                      <a:r>
                        <a:rPr sz="1600" spc="-285" dirty="0">
                          <a:solidFill>
                            <a:srgbClr val="434343"/>
                          </a:solidFill>
                          <a:latin typeface="휴먼옛체"/>
                          <a:cs typeface="휴먼옛체"/>
                        </a:rPr>
                        <a:t> </a:t>
                      </a:r>
                      <a:r>
                        <a:rPr sz="1600" dirty="0">
                          <a:solidFill>
                            <a:srgbClr val="434343"/>
                          </a:solidFill>
                          <a:latin typeface="휴먼옛체"/>
                          <a:cs typeface="휴먼옛체"/>
                        </a:rPr>
                        <a:t>전국_월별확진자</a:t>
                      </a:r>
                      <a:endParaRPr sz="1600">
                        <a:latin typeface="휴먼옛체"/>
                        <a:cs typeface="휴먼옛체"/>
                      </a:endParaRPr>
                    </a:p>
                  </a:txBody>
                  <a:tcPr marL="0" marR="0" marT="8318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799549" y="2149799"/>
            <a:ext cx="4385945" cy="419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935"/>
              </a:spcBef>
            </a:pPr>
            <a:r>
              <a:rPr sz="1500" spc="-310" dirty="0">
                <a:solidFill>
                  <a:srgbClr val="434343"/>
                </a:solidFill>
                <a:latin typeface="휴먼옛체"/>
                <a:cs typeface="휴먼옛체"/>
              </a:rPr>
              <a:t>설명력</a:t>
            </a:r>
            <a:r>
              <a:rPr sz="1500" spc="-185" dirty="0">
                <a:solidFill>
                  <a:srgbClr val="434343"/>
                </a:solidFill>
                <a:latin typeface="휴먼옛체"/>
                <a:cs typeface="휴먼옛체"/>
              </a:rPr>
              <a:t> </a:t>
            </a:r>
            <a:r>
              <a:rPr sz="1500" spc="-20" dirty="0">
                <a:solidFill>
                  <a:srgbClr val="434343"/>
                </a:solidFill>
                <a:latin typeface="휴먼옛체"/>
                <a:cs typeface="휴먼옛체"/>
              </a:rPr>
              <a:t>(adju</a:t>
            </a:r>
            <a:r>
              <a:rPr sz="1500" spc="-85" dirty="0">
                <a:solidFill>
                  <a:srgbClr val="434343"/>
                </a:solidFill>
                <a:latin typeface="휴먼옛체"/>
                <a:cs typeface="휴먼옛체"/>
              </a:rPr>
              <a:t>s</a:t>
            </a:r>
            <a:r>
              <a:rPr sz="1500" spc="85" dirty="0">
                <a:solidFill>
                  <a:srgbClr val="434343"/>
                </a:solidFill>
                <a:latin typeface="휴먼옛체"/>
                <a:cs typeface="휴먼옛체"/>
              </a:rPr>
              <a:t>t</a:t>
            </a:r>
            <a:r>
              <a:rPr sz="1500" spc="-90" dirty="0">
                <a:solidFill>
                  <a:srgbClr val="434343"/>
                </a:solidFill>
                <a:latin typeface="휴먼옛체"/>
                <a:cs typeface="휴먼옛체"/>
              </a:rPr>
              <a:t>ed</a:t>
            </a:r>
            <a:r>
              <a:rPr sz="1500" spc="-185" dirty="0">
                <a:solidFill>
                  <a:srgbClr val="434343"/>
                </a:solidFill>
                <a:latin typeface="휴먼옛체"/>
                <a:cs typeface="휴먼옛체"/>
              </a:rPr>
              <a:t> </a:t>
            </a:r>
            <a:r>
              <a:rPr sz="1500" spc="-10" dirty="0">
                <a:solidFill>
                  <a:srgbClr val="434343"/>
                </a:solidFill>
                <a:latin typeface="휴먼옛체"/>
                <a:cs typeface="휴먼옛체"/>
              </a:rPr>
              <a:t>R-squa</a:t>
            </a:r>
            <a:r>
              <a:rPr sz="1500" spc="-100" dirty="0">
                <a:solidFill>
                  <a:srgbClr val="434343"/>
                </a:solidFill>
                <a:latin typeface="휴먼옛체"/>
                <a:cs typeface="휴먼옛체"/>
              </a:rPr>
              <a:t>r</a:t>
            </a:r>
            <a:r>
              <a:rPr sz="1500" spc="-60" dirty="0">
                <a:solidFill>
                  <a:srgbClr val="434343"/>
                </a:solidFill>
                <a:latin typeface="휴먼옛체"/>
                <a:cs typeface="휴먼옛체"/>
              </a:rPr>
              <a:t>ed)</a:t>
            </a:r>
            <a:r>
              <a:rPr sz="1500" spc="-190" dirty="0">
                <a:solidFill>
                  <a:srgbClr val="434343"/>
                </a:solidFill>
                <a:latin typeface="휴먼옛체"/>
                <a:cs typeface="휴먼옛체"/>
              </a:rPr>
              <a:t> </a:t>
            </a:r>
            <a:r>
              <a:rPr sz="1500" spc="-20" dirty="0">
                <a:solidFill>
                  <a:srgbClr val="434343"/>
                </a:solidFill>
                <a:latin typeface="휴먼옛체"/>
                <a:cs typeface="휴먼옛체"/>
              </a:rPr>
              <a:t>=</a:t>
            </a:r>
            <a:r>
              <a:rPr sz="1500" spc="-185" dirty="0">
                <a:solidFill>
                  <a:srgbClr val="434343"/>
                </a:solidFill>
                <a:latin typeface="휴먼옛체"/>
                <a:cs typeface="휴먼옛체"/>
              </a:rPr>
              <a:t> </a:t>
            </a:r>
            <a:r>
              <a:rPr sz="1500" spc="55" dirty="0">
                <a:solidFill>
                  <a:srgbClr val="434343"/>
                </a:solidFill>
                <a:latin typeface="휴먼옛체"/>
                <a:cs typeface="휴먼옛체"/>
              </a:rPr>
              <a:t>0.9342</a:t>
            </a:r>
            <a:endParaRPr sz="1500">
              <a:latin typeface="휴먼옛체"/>
              <a:cs typeface="휴먼옛체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8449" y="1288900"/>
            <a:ext cx="11180445" cy="5328285"/>
            <a:chOff x="668449" y="1288900"/>
            <a:chExt cx="11180445" cy="5328285"/>
          </a:xfrm>
        </p:grpSpPr>
        <p:sp>
          <p:nvSpPr>
            <p:cNvPr id="3" name="object 3"/>
            <p:cNvSpPr/>
            <p:nvPr/>
          </p:nvSpPr>
          <p:spPr>
            <a:xfrm>
              <a:off x="668449" y="1288900"/>
              <a:ext cx="11180445" cy="5328285"/>
            </a:xfrm>
            <a:custGeom>
              <a:avLst/>
              <a:gdLst/>
              <a:ahLst/>
              <a:cxnLst/>
              <a:rect l="l" t="t" r="r" b="b"/>
              <a:pathLst>
                <a:path w="11180445" h="5328284">
                  <a:moveTo>
                    <a:pt x="11180099" y="5327699"/>
                  </a:moveTo>
                  <a:lnTo>
                    <a:pt x="0" y="5327699"/>
                  </a:lnTo>
                  <a:lnTo>
                    <a:pt x="0" y="0"/>
                  </a:lnTo>
                  <a:lnTo>
                    <a:pt x="11180099" y="0"/>
                  </a:lnTo>
                  <a:lnTo>
                    <a:pt x="11180099" y="532769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9541" y="1466951"/>
              <a:ext cx="10745470" cy="5049520"/>
            </a:xfrm>
            <a:custGeom>
              <a:avLst/>
              <a:gdLst/>
              <a:ahLst/>
              <a:cxnLst/>
              <a:rect l="l" t="t" r="r" b="b"/>
              <a:pathLst>
                <a:path w="10745470" h="5049520">
                  <a:moveTo>
                    <a:pt x="4385399" y="682853"/>
                  </a:moveTo>
                  <a:lnTo>
                    <a:pt x="0" y="682853"/>
                  </a:lnTo>
                  <a:lnTo>
                    <a:pt x="0" y="4877752"/>
                  </a:lnTo>
                  <a:lnTo>
                    <a:pt x="4385399" y="4877752"/>
                  </a:lnTo>
                  <a:lnTo>
                    <a:pt x="4385399" y="682853"/>
                  </a:lnTo>
                  <a:close/>
                </a:path>
                <a:path w="10745470" h="5049520">
                  <a:moveTo>
                    <a:pt x="10745381" y="0"/>
                  </a:moveTo>
                  <a:lnTo>
                    <a:pt x="5537682" y="0"/>
                  </a:lnTo>
                  <a:lnTo>
                    <a:pt x="5537682" y="5048999"/>
                  </a:lnTo>
                  <a:lnTo>
                    <a:pt x="10745381" y="5048999"/>
                  </a:lnTo>
                  <a:lnTo>
                    <a:pt x="10745381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9512" y="2315887"/>
              <a:ext cx="4065475" cy="3568250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622300" y="1143000"/>
            <a:ext cx="11569700" cy="0"/>
          </a:xfrm>
          <a:custGeom>
            <a:avLst/>
            <a:gdLst/>
            <a:ahLst/>
            <a:cxnLst/>
            <a:rect l="l" t="t" r="r" b="b"/>
            <a:pathLst>
              <a:path w="11569700">
                <a:moveTo>
                  <a:pt x="0" y="0"/>
                </a:moveTo>
                <a:lnTo>
                  <a:pt x="11569499" y="0"/>
                </a:lnTo>
              </a:path>
            </a:pathLst>
          </a:custGeom>
          <a:ln w="9524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86995" cy="6858000"/>
          </a:xfrm>
          <a:custGeom>
            <a:avLst/>
            <a:gdLst/>
            <a:ahLst/>
            <a:cxnLst/>
            <a:rect l="l" t="t" r="r" b="b"/>
            <a:pathLst>
              <a:path w="86995" h="6858000">
                <a:moveTo>
                  <a:pt x="0" y="0"/>
                </a:moveTo>
                <a:lnTo>
                  <a:pt x="86694" y="0"/>
                </a:lnTo>
                <a:lnTo>
                  <a:pt x="8669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B98A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84426" y="357711"/>
            <a:ext cx="43033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25" dirty="0"/>
              <a:t>모델</a:t>
            </a:r>
            <a:r>
              <a:rPr sz="3600" spc="-445" dirty="0"/>
              <a:t> </a:t>
            </a:r>
            <a:r>
              <a:rPr sz="3600" spc="-780" dirty="0"/>
              <a:t>선정</a:t>
            </a:r>
            <a:r>
              <a:rPr sz="3600" spc="-445" dirty="0"/>
              <a:t> </a:t>
            </a:r>
            <a:r>
              <a:rPr sz="3600" spc="-95" dirty="0"/>
              <a:t>-</a:t>
            </a:r>
            <a:r>
              <a:rPr sz="3600" spc="-445" dirty="0"/>
              <a:t> </a:t>
            </a:r>
            <a:r>
              <a:rPr sz="3600" spc="-675" dirty="0"/>
              <a:t>다중회귀분석</a:t>
            </a:r>
            <a:endParaRPr sz="360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84414" y="112711"/>
            <a:ext cx="42799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10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15" dirty="0">
                <a:solidFill>
                  <a:srgbClr val="554F4D"/>
                </a:solidFill>
                <a:latin typeface="휴먼옛체"/>
                <a:cs typeface="휴먼옛체"/>
              </a:rPr>
              <a:t>3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9549" y="2149799"/>
            <a:ext cx="4385945" cy="419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150">
              <a:latin typeface="Times New Roman"/>
              <a:cs typeface="Times New Roman"/>
            </a:endParaRPr>
          </a:p>
          <a:p>
            <a:pPr marR="38735" algn="ctr">
              <a:lnSpc>
                <a:spcPct val="100000"/>
              </a:lnSpc>
            </a:pPr>
            <a:r>
              <a:rPr sz="1500" spc="-310" dirty="0">
                <a:solidFill>
                  <a:srgbClr val="434343"/>
                </a:solidFill>
                <a:latin typeface="휴먼옛체"/>
                <a:cs typeface="휴먼옛체"/>
              </a:rPr>
              <a:t>설명력</a:t>
            </a:r>
            <a:r>
              <a:rPr sz="1500" spc="-185" dirty="0">
                <a:solidFill>
                  <a:srgbClr val="434343"/>
                </a:solidFill>
                <a:latin typeface="휴먼옛체"/>
                <a:cs typeface="휴먼옛체"/>
              </a:rPr>
              <a:t> </a:t>
            </a:r>
            <a:r>
              <a:rPr sz="1500" spc="-20" dirty="0">
                <a:solidFill>
                  <a:srgbClr val="434343"/>
                </a:solidFill>
                <a:latin typeface="휴먼옛체"/>
                <a:cs typeface="휴먼옛체"/>
              </a:rPr>
              <a:t>(adju</a:t>
            </a:r>
            <a:r>
              <a:rPr sz="1500" spc="-85" dirty="0">
                <a:solidFill>
                  <a:srgbClr val="434343"/>
                </a:solidFill>
                <a:latin typeface="휴먼옛체"/>
                <a:cs typeface="휴먼옛체"/>
              </a:rPr>
              <a:t>s</a:t>
            </a:r>
            <a:r>
              <a:rPr sz="1500" spc="85" dirty="0">
                <a:solidFill>
                  <a:srgbClr val="434343"/>
                </a:solidFill>
                <a:latin typeface="휴먼옛체"/>
                <a:cs typeface="휴먼옛체"/>
              </a:rPr>
              <a:t>t</a:t>
            </a:r>
            <a:r>
              <a:rPr sz="1500" spc="-90" dirty="0">
                <a:solidFill>
                  <a:srgbClr val="434343"/>
                </a:solidFill>
                <a:latin typeface="휴먼옛체"/>
                <a:cs typeface="휴먼옛체"/>
              </a:rPr>
              <a:t>ed</a:t>
            </a:r>
            <a:r>
              <a:rPr sz="1500" spc="-185" dirty="0">
                <a:solidFill>
                  <a:srgbClr val="434343"/>
                </a:solidFill>
                <a:latin typeface="휴먼옛체"/>
                <a:cs typeface="휴먼옛체"/>
              </a:rPr>
              <a:t> </a:t>
            </a:r>
            <a:r>
              <a:rPr sz="1500" spc="-10" dirty="0">
                <a:solidFill>
                  <a:srgbClr val="434343"/>
                </a:solidFill>
                <a:latin typeface="휴먼옛체"/>
                <a:cs typeface="휴먼옛체"/>
              </a:rPr>
              <a:t>R-squa</a:t>
            </a:r>
            <a:r>
              <a:rPr sz="1500" spc="-100" dirty="0">
                <a:solidFill>
                  <a:srgbClr val="434343"/>
                </a:solidFill>
                <a:latin typeface="휴먼옛체"/>
                <a:cs typeface="휴먼옛체"/>
              </a:rPr>
              <a:t>r</a:t>
            </a:r>
            <a:r>
              <a:rPr sz="1500" spc="-60" dirty="0">
                <a:solidFill>
                  <a:srgbClr val="434343"/>
                </a:solidFill>
                <a:latin typeface="휴먼옛체"/>
                <a:cs typeface="휴먼옛체"/>
              </a:rPr>
              <a:t>ed)</a:t>
            </a:r>
            <a:r>
              <a:rPr sz="1500" spc="-190" dirty="0">
                <a:solidFill>
                  <a:srgbClr val="434343"/>
                </a:solidFill>
                <a:latin typeface="휴먼옛체"/>
                <a:cs typeface="휴먼옛체"/>
              </a:rPr>
              <a:t> </a:t>
            </a:r>
            <a:r>
              <a:rPr sz="1500" spc="40" dirty="0">
                <a:solidFill>
                  <a:srgbClr val="434343"/>
                </a:solidFill>
                <a:latin typeface="휴먼옛체"/>
                <a:cs typeface="휴먼옛체"/>
              </a:rPr>
              <a:t>=0.9298</a:t>
            </a:r>
            <a:endParaRPr sz="1500">
              <a:latin typeface="휴먼옛체"/>
              <a:cs typeface="휴먼옛체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6434062" y="1527342"/>
          <a:ext cx="5003800" cy="53130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4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9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189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600" spc="-310" dirty="0">
                          <a:solidFill>
                            <a:srgbClr val="434343"/>
                          </a:solidFill>
                          <a:latin typeface="휴먼옛체"/>
                          <a:cs typeface="휴먼옛체"/>
                        </a:rPr>
                        <a:t>유의변수</a:t>
                      </a:r>
                      <a:endParaRPr sz="1600">
                        <a:latin typeface="휴먼옛체"/>
                        <a:cs typeface="휴먼옛체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85725" marR="1504315">
                        <a:lnSpc>
                          <a:spcPct val="100000"/>
                        </a:lnSpc>
                      </a:pPr>
                      <a:r>
                        <a:rPr sz="1600" spc="-275" dirty="0">
                          <a:solidFill>
                            <a:srgbClr val="980000"/>
                          </a:solidFill>
                          <a:latin typeface="휴먼옛체"/>
                          <a:cs typeface="휴먼옛체"/>
                        </a:rPr>
                        <a:t>농축수산물_결제금액 </a:t>
                      </a:r>
                      <a:r>
                        <a:rPr sz="1600" spc="-270" dirty="0">
                          <a:solidFill>
                            <a:srgbClr val="980000"/>
                          </a:solidFill>
                          <a:latin typeface="휴먼옛체"/>
                          <a:cs typeface="휴먼옛체"/>
                        </a:rPr>
                        <a:t> </a:t>
                      </a:r>
                      <a:r>
                        <a:rPr sz="1600" dirty="0">
                          <a:solidFill>
                            <a:srgbClr val="980000"/>
                          </a:solidFill>
                          <a:latin typeface="휴먼옛체"/>
                          <a:cs typeface="휴먼옛체"/>
                        </a:rPr>
                        <a:t>마트.슈퍼마켓_결제금액  </a:t>
                      </a:r>
                      <a:r>
                        <a:rPr sz="1600" spc="-265" dirty="0">
                          <a:solidFill>
                            <a:srgbClr val="980000"/>
                          </a:solidFill>
                          <a:latin typeface="휴먼옛체"/>
                          <a:cs typeface="휴먼옛체"/>
                        </a:rPr>
                        <a:t>식품_결제금액</a:t>
                      </a:r>
                      <a:endParaRPr sz="1600">
                        <a:latin typeface="휴먼옛체"/>
                        <a:cs typeface="휴먼옛체"/>
                      </a:endParaRPr>
                    </a:p>
                    <a:p>
                      <a:pPr marL="85725" marR="2973070" algn="just">
                        <a:lnSpc>
                          <a:spcPct val="100000"/>
                        </a:lnSpc>
                      </a:pPr>
                      <a:r>
                        <a:rPr sz="1600" dirty="0">
                          <a:latin typeface="휴먼옛체"/>
                          <a:cs typeface="휴먼옛체"/>
                        </a:rPr>
                        <a:t>풍속  </a:t>
                      </a:r>
                      <a:r>
                        <a:rPr sz="1600" dirty="0">
                          <a:solidFill>
                            <a:srgbClr val="434343"/>
                          </a:solidFill>
                          <a:latin typeface="휴먼옛체"/>
                          <a:cs typeface="휴먼옛체"/>
                        </a:rPr>
                        <a:t>기온  강수</a:t>
                      </a:r>
                      <a:endParaRPr sz="1600">
                        <a:latin typeface="휴먼옛체"/>
                        <a:cs typeface="휴먼옛체"/>
                      </a:endParaRPr>
                    </a:p>
                  </a:txBody>
                  <a:tcPr marL="0" marR="0" marT="57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25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434343"/>
                          </a:solidFill>
                          <a:latin typeface="휴먼옛체"/>
                          <a:cs typeface="휴먼옛체"/>
                        </a:rPr>
                        <a:t>음의</a:t>
                      </a:r>
                      <a:r>
                        <a:rPr sz="1600" spc="-200" dirty="0">
                          <a:solidFill>
                            <a:srgbClr val="434343"/>
                          </a:solidFill>
                          <a:latin typeface="휴먼옛체"/>
                          <a:cs typeface="휴먼옛체"/>
                        </a:rPr>
                        <a:t> </a:t>
                      </a:r>
                      <a:r>
                        <a:rPr sz="1600" dirty="0">
                          <a:solidFill>
                            <a:srgbClr val="434343"/>
                          </a:solidFill>
                          <a:latin typeface="휴먼옛체"/>
                          <a:cs typeface="휴먼옛체"/>
                        </a:rPr>
                        <a:t>상관관계</a:t>
                      </a:r>
                      <a:endParaRPr sz="1600">
                        <a:latin typeface="휴먼옛체"/>
                        <a:cs typeface="휴먼옛체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600" spc="-240" dirty="0">
                          <a:solidFill>
                            <a:srgbClr val="434343"/>
                          </a:solidFill>
                          <a:latin typeface="휴먼옛체"/>
                          <a:cs typeface="휴먼옛체"/>
                        </a:rPr>
                        <a:t>풍속,강수</a:t>
                      </a:r>
                      <a:endParaRPr sz="1600">
                        <a:latin typeface="휴먼옛체"/>
                        <a:cs typeface="휴먼옛체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25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434343"/>
                          </a:solidFill>
                          <a:latin typeface="휴먼옛체"/>
                          <a:cs typeface="휴먼옛체"/>
                        </a:rPr>
                        <a:t>양의</a:t>
                      </a:r>
                      <a:r>
                        <a:rPr sz="1600" spc="-200" dirty="0">
                          <a:solidFill>
                            <a:srgbClr val="434343"/>
                          </a:solidFill>
                          <a:latin typeface="휴먼옛체"/>
                          <a:cs typeface="휴먼옛체"/>
                        </a:rPr>
                        <a:t> </a:t>
                      </a:r>
                      <a:r>
                        <a:rPr sz="1600" dirty="0">
                          <a:solidFill>
                            <a:srgbClr val="434343"/>
                          </a:solidFill>
                          <a:latin typeface="휴먼옛체"/>
                          <a:cs typeface="휴먼옛체"/>
                        </a:rPr>
                        <a:t>상관관계</a:t>
                      </a:r>
                      <a:endParaRPr sz="1600">
                        <a:latin typeface="휴먼옛체"/>
                        <a:cs typeface="휴먼옛체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85725" marR="1504315">
                        <a:lnSpc>
                          <a:spcPct val="100000"/>
                        </a:lnSpc>
                      </a:pPr>
                      <a:r>
                        <a:rPr sz="1600" spc="-275" dirty="0">
                          <a:solidFill>
                            <a:srgbClr val="980000"/>
                          </a:solidFill>
                          <a:latin typeface="휴먼옛체"/>
                          <a:cs typeface="휴먼옛체"/>
                        </a:rPr>
                        <a:t>농축수산물_결제금액 </a:t>
                      </a:r>
                      <a:r>
                        <a:rPr sz="1600" spc="-270" dirty="0">
                          <a:solidFill>
                            <a:srgbClr val="980000"/>
                          </a:solidFill>
                          <a:latin typeface="휴먼옛체"/>
                          <a:cs typeface="휴먼옛체"/>
                        </a:rPr>
                        <a:t> </a:t>
                      </a:r>
                      <a:r>
                        <a:rPr sz="1600" dirty="0">
                          <a:solidFill>
                            <a:srgbClr val="980000"/>
                          </a:solidFill>
                          <a:latin typeface="휴먼옛체"/>
                          <a:cs typeface="휴먼옛체"/>
                        </a:rPr>
                        <a:t>마트.슈퍼마켓_결제금액  </a:t>
                      </a:r>
                      <a:r>
                        <a:rPr sz="1600" spc="-265" dirty="0">
                          <a:solidFill>
                            <a:srgbClr val="980000"/>
                          </a:solidFill>
                          <a:latin typeface="휴먼옛체"/>
                          <a:cs typeface="휴먼옛체"/>
                        </a:rPr>
                        <a:t>식품_결제금액</a:t>
                      </a:r>
                      <a:endParaRPr sz="1600">
                        <a:latin typeface="휴먼옛체"/>
                        <a:cs typeface="휴먼옛체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600" spc="-320" dirty="0">
                          <a:solidFill>
                            <a:srgbClr val="434343"/>
                          </a:solidFill>
                          <a:latin typeface="휴먼옛체"/>
                          <a:cs typeface="휴먼옛체"/>
                        </a:rPr>
                        <a:t>기온</a:t>
                      </a:r>
                      <a:endParaRPr sz="1600">
                        <a:latin typeface="휴먼옛체"/>
                        <a:cs typeface="휴먼옛체"/>
                      </a:endParaRPr>
                    </a:p>
                  </a:txBody>
                  <a:tcPr marL="0" marR="0" marT="31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706733" y="1302689"/>
            <a:ext cx="2582545" cy="718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25" dirty="0">
                <a:solidFill>
                  <a:srgbClr val="434343"/>
                </a:solidFill>
                <a:latin typeface="휴먼옛체"/>
                <a:cs typeface="휴먼옛체"/>
              </a:rPr>
              <a:t>최종선정.</a:t>
            </a:r>
            <a:r>
              <a:rPr sz="1800" spc="-225" dirty="0">
                <a:solidFill>
                  <a:srgbClr val="434343"/>
                </a:solidFill>
                <a:latin typeface="휴먼옛체"/>
                <a:cs typeface="휴먼옛체"/>
              </a:rPr>
              <a:t> </a:t>
            </a:r>
            <a:r>
              <a:rPr sz="1800" spc="-375" dirty="0">
                <a:solidFill>
                  <a:srgbClr val="434343"/>
                </a:solidFill>
                <a:latin typeface="휴먼옛체"/>
                <a:cs typeface="휴먼옛체"/>
              </a:rPr>
              <a:t>설명력</a:t>
            </a:r>
            <a:r>
              <a:rPr sz="1800" spc="-225" dirty="0">
                <a:solidFill>
                  <a:srgbClr val="434343"/>
                </a:solidFill>
                <a:latin typeface="휴먼옛체"/>
                <a:cs typeface="휴먼옛체"/>
              </a:rPr>
              <a:t> </a:t>
            </a:r>
            <a:r>
              <a:rPr sz="1800" spc="-315" dirty="0">
                <a:solidFill>
                  <a:srgbClr val="434343"/>
                </a:solidFill>
                <a:latin typeface="휴먼옛체"/>
                <a:cs typeface="휴먼옛체"/>
              </a:rPr>
              <a:t>기준</a:t>
            </a:r>
            <a:endParaRPr sz="1800">
              <a:latin typeface="휴먼옛체"/>
              <a:cs typeface="휴먼옛체"/>
            </a:endParaRPr>
          </a:p>
          <a:p>
            <a:pPr marL="142240">
              <a:lnSpc>
                <a:spcPct val="100000"/>
              </a:lnSpc>
              <a:spcBef>
                <a:spcPts val="1614"/>
              </a:spcBef>
            </a:pPr>
            <a:r>
              <a:rPr sz="1400" spc="-220" dirty="0">
                <a:solidFill>
                  <a:srgbClr val="434343"/>
                </a:solidFill>
                <a:latin typeface="휴먼옛체"/>
                <a:cs typeface="휴먼옛체"/>
              </a:rPr>
              <a:t>&lt;카드소비</a:t>
            </a:r>
            <a:r>
              <a:rPr sz="1400" spc="-175" dirty="0">
                <a:solidFill>
                  <a:srgbClr val="434343"/>
                </a:solidFill>
                <a:latin typeface="휴먼옛체"/>
                <a:cs typeface="휴먼옛체"/>
              </a:rPr>
              <a:t> </a:t>
            </a:r>
            <a:r>
              <a:rPr sz="1400" spc="-240" dirty="0">
                <a:solidFill>
                  <a:srgbClr val="434343"/>
                </a:solidFill>
                <a:latin typeface="휴먼옛체"/>
                <a:cs typeface="휴먼옛체"/>
              </a:rPr>
              <a:t>관련</a:t>
            </a:r>
            <a:r>
              <a:rPr sz="1400" spc="-175" dirty="0">
                <a:solidFill>
                  <a:srgbClr val="434343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434343"/>
                </a:solidFill>
                <a:latin typeface="휴먼옛체"/>
                <a:cs typeface="휴먼옛체"/>
              </a:rPr>
              <a:t>데이터</a:t>
            </a:r>
            <a:r>
              <a:rPr sz="1400" spc="-175" dirty="0">
                <a:solidFill>
                  <a:srgbClr val="434343"/>
                </a:solidFill>
                <a:latin typeface="휴먼옛체"/>
                <a:cs typeface="휴먼옛체"/>
              </a:rPr>
              <a:t> </a:t>
            </a:r>
            <a:r>
              <a:rPr sz="1400" spc="-140" dirty="0">
                <a:solidFill>
                  <a:srgbClr val="434343"/>
                </a:solidFill>
                <a:latin typeface="휴먼옛체"/>
                <a:cs typeface="휴먼옛체"/>
              </a:rPr>
              <a:t>목표&gt;(후보2)</a:t>
            </a:r>
            <a:endParaRPr sz="1400">
              <a:latin typeface="휴먼옛체"/>
              <a:cs typeface="휴먼옛체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8449" y="1288900"/>
            <a:ext cx="11180445" cy="5309235"/>
          </a:xfrm>
          <a:custGeom>
            <a:avLst/>
            <a:gdLst/>
            <a:ahLst/>
            <a:cxnLst/>
            <a:rect l="l" t="t" r="r" b="b"/>
            <a:pathLst>
              <a:path w="11180445" h="5309234">
                <a:moveTo>
                  <a:pt x="11180099" y="5308799"/>
                </a:moveTo>
                <a:lnTo>
                  <a:pt x="0" y="5308799"/>
                </a:lnTo>
                <a:lnTo>
                  <a:pt x="0" y="0"/>
                </a:lnTo>
                <a:lnTo>
                  <a:pt x="11180099" y="0"/>
                </a:lnTo>
                <a:lnTo>
                  <a:pt x="11180099" y="530879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97869" y="5396738"/>
            <a:ext cx="905192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5120" indent="-31305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-"/>
              <a:tabLst>
                <a:tab pos="325120" algn="l"/>
                <a:tab pos="325755" algn="l"/>
              </a:tabLst>
            </a:pPr>
            <a:r>
              <a:rPr sz="1400" spc="-65" dirty="0">
                <a:solidFill>
                  <a:srgbClr val="554F4D"/>
                </a:solidFill>
                <a:latin typeface="휴먼옛체"/>
                <a:cs typeface="휴먼옛체"/>
              </a:rPr>
              <a:t>MAE를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5" dirty="0">
                <a:solidFill>
                  <a:srgbClr val="554F4D"/>
                </a:solidFill>
                <a:latin typeface="휴먼옛체"/>
                <a:cs typeface="휴먼옛체"/>
              </a:rPr>
              <a:t>기준으로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5" dirty="0">
                <a:solidFill>
                  <a:srgbClr val="554F4D"/>
                </a:solidFill>
                <a:latin typeface="휴먼옛체"/>
                <a:cs typeface="휴먼옛체"/>
              </a:rPr>
              <a:t>ARIMA와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0" dirty="0">
                <a:solidFill>
                  <a:srgbClr val="554F4D"/>
                </a:solidFill>
                <a:latin typeface="휴먼옛체"/>
                <a:cs typeface="휴먼옛체"/>
              </a:rPr>
              <a:t>지수평활법이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310" dirty="0">
                <a:solidFill>
                  <a:srgbClr val="554F4D"/>
                </a:solidFill>
                <a:latin typeface="휴먼옛체"/>
                <a:cs typeface="휴먼옛체"/>
              </a:rPr>
              <a:t>좋은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310" dirty="0">
                <a:solidFill>
                  <a:srgbClr val="554F4D"/>
                </a:solidFill>
                <a:latin typeface="휴먼옛체"/>
                <a:cs typeface="휴먼옛체"/>
              </a:rPr>
              <a:t>성능을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04" dirty="0">
                <a:solidFill>
                  <a:srgbClr val="554F4D"/>
                </a:solidFill>
                <a:latin typeface="휴먼옛체"/>
                <a:cs typeface="휴먼옛체"/>
              </a:rPr>
              <a:t>보임.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50" dirty="0">
                <a:solidFill>
                  <a:srgbClr val="980000"/>
                </a:solidFill>
                <a:latin typeface="휴먼옛체"/>
                <a:cs typeface="휴먼옛체"/>
              </a:rPr>
              <a:t>2개월(4,5월)</a:t>
            </a:r>
            <a:r>
              <a:rPr sz="1400" spc="-17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980000"/>
                </a:solidFill>
                <a:latin typeface="휴먼옛체"/>
                <a:cs typeface="휴먼옛체"/>
              </a:rPr>
              <a:t>예측</a:t>
            </a:r>
            <a:r>
              <a:rPr sz="1400" spc="-170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60" dirty="0">
                <a:solidFill>
                  <a:srgbClr val="980000"/>
                </a:solidFill>
                <a:latin typeface="휴먼옛체"/>
                <a:cs typeface="휴먼옛체"/>
              </a:rPr>
              <a:t>결과는</a:t>
            </a:r>
            <a:r>
              <a:rPr sz="1400" spc="-17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15" dirty="0">
                <a:solidFill>
                  <a:srgbClr val="980000"/>
                </a:solidFill>
                <a:latin typeface="휴먼옛체"/>
                <a:cs typeface="휴먼옛체"/>
              </a:rPr>
              <a:t>ARIMA</a:t>
            </a:r>
            <a:r>
              <a:rPr sz="1400" spc="-15" dirty="0">
                <a:solidFill>
                  <a:srgbClr val="554F4D"/>
                </a:solidFill>
                <a:latin typeface="휴먼옛체"/>
                <a:cs typeface="휴먼옛체"/>
              </a:rPr>
              <a:t>가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20" dirty="0">
                <a:solidFill>
                  <a:srgbClr val="554F4D"/>
                </a:solidFill>
                <a:latin typeface="휴먼옛체"/>
                <a:cs typeface="휴먼옛체"/>
              </a:rPr>
              <a:t>가장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310" dirty="0">
                <a:solidFill>
                  <a:srgbClr val="554F4D"/>
                </a:solidFill>
                <a:latin typeface="휴먼옛체"/>
                <a:cs typeface="휴먼옛체"/>
              </a:rPr>
              <a:t>좋음</a:t>
            </a:r>
            <a:endParaRPr sz="14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  <a:buFont typeface=""/>
              <a:buChar char="-"/>
            </a:pPr>
            <a:endParaRPr sz="1150">
              <a:latin typeface="휴먼옛체"/>
              <a:cs typeface="휴먼옛체"/>
            </a:endParaRPr>
          </a:p>
          <a:p>
            <a:pPr marL="325120" indent="-313055">
              <a:lnSpc>
                <a:spcPct val="100000"/>
              </a:lnSpc>
              <a:spcBef>
                <a:spcPts val="5"/>
              </a:spcBef>
              <a:buClr>
                <a:srgbClr val="000000"/>
              </a:buClr>
              <a:buChar char="-"/>
              <a:tabLst>
                <a:tab pos="325120" algn="l"/>
                <a:tab pos="325755" algn="l"/>
              </a:tabLst>
            </a:pPr>
            <a:r>
              <a:rPr sz="1400" spc="5" dirty="0">
                <a:solidFill>
                  <a:srgbClr val="554F4D"/>
                </a:solidFill>
                <a:latin typeface="휴먼옛체"/>
                <a:cs typeface="휴먼옛체"/>
              </a:rPr>
              <a:t>STL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0" dirty="0">
                <a:solidFill>
                  <a:srgbClr val="554F4D"/>
                </a:solidFill>
                <a:latin typeface="휴먼옛체"/>
                <a:cs typeface="휴먼옛체"/>
              </a:rPr>
              <a:t>분해를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554F4D"/>
                </a:solidFill>
                <a:latin typeface="휴먼옛체"/>
                <a:cs typeface="휴먼옛체"/>
              </a:rPr>
              <a:t>적용한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0" dirty="0">
                <a:solidFill>
                  <a:srgbClr val="554F4D"/>
                </a:solidFill>
                <a:latin typeface="휴먼옛체"/>
                <a:cs typeface="휴먼옛체"/>
              </a:rPr>
              <a:t>지수평활법이</a:t>
            </a:r>
            <a:r>
              <a:rPr sz="1400" spc="-18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20" dirty="0">
                <a:solidFill>
                  <a:srgbClr val="554F4D"/>
                </a:solidFill>
                <a:latin typeface="휴먼옛체"/>
                <a:cs typeface="휴먼옛체"/>
              </a:rPr>
              <a:t>가장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310" dirty="0">
                <a:solidFill>
                  <a:srgbClr val="554F4D"/>
                </a:solidFill>
                <a:latin typeface="휴먼옛체"/>
                <a:cs typeface="휴먼옛체"/>
              </a:rPr>
              <a:t>좋은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310" dirty="0">
                <a:solidFill>
                  <a:srgbClr val="554F4D"/>
                </a:solidFill>
                <a:latin typeface="휴먼옛체"/>
                <a:cs typeface="휴먼옛체"/>
              </a:rPr>
              <a:t>성능을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554F4D"/>
                </a:solidFill>
                <a:latin typeface="휴먼옛체"/>
                <a:cs typeface="휴먼옛체"/>
              </a:rPr>
              <a:t>보일것으로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45" dirty="0">
                <a:solidFill>
                  <a:srgbClr val="554F4D"/>
                </a:solidFill>
                <a:latin typeface="휴먼옛체"/>
                <a:cs typeface="휴먼옛체"/>
              </a:rPr>
              <a:t>예상했지만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45" dirty="0">
                <a:solidFill>
                  <a:srgbClr val="554F4D"/>
                </a:solidFill>
                <a:latin typeface="휴먼옛체"/>
                <a:cs typeface="휴먼옛체"/>
              </a:rPr>
              <a:t>아쉬운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315" dirty="0">
                <a:solidFill>
                  <a:srgbClr val="554F4D"/>
                </a:solidFill>
                <a:latin typeface="휴먼옛체"/>
                <a:cs typeface="휴먼옛체"/>
              </a:rPr>
              <a:t>성능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0" dirty="0">
                <a:solidFill>
                  <a:srgbClr val="554F4D"/>
                </a:solidFill>
                <a:latin typeface="휴먼옛체"/>
                <a:cs typeface="휴먼옛체"/>
              </a:rPr>
              <a:t>-&gt;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5" dirty="0">
                <a:solidFill>
                  <a:srgbClr val="980000"/>
                </a:solidFill>
                <a:latin typeface="휴먼옛체"/>
                <a:cs typeface="휴먼옛체"/>
              </a:rPr>
              <a:t>STL</a:t>
            </a:r>
            <a:r>
              <a:rPr sz="1400" spc="-17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60" dirty="0">
                <a:solidFill>
                  <a:srgbClr val="980000"/>
                </a:solidFill>
                <a:latin typeface="휴먼옛체"/>
                <a:cs typeface="휴먼옛체"/>
              </a:rPr>
              <a:t>분해를</a:t>
            </a:r>
            <a:r>
              <a:rPr sz="1400" spc="-17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980000"/>
                </a:solidFill>
                <a:latin typeface="휴먼옛체"/>
                <a:cs typeface="휴먼옛체"/>
              </a:rPr>
              <a:t>적용한</a:t>
            </a:r>
            <a:r>
              <a:rPr sz="1400" spc="-17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54" dirty="0">
                <a:solidFill>
                  <a:srgbClr val="980000"/>
                </a:solidFill>
                <a:latin typeface="휴먼옛체"/>
                <a:cs typeface="휴먼옛체"/>
              </a:rPr>
              <a:t>지수평활법</a:t>
            </a:r>
            <a:r>
              <a:rPr sz="1400" spc="-17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85" dirty="0">
                <a:solidFill>
                  <a:srgbClr val="980000"/>
                </a:solidFill>
                <a:latin typeface="휴먼옛체"/>
                <a:cs typeface="휴먼옛체"/>
              </a:rPr>
              <a:t>모델</a:t>
            </a:r>
            <a:r>
              <a:rPr sz="1400" spc="-170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40" dirty="0">
                <a:solidFill>
                  <a:srgbClr val="980000"/>
                </a:solidFill>
                <a:latin typeface="휴먼옛체"/>
                <a:cs typeface="휴먼옛체"/>
              </a:rPr>
              <a:t>제외</a:t>
            </a:r>
            <a:endParaRPr sz="14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  <a:buFont typeface=""/>
              <a:buChar char="-"/>
            </a:pPr>
            <a:endParaRPr sz="1150">
              <a:latin typeface="휴먼옛체"/>
              <a:cs typeface="휴먼옛체"/>
            </a:endParaRPr>
          </a:p>
          <a:p>
            <a:pPr marL="325120" indent="-313055">
              <a:lnSpc>
                <a:spcPct val="100000"/>
              </a:lnSpc>
              <a:buClr>
                <a:srgbClr val="000000"/>
              </a:buClr>
              <a:buChar char="-"/>
              <a:tabLst>
                <a:tab pos="325120" algn="l"/>
                <a:tab pos="325755" algn="l"/>
              </a:tabLst>
            </a:pPr>
            <a:r>
              <a:rPr sz="1400" spc="-275" dirty="0">
                <a:solidFill>
                  <a:srgbClr val="554F4D"/>
                </a:solidFill>
                <a:latin typeface="휴먼옛체"/>
                <a:cs typeface="휴먼옛체"/>
              </a:rPr>
              <a:t>시계열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554F4D"/>
                </a:solidFill>
                <a:latin typeface="휴먼옛체"/>
                <a:cs typeface="휴먼옛체"/>
              </a:rPr>
              <a:t>모델의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554F4D"/>
                </a:solidFill>
                <a:latin typeface="휴먼옛체"/>
                <a:cs typeface="휴먼옛체"/>
              </a:rPr>
              <a:t>성능향상을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50" dirty="0">
                <a:solidFill>
                  <a:srgbClr val="554F4D"/>
                </a:solidFill>
                <a:latin typeface="휴먼옛체"/>
                <a:cs typeface="휴먼옛체"/>
              </a:rPr>
              <a:t>위해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155" dirty="0">
                <a:solidFill>
                  <a:srgbClr val="554F4D"/>
                </a:solidFill>
                <a:latin typeface="휴먼옛체"/>
                <a:cs typeface="휴먼옛체"/>
              </a:rPr>
              <a:t>2가지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54" dirty="0">
                <a:solidFill>
                  <a:srgbClr val="554F4D"/>
                </a:solidFill>
                <a:latin typeface="휴먼옛체"/>
                <a:cs typeface="휴먼옛체"/>
              </a:rPr>
              <a:t>방법이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90" dirty="0">
                <a:solidFill>
                  <a:srgbClr val="554F4D"/>
                </a:solidFill>
                <a:latin typeface="휴먼옛체"/>
                <a:cs typeface="휴먼옛체"/>
              </a:rPr>
              <a:t>존재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0" dirty="0">
                <a:solidFill>
                  <a:srgbClr val="554F4D"/>
                </a:solidFill>
                <a:latin typeface="휴먼옛체"/>
                <a:cs typeface="휴먼옛체"/>
              </a:rPr>
              <a:t>-&gt;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135" dirty="0">
                <a:solidFill>
                  <a:srgbClr val="554F4D"/>
                </a:solidFill>
                <a:latin typeface="휴먼옛체"/>
                <a:cs typeface="휴먼옛체"/>
              </a:rPr>
              <a:t>1</a:t>
            </a:r>
            <a:r>
              <a:rPr sz="1400" spc="-135" dirty="0">
                <a:latin typeface="휴먼옛체"/>
                <a:cs typeface="휴먼옛체"/>
              </a:rPr>
              <a:t>.</a:t>
            </a:r>
            <a:r>
              <a:rPr sz="1400" spc="-170" dirty="0"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980000"/>
                </a:solidFill>
                <a:latin typeface="휴먼옛체"/>
                <a:cs typeface="휴먼옛체"/>
              </a:rPr>
              <a:t>데이터</a:t>
            </a:r>
            <a:r>
              <a:rPr sz="1400" spc="-17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95" dirty="0">
                <a:solidFill>
                  <a:srgbClr val="980000"/>
                </a:solidFill>
                <a:latin typeface="휴먼옛체"/>
                <a:cs typeface="휴먼옛체"/>
              </a:rPr>
              <a:t>전처리</a:t>
            </a:r>
            <a:r>
              <a:rPr sz="1400" spc="-295" dirty="0">
                <a:solidFill>
                  <a:srgbClr val="554F4D"/>
                </a:solidFill>
                <a:latin typeface="휴먼옛체"/>
                <a:cs typeface="휴먼옛체"/>
              </a:rPr>
              <a:t>를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54" dirty="0">
                <a:solidFill>
                  <a:srgbClr val="554F4D"/>
                </a:solidFill>
                <a:latin typeface="휴먼옛체"/>
                <a:cs typeface="휴먼옛체"/>
              </a:rPr>
              <a:t>통한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04" dirty="0">
                <a:solidFill>
                  <a:srgbClr val="554F4D"/>
                </a:solidFill>
                <a:latin typeface="휴먼옛체"/>
                <a:cs typeface="휴먼옛체"/>
              </a:rPr>
              <a:t>성능향상,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10" dirty="0">
                <a:solidFill>
                  <a:srgbClr val="554F4D"/>
                </a:solidFill>
                <a:latin typeface="휴먼옛체"/>
                <a:cs typeface="휴먼옛체"/>
              </a:rPr>
              <a:t>2.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5" dirty="0">
                <a:solidFill>
                  <a:srgbClr val="980000"/>
                </a:solidFill>
                <a:latin typeface="휴먼옛체"/>
                <a:cs typeface="휴먼옛체"/>
              </a:rPr>
              <a:t>여러</a:t>
            </a:r>
            <a:r>
              <a:rPr sz="1400" spc="-17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85" dirty="0">
                <a:solidFill>
                  <a:srgbClr val="980000"/>
                </a:solidFill>
                <a:latin typeface="휴먼옛체"/>
                <a:cs typeface="휴먼옛체"/>
              </a:rPr>
              <a:t>모델</a:t>
            </a:r>
            <a:r>
              <a:rPr sz="1400" spc="-170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50" dirty="0">
                <a:solidFill>
                  <a:srgbClr val="980000"/>
                </a:solidFill>
                <a:latin typeface="휴먼옛체"/>
                <a:cs typeface="휴먼옛체"/>
              </a:rPr>
              <a:t>앙상블</a:t>
            </a:r>
            <a:r>
              <a:rPr sz="1400" spc="-250" dirty="0">
                <a:solidFill>
                  <a:srgbClr val="554F4D"/>
                </a:solidFill>
                <a:latin typeface="휴먼옛체"/>
                <a:cs typeface="휴먼옛체"/>
              </a:rPr>
              <a:t>을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54" dirty="0">
                <a:solidFill>
                  <a:srgbClr val="554F4D"/>
                </a:solidFill>
                <a:latin typeface="휴먼옛체"/>
                <a:cs typeface="휴먼옛체"/>
              </a:rPr>
              <a:t>통한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5" dirty="0">
                <a:solidFill>
                  <a:srgbClr val="554F4D"/>
                </a:solidFill>
                <a:latin typeface="휴먼옛체"/>
                <a:cs typeface="휴먼옛체"/>
              </a:rPr>
              <a:t>성능향상</a:t>
            </a:r>
            <a:endParaRPr sz="1400">
              <a:latin typeface="휴먼옛체"/>
              <a:cs typeface="휴먼옛체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46674" y="1837475"/>
            <a:ext cx="6246495" cy="3470910"/>
          </a:xfrm>
          <a:custGeom>
            <a:avLst/>
            <a:gdLst/>
            <a:ahLst/>
            <a:cxnLst/>
            <a:rect l="l" t="t" r="r" b="b"/>
            <a:pathLst>
              <a:path w="6246495" h="3470910">
                <a:moveTo>
                  <a:pt x="6245999" y="3470699"/>
                </a:moveTo>
                <a:lnTo>
                  <a:pt x="0" y="3470699"/>
                </a:lnTo>
                <a:lnTo>
                  <a:pt x="0" y="0"/>
                </a:lnTo>
                <a:lnTo>
                  <a:pt x="6245999" y="0"/>
                </a:lnTo>
                <a:lnTo>
                  <a:pt x="6245999" y="3470699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2300" y="1143000"/>
            <a:ext cx="11570335" cy="0"/>
          </a:xfrm>
          <a:custGeom>
            <a:avLst/>
            <a:gdLst/>
            <a:ahLst/>
            <a:cxnLst/>
            <a:rect l="l" t="t" r="r" b="b"/>
            <a:pathLst>
              <a:path w="11570335">
                <a:moveTo>
                  <a:pt x="0" y="0"/>
                </a:moveTo>
                <a:lnTo>
                  <a:pt x="11569799" y="0"/>
                </a:lnTo>
              </a:path>
              <a:path w="11570335">
                <a:moveTo>
                  <a:pt x="0" y="0"/>
                </a:moveTo>
                <a:lnTo>
                  <a:pt x="11569799" y="0"/>
                </a:lnTo>
              </a:path>
            </a:pathLst>
          </a:custGeom>
          <a:ln w="9524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86995" cy="6858000"/>
          </a:xfrm>
          <a:custGeom>
            <a:avLst/>
            <a:gdLst/>
            <a:ahLst/>
            <a:cxnLst/>
            <a:rect l="l" t="t" r="r" b="b"/>
            <a:pathLst>
              <a:path w="86995" h="6858000">
                <a:moveTo>
                  <a:pt x="0" y="0"/>
                </a:moveTo>
                <a:lnTo>
                  <a:pt x="86694" y="0"/>
                </a:lnTo>
                <a:lnTo>
                  <a:pt x="8669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B98A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46726" y="1432814"/>
            <a:ext cx="714057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4825" algn="l"/>
              </a:tabLst>
            </a:pPr>
            <a:r>
              <a:rPr sz="1700" spc="-65" dirty="0">
                <a:latin typeface="휴먼옛체"/>
                <a:cs typeface="휴먼옛체"/>
              </a:rPr>
              <a:t>01.	</a:t>
            </a:r>
            <a:r>
              <a:rPr sz="1700" spc="-335" dirty="0">
                <a:latin typeface="휴먼옛체"/>
                <a:cs typeface="휴먼옛체"/>
              </a:rPr>
              <a:t>시계열</a:t>
            </a:r>
            <a:r>
              <a:rPr sz="1700" spc="-215" dirty="0">
                <a:latin typeface="휴먼옛체"/>
                <a:cs typeface="휴먼옛체"/>
              </a:rPr>
              <a:t> </a:t>
            </a:r>
            <a:r>
              <a:rPr sz="1700" spc="-345" dirty="0">
                <a:latin typeface="휴먼옛체"/>
                <a:cs typeface="휴먼옛체"/>
              </a:rPr>
              <a:t>모델</a:t>
            </a:r>
            <a:r>
              <a:rPr sz="1700" spc="-204" dirty="0">
                <a:latin typeface="휴먼옛체"/>
                <a:cs typeface="휴먼옛체"/>
              </a:rPr>
              <a:t> </a:t>
            </a:r>
            <a:r>
              <a:rPr sz="1700" spc="-385" dirty="0">
                <a:latin typeface="휴먼옛체"/>
                <a:cs typeface="휴먼옛체"/>
              </a:rPr>
              <a:t>성능</a:t>
            </a:r>
            <a:r>
              <a:rPr sz="1700" spc="-204" dirty="0">
                <a:latin typeface="휴먼옛체"/>
                <a:cs typeface="휴먼옛체"/>
              </a:rPr>
              <a:t> </a:t>
            </a:r>
            <a:r>
              <a:rPr sz="1400" spc="-40" dirty="0">
                <a:solidFill>
                  <a:srgbClr val="7F7F7F"/>
                </a:solidFill>
                <a:latin typeface="휴먼옛체"/>
                <a:cs typeface="휴먼옛체"/>
              </a:rPr>
              <a:t>-</a:t>
            </a:r>
            <a:r>
              <a:rPr sz="1400" spc="-170" dirty="0">
                <a:solidFill>
                  <a:srgbClr val="7F7F7F"/>
                </a:solidFill>
                <a:latin typeface="휴먼옛체"/>
                <a:cs typeface="휴먼옛체"/>
              </a:rPr>
              <a:t> </a:t>
            </a:r>
            <a:r>
              <a:rPr sz="1400" spc="70" dirty="0">
                <a:solidFill>
                  <a:srgbClr val="7F7F7F"/>
                </a:solidFill>
                <a:latin typeface="휴먼옛체"/>
                <a:cs typeface="휴먼옛체"/>
              </a:rPr>
              <a:t>4,5,6</a:t>
            </a:r>
            <a:r>
              <a:rPr sz="1400" spc="-175" dirty="0">
                <a:solidFill>
                  <a:srgbClr val="7F7F7F"/>
                </a:solidFill>
                <a:latin typeface="휴먼옛체"/>
                <a:cs typeface="휴먼옛체"/>
              </a:rPr>
              <a:t> </a:t>
            </a:r>
            <a:r>
              <a:rPr sz="1400" spc="-240" dirty="0">
                <a:solidFill>
                  <a:srgbClr val="7F7F7F"/>
                </a:solidFill>
                <a:latin typeface="휴먼옛체"/>
                <a:cs typeface="휴먼옛체"/>
              </a:rPr>
              <a:t>월</a:t>
            </a:r>
            <a:r>
              <a:rPr sz="1400" spc="-170" dirty="0">
                <a:solidFill>
                  <a:srgbClr val="7F7F7F"/>
                </a:solidFill>
                <a:latin typeface="휴먼옛체"/>
                <a:cs typeface="휴먼옛체"/>
              </a:rPr>
              <a:t> </a:t>
            </a:r>
            <a:r>
              <a:rPr sz="1400" spc="-285" dirty="0">
                <a:solidFill>
                  <a:srgbClr val="7F7F7F"/>
                </a:solidFill>
                <a:latin typeface="휴먼옛체"/>
                <a:cs typeface="휴먼옛체"/>
              </a:rPr>
              <a:t>음식물쓰레기</a:t>
            </a:r>
            <a:r>
              <a:rPr sz="1400" spc="-175" dirty="0">
                <a:solidFill>
                  <a:srgbClr val="7F7F7F"/>
                </a:solidFill>
                <a:latin typeface="휴먼옛체"/>
                <a:cs typeface="휴먼옛체"/>
              </a:rPr>
              <a:t> </a:t>
            </a:r>
            <a:r>
              <a:rPr sz="1400" spc="-235" dirty="0">
                <a:solidFill>
                  <a:srgbClr val="7F7F7F"/>
                </a:solidFill>
                <a:latin typeface="휴먼옛체"/>
                <a:cs typeface="휴먼옛체"/>
              </a:rPr>
              <a:t>배출량</a:t>
            </a:r>
            <a:r>
              <a:rPr sz="1400" spc="-175" dirty="0">
                <a:solidFill>
                  <a:srgbClr val="7F7F7F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7F7F7F"/>
                </a:solidFill>
                <a:latin typeface="휴먼옛체"/>
                <a:cs typeface="휴먼옛체"/>
              </a:rPr>
              <a:t>예측데이터</a:t>
            </a:r>
            <a:r>
              <a:rPr sz="1400" spc="-170" dirty="0">
                <a:solidFill>
                  <a:srgbClr val="7F7F7F"/>
                </a:solidFill>
                <a:latin typeface="휴먼옛체"/>
                <a:cs typeface="휴먼옛체"/>
              </a:rPr>
              <a:t> </a:t>
            </a:r>
            <a:r>
              <a:rPr sz="1400" spc="210" dirty="0">
                <a:solidFill>
                  <a:srgbClr val="7F7F7F"/>
                </a:solidFill>
                <a:latin typeface="휴먼옛체"/>
                <a:cs typeface="휴먼옛체"/>
              </a:rPr>
              <a:t>/</a:t>
            </a:r>
            <a:r>
              <a:rPr sz="1400" spc="-170" dirty="0">
                <a:solidFill>
                  <a:srgbClr val="7F7F7F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7F7F7F"/>
                </a:solidFill>
                <a:latin typeface="휴먼옛체"/>
                <a:cs typeface="휴먼옛체"/>
              </a:rPr>
              <a:t>제공데이터</a:t>
            </a:r>
            <a:r>
              <a:rPr sz="1400" spc="-175" dirty="0">
                <a:solidFill>
                  <a:srgbClr val="7F7F7F"/>
                </a:solidFill>
                <a:latin typeface="휴먼옛체"/>
                <a:cs typeface="휴먼옛체"/>
              </a:rPr>
              <a:t> 비교(월별,</a:t>
            </a:r>
            <a:r>
              <a:rPr sz="1400" spc="-170" dirty="0">
                <a:solidFill>
                  <a:srgbClr val="7F7F7F"/>
                </a:solidFill>
                <a:latin typeface="휴먼옛체"/>
                <a:cs typeface="휴먼옛체"/>
              </a:rPr>
              <a:t> </a:t>
            </a:r>
            <a:r>
              <a:rPr sz="1400" spc="-220" dirty="0">
                <a:solidFill>
                  <a:srgbClr val="7F7F7F"/>
                </a:solidFill>
                <a:latin typeface="휴먼옛체"/>
                <a:cs typeface="휴먼옛체"/>
              </a:rPr>
              <a:t>행정동별)</a:t>
            </a:r>
            <a:endParaRPr sz="1400">
              <a:latin typeface="휴먼옛체"/>
              <a:cs typeface="휴먼옛체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65358" y="5058062"/>
            <a:ext cx="18808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80" dirty="0">
                <a:solidFill>
                  <a:srgbClr val="554F4D"/>
                </a:solidFill>
                <a:latin typeface="휴먼옛체"/>
                <a:cs typeface="휴먼옛체"/>
              </a:rPr>
              <a:t>&lt;각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210" dirty="0">
                <a:solidFill>
                  <a:srgbClr val="554F4D"/>
                </a:solidFill>
                <a:latin typeface="휴먼옛체"/>
                <a:cs typeface="휴먼옛체"/>
              </a:rPr>
              <a:t>모델의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MAE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195" dirty="0">
                <a:solidFill>
                  <a:srgbClr val="554F4D"/>
                </a:solidFill>
                <a:latin typeface="휴먼옛체"/>
                <a:cs typeface="휴먼옛체"/>
              </a:rPr>
              <a:t>기준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250" dirty="0">
                <a:solidFill>
                  <a:srgbClr val="554F4D"/>
                </a:solidFill>
                <a:latin typeface="휴먼옛체"/>
                <a:cs typeface="휴먼옛체"/>
              </a:rPr>
              <a:t>성능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170" dirty="0">
                <a:solidFill>
                  <a:srgbClr val="554F4D"/>
                </a:solidFill>
                <a:latin typeface="휴먼옛체"/>
                <a:cs typeface="휴먼옛체"/>
              </a:rPr>
              <a:t>그래프&gt;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46674" y="1837475"/>
            <a:ext cx="6246495" cy="347091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786130">
              <a:lnSpc>
                <a:spcPct val="100000"/>
              </a:lnSpc>
              <a:spcBef>
                <a:spcPts val="509"/>
              </a:spcBef>
              <a:tabLst>
                <a:tab pos="2800350" algn="l"/>
                <a:tab pos="4260215" algn="l"/>
              </a:tabLst>
            </a:pPr>
            <a:r>
              <a:rPr sz="1100" spc="20" dirty="0">
                <a:solidFill>
                  <a:srgbClr val="434343"/>
                </a:solidFill>
                <a:latin typeface="휴먼옛체"/>
                <a:cs typeface="휴먼옛체"/>
              </a:rPr>
              <a:t>&lt;ARIMA</a:t>
            </a:r>
            <a:r>
              <a:rPr sz="1100" spc="-140" dirty="0">
                <a:solidFill>
                  <a:srgbClr val="434343"/>
                </a:solidFill>
                <a:latin typeface="휴먼옛체"/>
                <a:cs typeface="휴먼옛체"/>
              </a:rPr>
              <a:t> </a:t>
            </a:r>
            <a:r>
              <a:rPr sz="1100" spc="-5" dirty="0">
                <a:solidFill>
                  <a:srgbClr val="434343"/>
                </a:solidFill>
                <a:latin typeface="휴먼옛체"/>
                <a:cs typeface="휴먼옛체"/>
              </a:rPr>
              <a:t>&gt;</a:t>
            </a:r>
            <a:r>
              <a:rPr sz="1100" dirty="0">
                <a:solidFill>
                  <a:srgbClr val="434343"/>
                </a:solidFill>
                <a:latin typeface="휴먼옛체"/>
                <a:cs typeface="휴먼옛체"/>
              </a:rPr>
              <a:t>	</a:t>
            </a:r>
            <a:r>
              <a:rPr sz="1100" spc="-145" dirty="0">
                <a:solidFill>
                  <a:srgbClr val="434343"/>
                </a:solidFill>
                <a:latin typeface="휴먼옛체"/>
                <a:cs typeface="휴먼옛체"/>
              </a:rPr>
              <a:t>&lt;지수평활법&gt;</a:t>
            </a:r>
            <a:r>
              <a:rPr sz="1100" dirty="0">
                <a:solidFill>
                  <a:srgbClr val="434343"/>
                </a:solidFill>
                <a:latin typeface="휴먼옛체"/>
                <a:cs typeface="휴먼옛체"/>
              </a:rPr>
              <a:t>	</a:t>
            </a:r>
            <a:r>
              <a:rPr sz="1100" spc="15" dirty="0">
                <a:solidFill>
                  <a:srgbClr val="434343"/>
                </a:solidFill>
                <a:latin typeface="휴먼옛체"/>
                <a:cs typeface="휴먼옛체"/>
              </a:rPr>
              <a:t>&lt;</a:t>
            </a:r>
            <a:r>
              <a:rPr sz="1100" spc="-30" dirty="0">
                <a:solidFill>
                  <a:srgbClr val="434343"/>
                </a:solidFill>
                <a:latin typeface="휴먼옛체"/>
                <a:cs typeface="휴먼옛체"/>
              </a:rPr>
              <a:t>S</a:t>
            </a:r>
            <a:r>
              <a:rPr sz="1100" spc="15" dirty="0">
                <a:solidFill>
                  <a:srgbClr val="434343"/>
                </a:solidFill>
                <a:latin typeface="휴먼옛체"/>
                <a:cs typeface="휴먼옛체"/>
              </a:rPr>
              <a:t>TL</a:t>
            </a:r>
            <a:r>
              <a:rPr sz="1100" spc="-140" dirty="0">
                <a:solidFill>
                  <a:srgbClr val="434343"/>
                </a:solidFill>
                <a:latin typeface="휴먼옛체"/>
                <a:cs typeface="휴먼옛체"/>
              </a:rPr>
              <a:t> </a:t>
            </a:r>
            <a:r>
              <a:rPr sz="1100" spc="-204" dirty="0">
                <a:solidFill>
                  <a:srgbClr val="434343"/>
                </a:solidFill>
                <a:latin typeface="휴먼옛체"/>
                <a:cs typeface="휴먼옛체"/>
              </a:rPr>
              <a:t>분해를</a:t>
            </a:r>
            <a:r>
              <a:rPr sz="1100" spc="-140" dirty="0">
                <a:solidFill>
                  <a:srgbClr val="434343"/>
                </a:solidFill>
                <a:latin typeface="휴먼옛체"/>
                <a:cs typeface="휴먼옛체"/>
              </a:rPr>
              <a:t> </a:t>
            </a:r>
            <a:r>
              <a:rPr sz="1100" spc="-215" dirty="0">
                <a:solidFill>
                  <a:srgbClr val="434343"/>
                </a:solidFill>
                <a:latin typeface="휴먼옛체"/>
                <a:cs typeface="휴먼옛체"/>
              </a:rPr>
              <a:t>적용한</a:t>
            </a:r>
            <a:r>
              <a:rPr sz="1100" spc="-140" dirty="0">
                <a:solidFill>
                  <a:srgbClr val="434343"/>
                </a:solidFill>
                <a:latin typeface="휴먼옛체"/>
                <a:cs typeface="휴먼옛체"/>
              </a:rPr>
              <a:t> </a:t>
            </a:r>
            <a:r>
              <a:rPr sz="1100" spc="-170" dirty="0">
                <a:solidFill>
                  <a:srgbClr val="434343"/>
                </a:solidFill>
                <a:latin typeface="휴먼옛체"/>
                <a:cs typeface="휴먼옛체"/>
              </a:rPr>
              <a:t>지수평활법&gt;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84417" y="357711"/>
            <a:ext cx="40322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25" dirty="0"/>
              <a:t>모델</a:t>
            </a:r>
            <a:r>
              <a:rPr sz="3600" spc="-445" dirty="0"/>
              <a:t> </a:t>
            </a:r>
            <a:r>
              <a:rPr sz="3600" spc="-780" dirty="0"/>
              <a:t>선정</a:t>
            </a:r>
            <a:r>
              <a:rPr sz="3600" spc="-445" dirty="0"/>
              <a:t> </a:t>
            </a:r>
            <a:r>
              <a:rPr sz="3600" spc="-95" dirty="0"/>
              <a:t>-</a:t>
            </a:r>
            <a:r>
              <a:rPr sz="3600" spc="-445" dirty="0"/>
              <a:t> </a:t>
            </a:r>
            <a:r>
              <a:rPr sz="3600" spc="-710" dirty="0"/>
              <a:t>시계열</a:t>
            </a:r>
            <a:r>
              <a:rPr sz="3600" spc="-445" dirty="0"/>
              <a:t> </a:t>
            </a:r>
            <a:r>
              <a:rPr sz="3600" spc="-725" dirty="0"/>
              <a:t>모델</a:t>
            </a:r>
            <a:endParaRPr sz="3600"/>
          </a:p>
        </p:txBody>
      </p:sp>
      <p:grpSp>
        <p:nvGrpSpPr>
          <p:cNvPr id="11" name="object 11"/>
          <p:cNvGrpSpPr/>
          <p:nvPr/>
        </p:nvGrpSpPr>
        <p:grpSpPr>
          <a:xfrm>
            <a:off x="1615750" y="2122474"/>
            <a:ext cx="10029190" cy="3060700"/>
            <a:chOff x="1615750" y="2122474"/>
            <a:chExt cx="10029190" cy="306070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5750" y="2122824"/>
              <a:ext cx="1799999" cy="305999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37475" y="2122824"/>
              <a:ext cx="1799999" cy="30599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17900" y="2122474"/>
              <a:ext cx="1799999" cy="30600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766599" y="2138374"/>
              <a:ext cx="3878579" cy="2868930"/>
            </a:xfrm>
            <a:custGeom>
              <a:avLst/>
              <a:gdLst/>
              <a:ahLst/>
              <a:cxnLst/>
              <a:rect l="l" t="t" r="r" b="b"/>
              <a:pathLst>
                <a:path w="3878579" h="2868929">
                  <a:moveTo>
                    <a:pt x="3878099" y="2868899"/>
                  </a:moveTo>
                  <a:lnTo>
                    <a:pt x="0" y="2868899"/>
                  </a:lnTo>
                  <a:lnTo>
                    <a:pt x="0" y="0"/>
                  </a:lnTo>
                  <a:lnTo>
                    <a:pt x="3878099" y="0"/>
                  </a:lnTo>
                  <a:lnTo>
                    <a:pt x="3878099" y="2868899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56450" y="2196449"/>
              <a:ext cx="3698399" cy="275272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84414" y="112711"/>
            <a:ext cx="42799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10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15" dirty="0">
                <a:solidFill>
                  <a:srgbClr val="554F4D"/>
                </a:solidFill>
                <a:latin typeface="휴먼옛체"/>
                <a:cs typeface="휴먼옛체"/>
              </a:rPr>
              <a:t>3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8449" y="1288900"/>
            <a:ext cx="11180445" cy="5309235"/>
          </a:xfrm>
          <a:custGeom>
            <a:avLst/>
            <a:gdLst/>
            <a:ahLst/>
            <a:cxnLst/>
            <a:rect l="l" t="t" r="r" b="b"/>
            <a:pathLst>
              <a:path w="11180445" h="5309234">
                <a:moveTo>
                  <a:pt x="11180099" y="5308799"/>
                </a:moveTo>
                <a:lnTo>
                  <a:pt x="0" y="5308799"/>
                </a:lnTo>
                <a:lnTo>
                  <a:pt x="0" y="0"/>
                </a:lnTo>
                <a:lnTo>
                  <a:pt x="11180099" y="0"/>
                </a:lnTo>
                <a:lnTo>
                  <a:pt x="11180099" y="530879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2300" y="1143000"/>
            <a:ext cx="11570335" cy="0"/>
          </a:xfrm>
          <a:custGeom>
            <a:avLst/>
            <a:gdLst/>
            <a:ahLst/>
            <a:cxnLst/>
            <a:rect l="l" t="t" r="r" b="b"/>
            <a:pathLst>
              <a:path w="11570335">
                <a:moveTo>
                  <a:pt x="0" y="0"/>
                </a:moveTo>
                <a:lnTo>
                  <a:pt x="11569799" y="0"/>
                </a:lnTo>
              </a:path>
              <a:path w="11570335">
                <a:moveTo>
                  <a:pt x="0" y="0"/>
                </a:moveTo>
                <a:lnTo>
                  <a:pt x="11569799" y="0"/>
                </a:lnTo>
              </a:path>
            </a:pathLst>
          </a:custGeom>
          <a:ln w="9524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86995" cy="6858000"/>
          </a:xfrm>
          <a:custGeom>
            <a:avLst/>
            <a:gdLst/>
            <a:ahLst/>
            <a:cxnLst/>
            <a:rect l="l" t="t" r="r" b="b"/>
            <a:pathLst>
              <a:path w="86995" h="6858000">
                <a:moveTo>
                  <a:pt x="0" y="0"/>
                </a:moveTo>
                <a:lnTo>
                  <a:pt x="86694" y="0"/>
                </a:lnTo>
                <a:lnTo>
                  <a:pt x="8669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B98A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82050" y="1432814"/>
            <a:ext cx="778446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sz="1700" spc="35" dirty="0">
                <a:latin typeface="휴먼옛체"/>
                <a:cs typeface="휴먼옛체"/>
              </a:rPr>
              <a:t>02.	</a:t>
            </a:r>
            <a:r>
              <a:rPr sz="1700" spc="-335" dirty="0">
                <a:latin typeface="휴먼옛체"/>
                <a:cs typeface="휴먼옛체"/>
              </a:rPr>
              <a:t>시계열</a:t>
            </a:r>
            <a:r>
              <a:rPr sz="1700" spc="-215" dirty="0">
                <a:latin typeface="휴먼옛체"/>
                <a:cs typeface="휴먼옛체"/>
              </a:rPr>
              <a:t> </a:t>
            </a:r>
            <a:r>
              <a:rPr sz="1700" spc="-345" dirty="0">
                <a:latin typeface="휴먼옛체"/>
                <a:cs typeface="휴먼옛체"/>
              </a:rPr>
              <a:t>모델</a:t>
            </a:r>
            <a:r>
              <a:rPr sz="1700" spc="-210" dirty="0">
                <a:latin typeface="휴먼옛체"/>
                <a:cs typeface="휴먼옛체"/>
              </a:rPr>
              <a:t> </a:t>
            </a:r>
            <a:r>
              <a:rPr sz="1700" spc="-385" dirty="0">
                <a:latin typeface="휴먼옛체"/>
                <a:cs typeface="휴먼옛체"/>
              </a:rPr>
              <a:t>성능</a:t>
            </a:r>
            <a:r>
              <a:rPr sz="1700" spc="-210" dirty="0">
                <a:latin typeface="휴먼옛체"/>
                <a:cs typeface="휴먼옛체"/>
              </a:rPr>
              <a:t> </a:t>
            </a:r>
            <a:r>
              <a:rPr sz="1700" spc="-260" dirty="0">
                <a:latin typeface="휴먼옛체"/>
                <a:cs typeface="휴먼옛체"/>
              </a:rPr>
              <a:t>향상</a:t>
            </a:r>
            <a:r>
              <a:rPr sz="1700" spc="-210" dirty="0">
                <a:latin typeface="휴먼옛체"/>
                <a:cs typeface="휴먼옛체"/>
              </a:rPr>
              <a:t> </a:t>
            </a:r>
            <a:r>
              <a:rPr sz="1400" spc="-40" dirty="0">
                <a:solidFill>
                  <a:srgbClr val="7F7F7F"/>
                </a:solidFill>
                <a:latin typeface="휴먼옛체"/>
                <a:cs typeface="휴먼옛체"/>
              </a:rPr>
              <a:t>-</a:t>
            </a:r>
            <a:r>
              <a:rPr sz="1400" spc="-175" dirty="0">
                <a:solidFill>
                  <a:srgbClr val="7F7F7F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7F7F7F"/>
                </a:solidFill>
                <a:latin typeface="휴먼옛체"/>
                <a:cs typeface="휴먼옛체"/>
              </a:rPr>
              <a:t>데이터</a:t>
            </a:r>
            <a:r>
              <a:rPr sz="1400" spc="-175" dirty="0">
                <a:solidFill>
                  <a:srgbClr val="7F7F7F"/>
                </a:solidFill>
                <a:latin typeface="휴먼옛체"/>
                <a:cs typeface="휴먼옛체"/>
              </a:rPr>
              <a:t> </a:t>
            </a:r>
            <a:r>
              <a:rPr sz="1400" spc="-290" dirty="0">
                <a:solidFill>
                  <a:srgbClr val="7F7F7F"/>
                </a:solidFill>
                <a:latin typeface="휴먼옛체"/>
                <a:cs typeface="휴먼옛체"/>
              </a:rPr>
              <a:t>로그</a:t>
            </a:r>
            <a:r>
              <a:rPr sz="1400" spc="-175" dirty="0">
                <a:solidFill>
                  <a:srgbClr val="7F7F7F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7F7F7F"/>
                </a:solidFill>
                <a:latin typeface="휴먼옛체"/>
                <a:cs typeface="휴먼옛체"/>
              </a:rPr>
              <a:t>정규화</a:t>
            </a:r>
            <a:r>
              <a:rPr sz="1400" spc="-175" dirty="0">
                <a:solidFill>
                  <a:srgbClr val="7F7F7F"/>
                </a:solidFill>
                <a:latin typeface="휴먼옛체"/>
                <a:cs typeface="휴먼옛체"/>
              </a:rPr>
              <a:t> </a:t>
            </a:r>
            <a:r>
              <a:rPr sz="1400" spc="210" dirty="0">
                <a:solidFill>
                  <a:srgbClr val="7F7F7F"/>
                </a:solidFill>
                <a:latin typeface="휴먼옛체"/>
                <a:cs typeface="휴먼옛체"/>
              </a:rPr>
              <a:t>/</a:t>
            </a:r>
            <a:r>
              <a:rPr sz="1400" spc="-175" dirty="0">
                <a:solidFill>
                  <a:srgbClr val="7F7F7F"/>
                </a:solidFill>
                <a:latin typeface="휴먼옛체"/>
                <a:cs typeface="휴먼옛체"/>
              </a:rPr>
              <a:t> </a:t>
            </a:r>
            <a:r>
              <a:rPr sz="1400" spc="-50" dirty="0">
                <a:solidFill>
                  <a:srgbClr val="7F7F7F"/>
                </a:solidFill>
                <a:latin typeface="휴먼옛체"/>
                <a:cs typeface="휴먼옛체"/>
              </a:rPr>
              <a:t>앙상블(ARIMA,</a:t>
            </a:r>
            <a:r>
              <a:rPr sz="1400" spc="-175" dirty="0">
                <a:solidFill>
                  <a:srgbClr val="7F7F7F"/>
                </a:solidFill>
                <a:latin typeface="휴먼옛체"/>
                <a:cs typeface="휴먼옛체"/>
              </a:rPr>
              <a:t> </a:t>
            </a:r>
            <a:r>
              <a:rPr sz="1400" spc="-210" dirty="0">
                <a:solidFill>
                  <a:srgbClr val="7F7F7F"/>
                </a:solidFill>
                <a:latin typeface="휴먼옛체"/>
                <a:cs typeface="휴먼옛체"/>
              </a:rPr>
              <a:t>지수평활법,</a:t>
            </a:r>
            <a:r>
              <a:rPr sz="1400" spc="-180" dirty="0">
                <a:solidFill>
                  <a:srgbClr val="7F7F7F"/>
                </a:solidFill>
                <a:latin typeface="휴먼옛체"/>
                <a:cs typeface="휴먼옛체"/>
              </a:rPr>
              <a:t> </a:t>
            </a:r>
            <a:r>
              <a:rPr sz="1400" spc="-110" dirty="0">
                <a:solidFill>
                  <a:srgbClr val="7F7F7F"/>
                </a:solidFill>
                <a:latin typeface="휴먼옛체"/>
                <a:cs typeface="휴먼옛체"/>
              </a:rPr>
              <a:t>STL분해)을</a:t>
            </a:r>
            <a:r>
              <a:rPr sz="1400" spc="-180" dirty="0">
                <a:solidFill>
                  <a:srgbClr val="7F7F7F"/>
                </a:solidFill>
                <a:latin typeface="휴먼옛체"/>
                <a:cs typeface="휴먼옛체"/>
              </a:rPr>
              <a:t> </a:t>
            </a:r>
            <a:r>
              <a:rPr sz="1400" spc="-240" dirty="0">
                <a:solidFill>
                  <a:srgbClr val="7F7F7F"/>
                </a:solidFill>
                <a:latin typeface="휴먼옛체"/>
                <a:cs typeface="휴먼옛체"/>
              </a:rPr>
              <a:t>활용한</a:t>
            </a:r>
            <a:r>
              <a:rPr sz="1400" spc="-175" dirty="0">
                <a:solidFill>
                  <a:srgbClr val="7F7F7F"/>
                </a:solidFill>
                <a:latin typeface="휴먼옛체"/>
                <a:cs typeface="휴먼옛체"/>
              </a:rPr>
              <a:t> </a:t>
            </a:r>
            <a:r>
              <a:rPr sz="1400" spc="-315" dirty="0">
                <a:solidFill>
                  <a:srgbClr val="7F7F7F"/>
                </a:solidFill>
                <a:latin typeface="휴먼옛체"/>
                <a:cs typeface="휴먼옛체"/>
              </a:rPr>
              <a:t>성능</a:t>
            </a:r>
            <a:r>
              <a:rPr sz="1400" spc="-175" dirty="0">
                <a:solidFill>
                  <a:srgbClr val="7F7F7F"/>
                </a:solidFill>
                <a:latin typeface="휴먼옛체"/>
                <a:cs typeface="휴먼옛체"/>
              </a:rPr>
              <a:t> </a:t>
            </a:r>
            <a:r>
              <a:rPr sz="1400" spc="-215" dirty="0">
                <a:solidFill>
                  <a:srgbClr val="7F7F7F"/>
                </a:solidFill>
                <a:latin typeface="휴먼옛체"/>
                <a:cs typeface="휴먼옛체"/>
              </a:rPr>
              <a:t>향상</a:t>
            </a:r>
            <a:endParaRPr sz="1400">
              <a:latin typeface="휴먼옛체"/>
              <a:cs typeface="휴먼옛체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97869" y="5396738"/>
            <a:ext cx="8394700" cy="1115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5120" indent="-31305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-"/>
              <a:tabLst>
                <a:tab pos="325120" algn="l"/>
                <a:tab pos="325755" algn="l"/>
              </a:tabLst>
            </a:pPr>
            <a:r>
              <a:rPr sz="1400" spc="-280" dirty="0">
                <a:solidFill>
                  <a:srgbClr val="554F4D"/>
                </a:solidFill>
                <a:latin typeface="휴먼옛체"/>
                <a:cs typeface="휴먼옛체"/>
              </a:rPr>
              <a:t>모든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85" dirty="0">
                <a:solidFill>
                  <a:srgbClr val="554F4D"/>
                </a:solidFill>
                <a:latin typeface="휴먼옛체"/>
                <a:cs typeface="휴먼옛체"/>
              </a:rPr>
              <a:t>모델이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90" dirty="0">
                <a:solidFill>
                  <a:srgbClr val="980000"/>
                </a:solidFill>
                <a:latin typeface="휴먼옛체"/>
                <a:cs typeface="휴먼옛체"/>
              </a:rPr>
              <a:t>로그</a:t>
            </a:r>
            <a:r>
              <a:rPr sz="1400" spc="-17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980000"/>
                </a:solidFill>
                <a:latin typeface="휴먼옛체"/>
                <a:cs typeface="휴먼옛체"/>
              </a:rPr>
              <a:t>정규화</a:t>
            </a:r>
            <a:r>
              <a:rPr sz="1400" spc="-17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554F4D"/>
                </a:solidFill>
                <a:latin typeface="휴먼옛체"/>
                <a:cs typeface="휴먼옛체"/>
              </a:rPr>
              <a:t>이전보다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305" dirty="0">
                <a:solidFill>
                  <a:srgbClr val="554F4D"/>
                </a:solidFill>
                <a:latin typeface="휴먼옛체"/>
                <a:cs typeface="휴먼옛체"/>
              </a:rPr>
              <a:t>성능이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15" dirty="0">
                <a:solidFill>
                  <a:srgbClr val="554F4D"/>
                </a:solidFill>
                <a:latin typeface="휴먼옛체"/>
                <a:cs typeface="휴먼옛체"/>
              </a:rPr>
              <a:t>향상</a:t>
            </a:r>
            <a:endParaRPr sz="1400">
              <a:latin typeface="휴먼옛체"/>
              <a:cs typeface="휴먼옛체"/>
            </a:endParaRPr>
          </a:p>
          <a:p>
            <a:pPr marL="325120" indent="-313055">
              <a:lnSpc>
                <a:spcPct val="100000"/>
              </a:lnSpc>
              <a:buClr>
                <a:srgbClr val="000000"/>
              </a:buClr>
              <a:buChar char="-"/>
              <a:tabLst>
                <a:tab pos="325120" algn="l"/>
                <a:tab pos="325755" algn="l"/>
              </a:tabLst>
            </a:pPr>
            <a:r>
              <a:rPr sz="1400" spc="-55" dirty="0">
                <a:solidFill>
                  <a:srgbClr val="554F4D"/>
                </a:solidFill>
                <a:latin typeface="휴먼옛체"/>
                <a:cs typeface="휴먼옛체"/>
              </a:rPr>
              <a:t>4월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554F4D"/>
                </a:solidFill>
                <a:latin typeface="휴먼옛체"/>
                <a:cs typeface="휴먼옛체"/>
              </a:rPr>
              <a:t>예측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5" dirty="0">
                <a:solidFill>
                  <a:srgbClr val="554F4D"/>
                </a:solidFill>
                <a:latin typeface="휴먼옛체"/>
                <a:cs typeface="휴먼옛체"/>
              </a:rPr>
              <a:t>데이터는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50" dirty="0">
                <a:solidFill>
                  <a:srgbClr val="554F4D"/>
                </a:solidFill>
                <a:latin typeface="휴먼옛체"/>
                <a:cs typeface="휴먼옛체"/>
              </a:rPr>
              <a:t>앙상블이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20" dirty="0">
                <a:solidFill>
                  <a:srgbClr val="554F4D"/>
                </a:solidFill>
                <a:latin typeface="휴먼옛체"/>
                <a:cs typeface="휴먼옛체"/>
              </a:rPr>
              <a:t>가장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5" dirty="0">
                <a:solidFill>
                  <a:srgbClr val="554F4D"/>
                </a:solidFill>
                <a:latin typeface="휴먼옛체"/>
                <a:cs typeface="휴먼옛체"/>
              </a:rPr>
              <a:t>좋았으나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50" dirty="0">
                <a:solidFill>
                  <a:srgbClr val="980000"/>
                </a:solidFill>
                <a:latin typeface="휴먼옛체"/>
                <a:cs typeface="휴먼옛체"/>
              </a:rPr>
              <a:t>2개월(4,5월)</a:t>
            </a:r>
            <a:r>
              <a:rPr sz="1400" spc="-17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980000"/>
                </a:solidFill>
                <a:latin typeface="휴먼옛체"/>
                <a:cs typeface="휴먼옛체"/>
              </a:rPr>
              <a:t>예측</a:t>
            </a:r>
            <a:r>
              <a:rPr sz="1400" spc="-170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60" dirty="0">
                <a:solidFill>
                  <a:srgbClr val="980000"/>
                </a:solidFill>
                <a:latin typeface="휴먼옛체"/>
                <a:cs typeface="휴먼옛체"/>
              </a:rPr>
              <a:t>결과치를</a:t>
            </a:r>
            <a:r>
              <a:rPr sz="1400" spc="-170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75" dirty="0">
                <a:solidFill>
                  <a:srgbClr val="980000"/>
                </a:solidFill>
                <a:latin typeface="휴먼옛체"/>
                <a:cs typeface="휴먼옛체"/>
              </a:rPr>
              <a:t>종합적으로</a:t>
            </a:r>
            <a:r>
              <a:rPr sz="1400" spc="-17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40" dirty="0">
                <a:solidFill>
                  <a:srgbClr val="980000"/>
                </a:solidFill>
                <a:latin typeface="휴먼옛체"/>
                <a:cs typeface="휴먼옛체"/>
              </a:rPr>
              <a:t>확인했을때</a:t>
            </a:r>
            <a:r>
              <a:rPr sz="1400" spc="-170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15" dirty="0">
                <a:solidFill>
                  <a:srgbClr val="980000"/>
                </a:solidFill>
                <a:latin typeface="휴먼옛체"/>
                <a:cs typeface="휴먼옛체"/>
              </a:rPr>
              <a:t>ARIMA</a:t>
            </a:r>
            <a:r>
              <a:rPr sz="1400" spc="-15" dirty="0">
                <a:solidFill>
                  <a:srgbClr val="554F4D"/>
                </a:solidFill>
                <a:latin typeface="휴먼옛체"/>
                <a:cs typeface="휴먼옛체"/>
              </a:rPr>
              <a:t>가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20" dirty="0">
                <a:solidFill>
                  <a:srgbClr val="554F4D"/>
                </a:solidFill>
                <a:latin typeface="휴먼옛체"/>
                <a:cs typeface="휴먼옛체"/>
              </a:rPr>
              <a:t>가장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310" dirty="0">
                <a:solidFill>
                  <a:srgbClr val="554F4D"/>
                </a:solidFill>
                <a:latin typeface="휴먼옛체"/>
                <a:cs typeface="휴먼옛체"/>
              </a:rPr>
              <a:t>좋은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315" dirty="0">
                <a:solidFill>
                  <a:srgbClr val="554F4D"/>
                </a:solidFill>
                <a:latin typeface="휴먼옛체"/>
                <a:cs typeface="휴먼옛체"/>
              </a:rPr>
              <a:t>성능</a:t>
            </a:r>
            <a:endParaRPr sz="1400">
              <a:latin typeface="휴먼옛체"/>
              <a:cs typeface="휴먼옛체"/>
            </a:endParaRPr>
          </a:p>
          <a:p>
            <a:pPr marL="325120" indent="-313055">
              <a:lnSpc>
                <a:spcPct val="100000"/>
              </a:lnSpc>
              <a:buClr>
                <a:srgbClr val="000000"/>
              </a:buClr>
              <a:buChar char="-"/>
              <a:tabLst>
                <a:tab pos="325120" algn="l"/>
                <a:tab pos="325755" algn="l"/>
              </a:tabLst>
            </a:pPr>
            <a:r>
              <a:rPr sz="1400" spc="-320" dirty="0">
                <a:solidFill>
                  <a:srgbClr val="554F4D"/>
                </a:solidFill>
                <a:latin typeface="휴먼옛체"/>
                <a:cs typeface="휴먼옛체"/>
              </a:rPr>
              <a:t>본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5" dirty="0">
                <a:solidFill>
                  <a:srgbClr val="554F4D"/>
                </a:solidFill>
                <a:latin typeface="휴먼옛체"/>
                <a:cs typeface="휴먼옛체"/>
              </a:rPr>
              <a:t>대회에서는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140" dirty="0">
                <a:solidFill>
                  <a:srgbClr val="980000"/>
                </a:solidFill>
                <a:latin typeface="휴먼옛체"/>
                <a:cs typeface="휴먼옛체"/>
              </a:rPr>
              <a:t>2개월</a:t>
            </a:r>
            <a:r>
              <a:rPr sz="1400" spc="-17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40" dirty="0">
                <a:solidFill>
                  <a:srgbClr val="980000"/>
                </a:solidFill>
                <a:latin typeface="휴먼옛체"/>
                <a:cs typeface="휴먼옛체"/>
              </a:rPr>
              <a:t>(7,8월)의</a:t>
            </a:r>
            <a:r>
              <a:rPr sz="1400" spc="-17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300" dirty="0">
                <a:solidFill>
                  <a:srgbClr val="980000"/>
                </a:solidFill>
                <a:latin typeface="휴먼옛체"/>
                <a:cs typeface="휴먼옛체"/>
              </a:rPr>
              <a:t>음식물</a:t>
            </a:r>
            <a:r>
              <a:rPr sz="1400" spc="-17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980000"/>
                </a:solidFill>
                <a:latin typeface="휴먼옛체"/>
                <a:cs typeface="휴먼옛체"/>
              </a:rPr>
              <a:t>쓰레기</a:t>
            </a:r>
            <a:r>
              <a:rPr sz="1400" spc="-17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45" dirty="0">
                <a:solidFill>
                  <a:srgbClr val="980000"/>
                </a:solidFill>
                <a:latin typeface="휴먼옛체"/>
                <a:cs typeface="휴먼옛체"/>
              </a:rPr>
              <a:t>배출량을</a:t>
            </a:r>
            <a:r>
              <a:rPr sz="1400" spc="-17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980000"/>
                </a:solidFill>
                <a:latin typeface="휴먼옛체"/>
                <a:cs typeface="휴먼옛체"/>
              </a:rPr>
              <a:t>예</a:t>
            </a:r>
            <a:r>
              <a:rPr sz="1400" spc="-275" dirty="0">
                <a:solidFill>
                  <a:srgbClr val="980000"/>
                </a:solidFill>
                <a:latin typeface="휴먼옛체"/>
                <a:cs typeface="휴먼옛체"/>
              </a:rPr>
              <a:t>측</a:t>
            </a:r>
            <a:r>
              <a:rPr sz="1400" spc="-235" dirty="0">
                <a:solidFill>
                  <a:srgbClr val="554F4D"/>
                </a:solidFill>
                <a:latin typeface="휴먼옛체"/>
                <a:cs typeface="휴먼옛체"/>
              </a:rPr>
              <a:t>해야함</a:t>
            </a:r>
            <a:endParaRPr sz="14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900">
              <a:latin typeface="휴먼옛체"/>
              <a:cs typeface="휴먼옛체"/>
            </a:endParaRPr>
          </a:p>
          <a:p>
            <a:pPr marL="1182370">
              <a:lnSpc>
                <a:spcPct val="100000"/>
              </a:lnSpc>
            </a:pPr>
            <a:r>
              <a:rPr sz="1800" spc="-390" dirty="0">
                <a:solidFill>
                  <a:srgbClr val="554F4D"/>
                </a:solidFill>
                <a:latin typeface="휴먼옛체"/>
                <a:cs typeface="휴먼옛체"/>
              </a:rPr>
              <a:t>결론</a:t>
            </a:r>
            <a:r>
              <a:rPr sz="1800" spc="-28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600" spc="-50" dirty="0">
                <a:solidFill>
                  <a:srgbClr val="554F4D"/>
                </a:solidFill>
                <a:latin typeface="휴먼옛체"/>
                <a:cs typeface="휴먼옛체"/>
              </a:rPr>
              <a:t>:</a:t>
            </a:r>
            <a:r>
              <a:rPr sz="1600" spc="-20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600" spc="-300" dirty="0">
                <a:solidFill>
                  <a:srgbClr val="554F4D"/>
                </a:solidFill>
                <a:latin typeface="휴먼옛체"/>
                <a:cs typeface="휴먼옛체"/>
              </a:rPr>
              <a:t>데이터에</a:t>
            </a:r>
            <a:r>
              <a:rPr sz="1600" spc="-20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600" spc="-330" dirty="0">
                <a:solidFill>
                  <a:srgbClr val="554F4D"/>
                </a:solidFill>
                <a:latin typeface="휴먼옛체"/>
                <a:cs typeface="휴먼옛체"/>
              </a:rPr>
              <a:t>로그</a:t>
            </a:r>
            <a:r>
              <a:rPr sz="1600" spc="-20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600" spc="-310" dirty="0">
                <a:solidFill>
                  <a:srgbClr val="554F4D"/>
                </a:solidFill>
                <a:latin typeface="휴먼옛체"/>
                <a:cs typeface="휴먼옛체"/>
              </a:rPr>
              <a:t>정규화를</a:t>
            </a:r>
            <a:r>
              <a:rPr sz="1600" spc="-19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600" spc="-300" dirty="0">
                <a:solidFill>
                  <a:srgbClr val="554F4D"/>
                </a:solidFill>
                <a:latin typeface="휴먼옛체"/>
                <a:cs typeface="휴먼옛체"/>
              </a:rPr>
              <a:t>활용하여</a:t>
            </a:r>
            <a:r>
              <a:rPr sz="1600" spc="-20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600" spc="-315" dirty="0">
                <a:solidFill>
                  <a:srgbClr val="554F4D"/>
                </a:solidFill>
                <a:latin typeface="휴먼옛체"/>
                <a:cs typeface="휴먼옛체"/>
              </a:rPr>
              <a:t>시계열</a:t>
            </a:r>
            <a:r>
              <a:rPr sz="1600" spc="-20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600" spc="-275" dirty="0">
                <a:solidFill>
                  <a:srgbClr val="554F4D"/>
                </a:solidFill>
                <a:latin typeface="휴먼옛체"/>
                <a:cs typeface="휴먼옛체"/>
              </a:rPr>
              <a:t>예측한</a:t>
            </a:r>
            <a:r>
              <a:rPr sz="1600" spc="-20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600" spc="35" dirty="0">
                <a:solidFill>
                  <a:srgbClr val="980000"/>
                </a:solidFill>
                <a:latin typeface="휴먼옛체"/>
                <a:cs typeface="휴먼옛체"/>
              </a:rPr>
              <a:t>ARIMA</a:t>
            </a:r>
            <a:r>
              <a:rPr sz="1600" spc="-19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600" spc="-325" dirty="0">
                <a:solidFill>
                  <a:srgbClr val="554F4D"/>
                </a:solidFill>
                <a:latin typeface="휴먼옛체"/>
                <a:cs typeface="휴먼옛체"/>
              </a:rPr>
              <a:t>모델을</a:t>
            </a:r>
            <a:r>
              <a:rPr sz="1600" spc="-20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600" spc="-320" dirty="0">
                <a:solidFill>
                  <a:srgbClr val="554F4D"/>
                </a:solidFill>
                <a:latin typeface="휴먼옛체"/>
                <a:cs typeface="휴먼옛체"/>
              </a:rPr>
              <a:t>최종</a:t>
            </a:r>
            <a:r>
              <a:rPr sz="1600" spc="-20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600" spc="-315" dirty="0">
                <a:solidFill>
                  <a:srgbClr val="554F4D"/>
                </a:solidFill>
                <a:latin typeface="휴먼옛체"/>
                <a:cs typeface="휴먼옛체"/>
              </a:rPr>
              <a:t>시계열</a:t>
            </a:r>
            <a:r>
              <a:rPr sz="1600" spc="-20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600" spc="-315" dirty="0">
                <a:solidFill>
                  <a:srgbClr val="554F4D"/>
                </a:solidFill>
                <a:latin typeface="휴먼옛체"/>
                <a:cs typeface="휴먼옛체"/>
              </a:rPr>
              <a:t>모델로</a:t>
            </a:r>
            <a:r>
              <a:rPr sz="1600" spc="-19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600" spc="-350" dirty="0">
                <a:solidFill>
                  <a:srgbClr val="554F4D"/>
                </a:solidFill>
                <a:latin typeface="휴먼옛체"/>
                <a:cs typeface="휴먼옛체"/>
              </a:rPr>
              <a:t>선정</a:t>
            </a:r>
            <a:endParaRPr sz="1600">
              <a:latin typeface="휴먼옛체"/>
              <a:cs typeface="휴먼옛체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84417" y="357711"/>
            <a:ext cx="40322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25" dirty="0"/>
              <a:t>모델</a:t>
            </a:r>
            <a:r>
              <a:rPr sz="3600" spc="-445" dirty="0"/>
              <a:t> </a:t>
            </a:r>
            <a:r>
              <a:rPr sz="3600" spc="-780" dirty="0"/>
              <a:t>선정</a:t>
            </a:r>
            <a:r>
              <a:rPr sz="3600" spc="-445" dirty="0"/>
              <a:t> </a:t>
            </a:r>
            <a:r>
              <a:rPr sz="3600" spc="-95" dirty="0"/>
              <a:t>-</a:t>
            </a:r>
            <a:r>
              <a:rPr sz="3600" spc="-445" dirty="0"/>
              <a:t> </a:t>
            </a:r>
            <a:r>
              <a:rPr sz="3600" spc="-710" dirty="0"/>
              <a:t>시계열</a:t>
            </a:r>
            <a:r>
              <a:rPr sz="3600" spc="-445" dirty="0"/>
              <a:t> </a:t>
            </a:r>
            <a:r>
              <a:rPr sz="3600" spc="-725" dirty="0"/>
              <a:t>모델</a:t>
            </a:r>
            <a:endParaRPr sz="3600"/>
          </a:p>
        </p:txBody>
      </p:sp>
      <p:grpSp>
        <p:nvGrpSpPr>
          <p:cNvPr id="8" name="object 8"/>
          <p:cNvGrpSpPr/>
          <p:nvPr/>
        </p:nvGrpSpPr>
        <p:grpSpPr>
          <a:xfrm>
            <a:off x="1346674" y="1837475"/>
            <a:ext cx="10298430" cy="4687570"/>
            <a:chOff x="1346674" y="1837475"/>
            <a:chExt cx="10298430" cy="4687570"/>
          </a:xfrm>
        </p:grpSpPr>
        <p:sp>
          <p:nvSpPr>
            <p:cNvPr id="9" name="object 9"/>
            <p:cNvSpPr/>
            <p:nvPr/>
          </p:nvSpPr>
          <p:spPr>
            <a:xfrm>
              <a:off x="2163387" y="6212349"/>
              <a:ext cx="332105" cy="307975"/>
            </a:xfrm>
            <a:custGeom>
              <a:avLst/>
              <a:gdLst/>
              <a:ahLst/>
              <a:cxnLst/>
              <a:rect l="l" t="t" r="r" b="b"/>
              <a:pathLst>
                <a:path w="332105" h="307975">
                  <a:moveTo>
                    <a:pt x="177599" y="307799"/>
                  </a:moveTo>
                  <a:lnTo>
                    <a:pt x="177599" y="230849"/>
                  </a:lnTo>
                  <a:lnTo>
                    <a:pt x="0" y="230849"/>
                  </a:lnTo>
                  <a:lnTo>
                    <a:pt x="0" y="76949"/>
                  </a:lnTo>
                  <a:lnTo>
                    <a:pt x="177599" y="76949"/>
                  </a:lnTo>
                  <a:lnTo>
                    <a:pt x="177599" y="0"/>
                  </a:lnTo>
                  <a:lnTo>
                    <a:pt x="331499" y="153899"/>
                  </a:lnTo>
                  <a:lnTo>
                    <a:pt x="177599" y="307799"/>
                  </a:lnTo>
                  <a:close/>
                </a:path>
              </a:pathLst>
            </a:custGeom>
            <a:solidFill>
              <a:srgbClr val="B98A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63387" y="6212349"/>
              <a:ext cx="332105" cy="307975"/>
            </a:xfrm>
            <a:custGeom>
              <a:avLst/>
              <a:gdLst/>
              <a:ahLst/>
              <a:cxnLst/>
              <a:rect l="l" t="t" r="r" b="b"/>
              <a:pathLst>
                <a:path w="332105" h="307975">
                  <a:moveTo>
                    <a:pt x="0" y="76949"/>
                  </a:moveTo>
                  <a:lnTo>
                    <a:pt x="177599" y="76949"/>
                  </a:lnTo>
                  <a:lnTo>
                    <a:pt x="177599" y="0"/>
                  </a:lnTo>
                  <a:lnTo>
                    <a:pt x="331499" y="153899"/>
                  </a:lnTo>
                  <a:lnTo>
                    <a:pt x="177599" y="307799"/>
                  </a:lnTo>
                  <a:lnTo>
                    <a:pt x="177599" y="230849"/>
                  </a:lnTo>
                  <a:lnTo>
                    <a:pt x="0" y="230849"/>
                  </a:lnTo>
                  <a:lnTo>
                    <a:pt x="0" y="76949"/>
                  </a:lnTo>
                  <a:close/>
                </a:path>
              </a:pathLst>
            </a:custGeom>
            <a:ln w="9524">
              <a:solidFill>
                <a:srgbClr val="B98A7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46669" y="1837486"/>
              <a:ext cx="10298430" cy="3470910"/>
            </a:xfrm>
            <a:custGeom>
              <a:avLst/>
              <a:gdLst/>
              <a:ahLst/>
              <a:cxnLst/>
              <a:rect l="l" t="t" r="r" b="b"/>
              <a:pathLst>
                <a:path w="10298430" h="3470910">
                  <a:moveTo>
                    <a:pt x="6245999" y="0"/>
                  </a:moveTo>
                  <a:lnTo>
                    <a:pt x="0" y="0"/>
                  </a:lnTo>
                  <a:lnTo>
                    <a:pt x="0" y="3470694"/>
                  </a:lnTo>
                  <a:lnTo>
                    <a:pt x="6245999" y="3470694"/>
                  </a:lnTo>
                  <a:lnTo>
                    <a:pt x="6245999" y="0"/>
                  </a:lnTo>
                  <a:close/>
                </a:path>
                <a:path w="10298430" h="3470910">
                  <a:moveTo>
                    <a:pt x="10298024" y="300888"/>
                  </a:moveTo>
                  <a:lnTo>
                    <a:pt x="6419926" y="300888"/>
                  </a:lnTo>
                  <a:lnTo>
                    <a:pt x="6419926" y="3169793"/>
                  </a:lnTo>
                  <a:lnTo>
                    <a:pt x="10298024" y="3169793"/>
                  </a:lnTo>
                  <a:lnTo>
                    <a:pt x="10298024" y="300888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69675" y="2115775"/>
              <a:ext cx="1799999" cy="30600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9299" y="2115775"/>
              <a:ext cx="1799999" cy="30600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08600" y="2119013"/>
              <a:ext cx="1799999" cy="30600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56450" y="2196462"/>
              <a:ext cx="3698400" cy="2752724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884414" y="112711"/>
            <a:ext cx="42799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10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15" dirty="0">
                <a:solidFill>
                  <a:srgbClr val="554F4D"/>
                </a:solidFill>
                <a:latin typeface="휴먼옛체"/>
                <a:cs typeface="휴먼옛체"/>
              </a:rPr>
              <a:t>3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765358" y="5058062"/>
            <a:ext cx="18808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80" dirty="0">
                <a:solidFill>
                  <a:srgbClr val="554F4D"/>
                </a:solidFill>
                <a:latin typeface="휴먼옛체"/>
                <a:cs typeface="휴먼옛체"/>
              </a:rPr>
              <a:t>&lt;각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210" dirty="0">
                <a:solidFill>
                  <a:srgbClr val="554F4D"/>
                </a:solidFill>
                <a:latin typeface="휴먼옛체"/>
                <a:cs typeface="휴먼옛체"/>
              </a:rPr>
              <a:t>모델의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MAE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195" dirty="0">
                <a:solidFill>
                  <a:srgbClr val="554F4D"/>
                </a:solidFill>
                <a:latin typeface="휴먼옛체"/>
                <a:cs typeface="휴먼옛체"/>
              </a:rPr>
              <a:t>기준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250" dirty="0">
                <a:solidFill>
                  <a:srgbClr val="554F4D"/>
                </a:solidFill>
                <a:latin typeface="휴먼옛체"/>
                <a:cs typeface="휴먼옛체"/>
              </a:rPr>
              <a:t>성능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170" dirty="0">
                <a:solidFill>
                  <a:srgbClr val="554F4D"/>
                </a:solidFill>
                <a:latin typeface="휴먼옛체"/>
                <a:cs typeface="휴먼옛체"/>
              </a:rPr>
              <a:t>그래프&gt;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46674" y="1837475"/>
            <a:ext cx="6246495" cy="347091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R="39370" algn="ctr">
              <a:lnSpc>
                <a:spcPct val="100000"/>
              </a:lnSpc>
              <a:spcBef>
                <a:spcPts val="509"/>
              </a:spcBef>
              <a:tabLst>
                <a:tab pos="1994535" algn="l"/>
                <a:tab pos="4086225" algn="l"/>
              </a:tabLst>
            </a:pPr>
            <a:r>
              <a:rPr sz="1100" spc="15" dirty="0">
                <a:solidFill>
                  <a:srgbClr val="434343"/>
                </a:solidFill>
                <a:latin typeface="휴먼옛체"/>
                <a:cs typeface="휴먼옛체"/>
              </a:rPr>
              <a:t>&lt;ARIMA&gt;	</a:t>
            </a:r>
            <a:r>
              <a:rPr sz="1100" spc="-145" dirty="0">
                <a:solidFill>
                  <a:srgbClr val="434343"/>
                </a:solidFill>
                <a:latin typeface="휴먼옛체"/>
                <a:cs typeface="휴먼옛체"/>
              </a:rPr>
              <a:t>&lt;지수평활법&gt;	</a:t>
            </a:r>
            <a:r>
              <a:rPr sz="1100" spc="-110" dirty="0">
                <a:solidFill>
                  <a:srgbClr val="434343"/>
                </a:solidFill>
                <a:latin typeface="휴먼옛체"/>
                <a:cs typeface="휴먼옛체"/>
              </a:rPr>
              <a:t>&lt;앙상블&gt;</a:t>
            </a:r>
            <a:endParaRPr sz="1100">
              <a:latin typeface="휴먼옛체"/>
              <a:cs typeface="휴먼옛체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8449" y="1288900"/>
            <a:ext cx="11180445" cy="5328285"/>
            <a:chOff x="668449" y="1288900"/>
            <a:chExt cx="11180445" cy="5328285"/>
          </a:xfrm>
        </p:grpSpPr>
        <p:sp>
          <p:nvSpPr>
            <p:cNvPr id="3" name="object 3"/>
            <p:cNvSpPr/>
            <p:nvPr/>
          </p:nvSpPr>
          <p:spPr>
            <a:xfrm>
              <a:off x="668449" y="1288900"/>
              <a:ext cx="11180445" cy="5328285"/>
            </a:xfrm>
            <a:custGeom>
              <a:avLst/>
              <a:gdLst/>
              <a:ahLst/>
              <a:cxnLst/>
              <a:rect l="l" t="t" r="r" b="b"/>
              <a:pathLst>
                <a:path w="11180445" h="5328284">
                  <a:moveTo>
                    <a:pt x="11180099" y="5327699"/>
                  </a:moveTo>
                  <a:lnTo>
                    <a:pt x="0" y="5327699"/>
                  </a:lnTo>
                  <a:lnTo>
                    <a:pt x="0" y="0"/>
                  </a:lnTo>
                  <a:lnTo>
                    <a:pt x="11180099" y="0"/>
                  </a:lnTo>
                  <a:lnTo>
                    <a:pt x="11180099" y="532769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23399" y="2377550"/>
              <a:ext cx="4972685" cy="2851785"/>
            </a:xfrm>
            <a:custGeom>
              <a:avLst/>
              <a:gdLst/>
              <a:ahLst/>
              <a:cxnLst/>
              <a:rect l="l" t="t" r="r" b="b"/>
              <a:pathLst>
                <a:path w="4972685" h="2851785">
                  <a:moveTo>
                    <a:pt x="4972199" y="2851499"/>
                  </a:moveTo>
                  <a:lnTo>
                    <a:pt x="0" y="2851499"/>
                  </a:lnTo>
                  <a:lnTo>
                    <a:pt x="0" y="0"/>
                  </a:lnTo>
                  <a:lnTo>
                    <a:pt x="4972199" y="0"/>
                  </a:lnTo>
                  <a:lnTo>
                    <a:pt x="4972199" y="2851499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622300" y="1143000"/>
            <a:ext cx="11570335" cy="0"/>
          </a:xfrm>
          <a:custGeom>
            <a:avLst/>
            <a:gdLst/>
            <a:ahLst/>
            <a:cxnLst/>
            <a:rect l="l" t="t" r="r" b="b"/>
            <a:pathLst>
              <a:path w="11570335">
                <a:moveTo>
                  <a:pt x="0" y="0"/>
                </a:moveTo>
                <a:lnTo>
                  <a:pt x="11569799" y="0"/>
                </a:lnTo>
              </a:path>
            </a:pathLst>
          </a:custGeom>
          <a:ln w="9524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86995" cy="6858000"/>
          </a:xfrm>
          <a:custGeom>
            <a:avLst/>
            <a:gdLst/>
            <a:ahLst/>
            <a:cxnLst/>
            <a:rect l="l" t="t" r="r" b="b"/>
            <a:pathLst>
              <a:path w="86995" h="6858000">
                <a:moveTo>
                  <a:pt x="0" y="0"/>
                </a:moveTo>
                <a:lnTo>
                  <a:pt x="86694" y="0"/>
                </a:lnTo>
                <a:lnTo>
                  <a:pt x="8669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B98A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84417" y="357711"/>
            <a:ext cx="4291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25" dirty="0"/>
              <a:t>모델</a:t>
            </a:r>
            <a:r>
              <a:rPr sz="3600" spc="-445" dirty="0"/>
              <a:t> </a:t>
            </a:r>
            <a:r>
              <a:rPr sz="3600" spc="-780" dirty="0"/>
              <a:t>선정</a:t>
            </a:r>
            <a:r>
              <a:rPr sz="3600" spc="-445" dirty="0"/>
              <a:t> </a:t>
            </a:r>
            <a:r>
              <a:rPr sz="3600" spc="-95" dirty="0"/>
              <a:t>-</a:t>
            </a:r>
            <a:r>
              <a:rPr sz="3600" spc="-445" dirty="0"/>
              <a:t> </a:t>
            </a:r>
            <a:r>
              <a:rPr sz="3600" spc="20" dirty="0"/>
              <a:t>RNN,</a:t>
            </a:r>
            <a:r>
              <a:rPr sz="3600" spc="-445" dirty="0"/>
              <a:t> </a:t>
            </a:r>
            <a:r>
              <a:rPr sz="3600" spc="85" dirty="0"/>
              <a:t>L</a:t>
            </a:r>
            <a:r>
              <a:rPr sz="3600" spc="-45" dirty="0"/>
              <a:t>S</a:t>
            </a:r>
            <a:r>
              <a:rPr sz="3600" spc="-145" dirty="0"/>
              <a:t>TM</a:t>
            </a:r>
            <a:endParaRPr sz="3600"/>
          </a:p>
        </p:txBody>
      </p:sp>
      <p:sp>
        <p:nvSpPr>
          <p:cNvPr id="8" name="object 8"/>
          <p:cNvSpPr txBox="1"/>
          <p:nvPr/>
        </p:nvSpPr>
        <p:spPr>
          <a:xfrm>
            <a:off x="1046726" y="1432814"/>
            <a:ext cx="9072880" cy="713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4825" algn="l"/>
              </a:tabLst>
            </a:pPr>
            <a:r>
              <a:rPr sz="1700" spc="-65" dirty="0">
                <a:latin typeface="휴먼옛체"/>
                <a:cs typeface="휴먼옛체"/>
              </a:rPr>
              <a:t>01.	</a:t>
            </a:r>
            <a:r>
              <a:rPr sz="1700" spc="-5" dirty="0">
                <a:latin typeface="휴먼옛체"/>
                <a:cs typeface="휴먼옛체"/>
              </a:rPr>
              <a:t>RNN</a:t>
            </a:r>
            <a:r>
              <a:rPr sz="1700" spc="-210" dirty="0">
                <a:latin typeface="휴먼옛체"/>
                <a:cs typeface="휴먼옛체"/>
              </a:rPr>
              <a:t> </a:t>
            </a:r>
            <a:r>
              <a:rPr sz="1400" spc="-40" dirty="0">
                <a:solidFill>
                  <a:srgbClr val="7F7F7F"/>
                </a:solidFill>
                <a:latin typeface="휴먼옛체"/>
                <a:cs typeface="휴먼옛체"/>
              </a:rPr>
              <a:t>-</a:t>
            </a:r>
            <a:r>
              <a:rPr sz="1400" spc="-175" dirty="0">
                <a:solidFill>
                  <a:srgbClr val="7F7F7F"/>
                </a:solidFill>
                <a:latin typeface="휴먼옛체"/>
                <a:cs typeface="휴먼옛체"/>
              </a:rPr>
              <a:t> </a:t>
            </a:r>
            <a:r>
              <a:rPr sz="1400" spc="-240" dirty="0">
                <a:solidFill>
                  <a:srgbClr val="7F7F7F"/>
                </a:solidFill>
                <a:latin typeface="휴먼옛체"/>
                <a:cs typeface="휴먼옛체"/>
              </a:rPr>
              <a:t>월별</a:t>
            </a:r>
            <a:r>
              <a:rPr sz="1400" spc="-175" dirty="0">
                <a:solidFill>
                  <a:srgbClr val="7F7F7F"/>
                </a:solidFill>
                <a:latin typeface="휴먼옛체"/>
                <a:cs typeface="휴먼옛체"/>
              </a:rPr>
              <a:t> </a:t>
            </a:r>
            <a:r>
              <a:rPr sz="1400" spc="-300" dirty="0">
                <a:solidFill>
                  <a:srgbClr val="7F7F7F"/>
                </a:solidFill>
                <a:latin typeface="휴먼옛체"/>
                <a:cs typeface="휴먼옛체"/>
              </a:rPr>
              <a:t>전처리</a:t>
            </a:r>
            <a:r>
              <a:rPr sz="1400" spc="-175" dirty="0">
                <a:solidFill>
                  <a:srgbClr val="7F7F7F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7F7F7F"/>
                </a:solidFill>
                <a:latin typeface="휴먼옛체"/>
                <a:cs typeface="휴먼옛체"/>
              </a:rPr>
              <a:t>데이터</a:t>
            </a:r>
            <a:endParaRPr sz="14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휴먼옛체"/>
              <a:cs typeface="휴먼옛체"/>
            </a:endParaRPr>
          </a:p>
          <a:p>
            <a:pPr marL="191770">
              <a:lnSpc>
                <a:spcPct val="100000"/>
              </a:lnSpc>
              <a:tabLst>
                <a:tab pos="504825" algn="l"/>
              </a:tabLst>
            </a:pPr>
            <a:r>
              <a:rPr sz="1400" spc="-40" dirty="0">
                <a:solidFill>
                  <a:srgbClr val="554F4D"/>
                </a:solidFill>
                <a:latin typeface="휴먼옛체"/>
                <a:cs typeface="휴먼옛체"/>
              </a:rPr>
              <a:t>-	</a:t>
            </a:r>
            <a:r>
              <a:rPr sz="1400" spc="-250" dirty="0">
                <a:solidFill>
                  <a:srgbClr val="554F4D"/>
                </a:solidFill>
                <a:latin typeface="휴먼옛체"/>
                <a:cs typeface="휴먼옛체"/>
              </a:rPr>
              <a:t>월별로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300" dirty="0">
                <a:solidFill>
                  <a:srgbClr val="554F4D"/>
                </a:solidFill>
                <a:latin typeface="휴먼옛체"/>
                <a:cs typeface="휴먼옛체"/>
              </a:rPr>
              <a:t>전처리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40" dirty="0">
                <a:solidFill>
                  <a:srgbClr val="554F4D"/>
                </a:solidFill>
                <a:latin typeface="휴먼옛체"/>
                <a:cs typeface="휴먼옛체"/>
              </a:rPr>
              <a:t>된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554F4D"/>
                </a:solidFill>
                <a:latin typeface="휴먼옛체"/>
                <a:cs typeface="휴먼옛체"/>
              </a:rPr>
              <a:t>데이터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54" dirty="0">
                <a:solidFill>
                  <a:srgbClr val="554F4D"/>
                </a:solidFill>
                <a:latin typeface="휴먼옛체"/>
                <a:cs typeface="휴먼옛체"/>
              </a:rPr>
              <a:t>중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dirty="0">
                <a:solidFill>
                  <a:srgbClr val="554F4D"/>
                </a:solidFill>
                <a:latin typeface="휴먼옛체"/>
                <a:cs typeface="휴먼옛체"/>
              </a:rPr>
              <a:t>2018~2020년의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554F4D"/>
                </a:solidFill>
                <a:latin typeface="휴먼옛체"/>
                <a:cs typeface="휴먼옛체"/>
              </a:rPr>
              <a:t>데이터를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45" dirty="0">
                <a:solidFill>
                  <a:srgbClr val="554F4D"/>
                </a:solidFill>
                <a:latin typeface="휴먼옛체"/>
                <a:cs typeface="휴먼옛체"/>
              </a:rPr>
              <a:t>훈련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195" dirty="0">
                <a:solidFill>
                  <a:srgbClr val="554F4D"/>
                </a:solidFill>
                <a:latin typeface="휴먼옛체"/>
                <a:cs typeface="휴먼옛체"/>
              </a:rPr>
              <a:t>데이터,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45" dirty="0">
                <a:solidFill>
                  <a:srgbClr val="554F4D"/>
                </a:solidFill>
                <a:latin typeface="휴먼옛체"/>
                <a:cs typeface="휴먼옛체"/>
              </a:rPr>
              <a:t>2021년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6월까지의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554F4D"/>
                </a:solidFill>
                <a:latin typeface="휴먼옛체"/>
                <a:cs typeface="휴먼옛체"/>
              </a:rPr>
              <a:t>데이터를</a:t>
            </a:r>
            <a:r>
              <a:rPr sz="1400" spc="-16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85" dirty="0">
                <a:solidFill>
                  <a:srgbClr val="554F4D"/>
                </a:solidFill>
                <a:latin typeface="휴먼옛체"/>
                <a:cs typeface="휴먼옛체"/>
              </a:rPr>
              <a:t>테스트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5" dirty="0">
                <a:solidFill>
                  <a:srgbClr val="554F4D"/>
                </a:solidFill>
                <a:latin typeface="휴먼옛체"/>
                <a:cs typeface="휴먼옛체"/>
              </a:rPr>
              <a:t>데이터로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85" dirty="0">
                <a:solidFill>
                  <a:srgbClr val="554F4D"/>
                </a:solidFill>
                <a:latin typeface="휴먼옛체"/>
                <a:cs typeface="휴먼옛체"/>
              </a:rPr>
              <a:t>설정하여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554F4D"/>
                </a:solidFill>
                <a:latin typeface="휴먼옛체"/>
                <a:cs typeface="휴먼옛체"/>
              </a:rPr>
              <a:t>진행</a:t>
            </a:r>
            <a:endParaRPr sz="1400">
              <a:latin typeface="휴먼옛체"/>
              <a:cs typeface="휴먼옛체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552095" y="2017012"/>
            <a:ext cx="9820275" cy="3550920"/>
            <a:chOff x="1552095" y="2017012"/>
            <a:chExt cx="9820275" cy="355092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2095" y="2420600"/>
              <a:ext cx="4114799" cy="274319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400175" y="2377549"/>
              <a:ext cx="4972685" cy="2851785"/>
            </a:xfrm>
            <a:custGeom>
              <a:avLst/>
              <a:gdLst/>
              <a:ahLst/>
              <a:cxnLst/>
              <a:rect l="l" t="t" r="r" b="b"/>
              <a:pathLst>
                <a:path w="4972684" h="2851785">
                  <a:moveTo>
                    <a:pt x="4972199" y="2851499"/>
                  </a:moveTo>
                  <a:lnTo>
                    <a:pt x="0" y="2851499"/>
                  </a:lnTo>
                  <a:lnTo>
                    <a:pt x="0" y="0"/>
                  </a:lnTo>
                  <a:lnTo>
                    <a:pt x="4972199" y="0"/>
                  </a:lnTo>
                  <a:lnTo>
                    <a:pt x="4972199" y="2851499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38525" y="2017012"/>
              <a:ext cx="4733848" cy="3550386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397869" y="5316684"/>
            <a:ext cx="9136380" cy="1050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03350">
              <a:lnSpc>
                <a:spcPct val="100000"/>
              </a:lnSpc>
              <a:spcBef>
                <a:spcPts val="100"/>
              </a:spcBef>
              <a:tabLst>
                <a:tab pos="6923405" algn="l"/>
              </a:tabLst>
            </a:pPr>
            <a:r>
              <a:rPr sz="1100" spc="-195" dirty="0">
                <a:solidFill>
                  <a:srgbClr val="554F4D"/>
                </a:solidFill>
                <a:latin typeface="휴먼옛체"/>
                <a:cs typeface="휴먼옛체"/>
              </a:rPr>
              <a:t>훈련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215" dirty="0">
                <a:solidFill>
                  <a:srgbClr val="554F4D"/>
                </a:solidFill>
                <a:latin typeface="휴먼옛체"/>
                <a:cs typeface="휴먼옛체"/>
              </a:rPr>
              <a:t>및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225" dirty="0">
                <a:solidFill>
                  <a:srgbClr val="554F4D"/>
                </a:solidFill>
                <a:latin typeface="휴먼옛체"/>
                <a:cs typeface="휴먼옛체"/>
              </a:rPr>
              <a:t>검증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10" dirty="0">
                <a:solidFill>
                  <a:srgbClr val="554F4D"/>
                </a:solidFill>
                <a:latin typeface="휴먼옛체"/>
                <a:cs typeface="휴먼옛체"/>
              </a:rPr>
              <a:t>loss&amp;accu</a:t>
            </a:r>
            <a:r>
              <a:rPr sz="1100" spc="-75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-4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spc="-60" dirty="0">
                <a:solidFill>
                  <a:srgbClr val="554F4D"/>
                </a:solidFill>
                <a:latin typeface="휴먼옛체"/>
                <a:cs typeface="휴먼옛체"/>
              </a:rPr>
              <a:t>c</a:t>
            </a:r>
            <a:r>
              <a:rPr sz="1100" spc="15" dirty="0">
                <a:solidFill>
                  <a:srgbClr val="554F4D"/>
                </a:solidFill>
                <a:latin typeface="휴먼옛체"/>
                <a:cs typeface="휴먼옛체"/>
              </a:rPr>
              <a:t>y&gt;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	</a:t>
            </a:r>
            <a:r>
              <a:rPr sz="1100" spc="-155" dirty="0">
                <a:solidFill>
                  <a:srgbClr val="554F4D"/>
                </a:solidFill>
                <a:latin typeface="휴먼옛체"/>
                <a:cs typeface="휴먼옛체"/>
              </a:rPr>
              <a:t>&lt;실제값과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200" dirty="0">
                <a:solidFill>
                  <a:srgbClr val="554F4D"/>
                </a:solidFill>
                <a:latin typeface="휴먼옛체"/>
                <a:cs typeface="휴먼옛체"/>
              </a:rPr>
              <a:t>예측값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170" dirty="0">
                <a:solidFill>
                  <a:srgbClr val="554F4D"/>
                </a:solidFill>
                <a:latin typeface="휴먼옛체"/>
                <a:cs typeface="휴먼옛체"/>
              </a:rPr>
              <a:t>그래프&gt;</a:t>
            </a:r>
            <a:endParaRPr sz="11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50">
              <a:latin typeface="휴먼옛체"/>
              <a:cs typeface="휴먼옛체"/>
            </a:endParaRPr>
          </a:p>
          <a:p>
            <a:pPr marL="325120" indent="-313055">
              <a:lnSpc>
                <a:spcPct val="100000"/>
              </a:lnSpc>
              <a:spcBef>
                <a:spcPts val="5"/>
              </a:spcBef>
              <a:buChar char="-"/>
              <a:tabLst>
                <a:tab pos="325120" algn="l"/>
                <a:tab pos="325755" algn="l"/>
              </a:tabLst>
            </a:pPr>
            <a:r>
              <a:rPr sz="1400" spc="-245" dirty="0">
                <a:solidFill>
                  <a:srgbClr val="554F4D"/>
                </a:solidFill>
                <a:latin typeface="휴먼옛체"/>
                <a:cs typeface="휴먼옛체"/>
              </a:rPr>
              <a:t>훈련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55" dirty="0">
                <a:solidFill>
                  <a:srgbClr val="554F4D"/>
                </a:solidFill>
                <a:latin typeface="휴먼옛체"/>
                <a:cs typeface="휴먼옛체"/>
              </a:rPr>
              <a:t>loss와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85" dirty="0">
                <a:solidFill>
                  <a:srgbClr val="554F4D"/>
                </a:solidFill>
                <a:latin typeface="휴먼옛체"/>
                <a:cs typeface="휴먼옛체"/>
              </a:rPr>
              <a:t>검증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75" dirty="0">
                <a:solidFill>
                  <a:srgbClr val="554F4D"/>
                </a:solidFill>
                <a:latin typeface="휴먼옛체"/>
                <a:cs typeface="휴먼옛체"/>
              </a:rPr>
              <a:t>loss는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54" dirty="0">
                <a:solidFill>
                  <a:srgbClr val="554F4D"/>
                </a:solidFill>
                <a:latin typeface="휴먼옛체"/>
                <a:cs typeface="휴먼옛체"/>
              </a:rPr>
              <a:t>값이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45" dirty="0">
                <a:solidFill>
                  <a:srgbClr val="554F4D"/>
                </a:solidFill>
                <a:latin typeface="휴먼옛체"/>
                <a:cs typeface="휴먼옛체"/>
              </a:rPr>
              <a:t>작고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5" dirty="0">
                <a:solidFill>
                  <a:srgbClr val="554F4D"/>
                </a:solidFill>
                <a:latin typeface="휴먼옛체"/>
                <a:cs typeface="휴먼옛체"/>
              </a:rPr>
              <a:t>점차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54" dirty="0">
                <a:solidFill>
                  <a:srgbClr val="554F4D"/>
                </a:solidFill>
                <a:latin typeface="휴먼옛체"/>
                <a:cs typeface="휴먼옛체"/>
              </a:rPr>
              <a:t>감소하는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54" dirty="0">
                <a:solidFill>
                  <a:srgbClr val="554F4D"/>
                </a:solidFill>
                <a:latin typeface="휴먼옛체"/>
                <a:cs typeface="휴먼옛체"/>
              </a:rPr>
              <a:t>패턴을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190" dirty="0">
                <a:solidFill>
                  <a:srgbClr val="554F4D"/>
                </a:solidFill>
                <a:latin typeface="휴먼옛체"/>
                <a:cs typeface="휴먼옛체"/>
              </a:rPr>
              <a:t>보이나,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5" dirty="0">
                <a:solidFill>
                  <a:srgbClr val="554F4D"/>
                </a:solidFill>
                <a:latin typeface="휴먼옛체"/>
                <a:cs typeface="휴먼옛체"/>
              </a:rPr>
              <a:t>RNN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554F4D"/>
                </a:solidFill>
                <a:latin typeface="휴먼옛체"/>
                <a:cs typeface="휴먼옛체"/>
              </a:rPr>
              <a:t>모델의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5" dirty="0">
                <a:solidFill>
                  <a:srgbClr val="554F4D"/>
                </a:solidFill>
                <a:latin typeface="휴먼옛체"/>
                <a:cs typeface="휴먼옛체"/>
              </a:rPr>
              <a:t>정확도는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40" dirty="0">
                <a:solidFill>
                  <a:srgbClr val="554F4D"/>
                </a:solidFill>
                <a:latin typeface="휴먼옛체"/>
                <a:cs typeface="휴먼옛체"/>
              </a:rPr>
              <a:t>0.05,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85" dirty="0">
                <a:solidFill>
                  <a:srgbClr val="554F4D"/>
                </a:solidFill>
                <a:latin typeface="휴먼옛체"/>
                <a:cs typeface="휴먼옛체"/>
              </a:rPr>
              <a:t>검증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5" dirty="0">
                <a:solidFill>
                  <a:srgbClr val="554F4D"/>
                </a:solidFill>
                <a:latin typeface="휴먼옛체"/>
                <a:cs typeface="휴먼옛체"/>
              </a:rPr>
              <a:t>정확도는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40" dirty="0">
                <a:solidFill>
                  <a:srgbClr val="554F4D"/>
                </a:solidFill>
                <a:latin typeface="휴먼옛체"/>
                <a:cs typeface="휴먼옛체"/>
              </a:rPr>
              <a:t>거의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70" dirty="0">
                <a:solidFill>
                  <a:srgbClr val="554F4D"/>
                </a:solidFill>
                <a:latin typeface="휴먼옛체"/>
                <a:cs typeface="휴먼옛체"/>
              </a:rPr>
              <a:t>0에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35" dirty="0">
                <a:solidFill>
                  <a:srgbClr val="554F4D"/>
                </a:solidFill>
                <a:latin typeface="휴먼옛체"/>
                <a:cs typeface="휴먼옛체"/>
              </a:rPr>
              <a:t>가깝게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300" dirty="0">
                <a:solidFill>
                  <a:srgbClr val="554F4D"/>
                </a:solidFill>
                <a:latin typeface="휴먼옛체"/>
                <a:cs typeface="휴먼옛체"/>
              </a:rPr>
              <a:t>측정됨</a:t>
            </a:r>
            <a:endParaRPr sz="14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  <a:buClr>
                <a:srgbClr val="554F4D"/>
              </a:buClr>
              <a:buFont typeface=""/>
              <a:buChar char="-"/>
            </a:pPr>
            <a:endParaRPr sz="1150">
              <a:latin typeface="휴먼옛체"/>
              <a:cs typeface="휴먼옛체"/>
            </a:endParaRPr>
          </a:p>
          <a:p>
            <a:pPr marL="325120" indent="-313055">
              <a:lnSpc>
                <a:spcPct val="100000"/>
              </a:lnSpc>
              <a:spcBef>
                <a:spcPts val="5"/>
              </a:spcBef>
              <a:buChar char="-"/>
              <a:tabLst>
                <a:tab pos="325120" algn="l"/>
                <a:tab pos="325755" algn="l"/>
              </a:tabLst>
            </a:pPr>
            <a:r>
              <a:rPr sz="1400" spc="-250" dirty="0">
                <a:solidFill>
                  <a:srgbClr val="554F4D"/>
                </a:solidFill>
                <a:latin typeface="휴먼옛체"/>
                <a:cs typeface="휴먼옛체"/>
              </a:rPr>
              <a:t>지역마다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35" dirty="0">
                <a:solidFill>
                  <a:srgbClr val="554F4D"/>
                </a:solidFill>
                <a:latin typeface="휴먼옛체"/>
                <a:cs typeface="휴먼옛체"/>
              </a:rPr>
              <a:t>배출량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29" dirty="0">
                <a:solidFill>
                  <a:srgbClr val="554F4D"/>
                </a:solidFill>
                <a:latin typeface="휴먼옛체"/>
                <a:cs typeface="휴먼옛체"/>
              </a:rPr>
              <a:t>값의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50" dirty="0">
                <a:solidFill>
                  <a:srgbClr val="554F4D"/>
                </a:solidFill>
                <a:latin typeface="휴먼옛체"/>
                <a:cs typeface="휴먼옛체"/>
              </a:rPr>
              <a:t>차이가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0" dirty="0">
                <a:solidFill>
                  <a:srgbClr val="554F4D"/>
                </a:solidFill>
                <a:latin typeface="휴먼옛체"/>
                <a:cs typeface="휴먼옛체"/>
              </a:rPr>
              <a:t>있어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85" dirty="0">
                <a:solidFill>
                  <a:srgbClr val="554F4D"/>
                </a:solidFill>
                <a:latin typeface="휴먼옛체"/>
                <a:cs typeface="휴먼옛체"/>
              </a:rPr>
              <a:t>검증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50" dirty="0">
                <a:solidFill>
                  <a:srgbClr val="554F4D"/>
                </a:solidFill>
                <a:latin typeface="휴먼옛체"/>
                <a:cs typeface="휴먼옛체"/>
              </a:rPr>
              <a:t>정확도가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5" dirty="0">
                <a:solidFill>
                  <a:srgbClr val="554F4D"/>
                </a:solidFill>
                <a:latin typeface="휴먼옛체"/>
                <a:cs typeface="휴먼옛체"/>
              </a:rPr>
              <a:t>낮을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554F4D"/>
                </a:solidFill>
                <a:latin typeface="휴먼옛체"/>
                <a:cs typeface="휴먼옛체"/>
              </a:rPr>
              <a:t>것이라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35" dirty="0">
                <a:solidFill>
                  <a:srgbClr val="554F4D"/>
                </a:solidFill>
                <a:latin typeface="휴먼옛체"/>
                <a:cs typeface="휴먼옛체"/>
              </a:rPr>
              <a:t>판단하여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0" dirty="0">
                <a:solidFill>
                  <a:srgbClr val="554F4D"/>
                </a:solidFill>
                <a:latin typeface="휴먼옛체"/>
                <a:cs typeface="휴먼옛체"/>
              </a:rPr>
              <a:t>지역별로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0" dirty="0">
                <a:solidFill>
                  <a:srgbClr val="554F4D"/>
                </a:solidFill>
                <a:latin typeface="휴먼옛체"/>
                <a:cs typeface="휴먼옛체"/>
              </a:rPr>
              <a:t>진행해보기로</a:t>
            </a:r>
            <a:r>
              <a:rPr sz="1400" spc="-180" dirty="0">
                <a:solidFill>
                  <a:srgbClr val="554F4D"/>
                </a:solidFill>
                <a:latin typeface="휴먼옛체"/>
                <a:cs typeface="휴먼옛체"/>
              </a:rPr>
              <a:t> 함</a:t>
            </a:r>
            <a:endParaRPr sz="1400">
              <a:latin typeface="휴먼옛체"/>
              <a:cs typeface="휴먼옛체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84414" y="112711"/>
            <a:ext cx="42799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10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15" dirty="0">
                <a:solidFill>
                  <a:srgbClr val="554F4D"/>
                </a:solidFill>
                <a:latin typeface="휴먼옛체"/>
                <a:cs typeface="휴먼옛체"/>
              </a:rPr>
              <a:t>3</a:t>
            </a:r>
            <a:endParaRPr sz="1100">
              <a:latin typeface="휴먼옛체"/>
              <a:cs typeface="휴먼옛체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8449" y="1288900"/>
            <a:ext cx="11180445" cy="5309235"/>
            <a:chOff x="668449" y="1288900"/>
            <a:chExt cx="11180445" cy="5309235"/>
          </a:xfrm>
        </p:grpSpPr>
        <p:sp>
          <p:nvSpPr>
            <p:cNvPr id="3" name="object 3"/>
            <p:cNvSpPr/>
            <p:nvPr/>
          </p:nvSpPr>
          <p:spPr>
            <a:xfrm>
              <a:off x="668449" y="1288900"/>
              <a:ext cx="11180445" cy="5309235"/>
            </a:xfrm>
            <a:custGeom>
              <a:avLst/>
              <a:gdLst/>
              <a:ahLst/>
              <a:cxnLst/>
              <a:rect l="l" t="t" r="r" b="b"/>
              <a:pathLst>
                <a:path w="11180445" h="5309234">
                  <a:moveTo>
                    <a:pt x="11180099" y="5308799"/>
                  </a:moveTo>
                  <a:lnTo>
                    <a:pt x="0" y="5308799"/>
                  </a:lnTo>
                  <a:lnTo>
                    <a:pt x="0" y="0"/>
                  </a:lnTo>
                  <a:lnTo>
                    <a:pt x="11180099" y="0"/>
                  </a:lnTo>
                  <a:lnTo>
                    <a:pt x="11180099" y="530879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23391" y="2072754"/>
              <a:ext cx="4885690" cy="2858135"/>
            </a:xfrm>
            <a:custGeom>
              <a:avLst/>
              <a:gdLst/>
              <a:ahLst/>
              <a:cxnLst/>
              <a:rect l="l" t="t" r="r" b="b"/>
              <a:pathLst>
                <a:path w="4885690" h="2858135">
                  <a:moveTo>
                    <a:pt x="2300097" y="0"/>
                  </a:moveTo>
                  <a:lnTo>
                    <a:pt x="0" y="0"/>
                  </a:lnTo>
                  <a:lnTo>
                    <a:pt x="0" y="2851505"/>
                  </a:lnTo>
                  <a:lnTo>
                    <a:pt x="2300097" y="2851505"/>
                  </a:lnTo>
                  <a:lnTo>
                    <a:pt x="2300097" y="0"/>
                  </a:lnTo>
                  <a:close/>
                </a:path>
                <a:path w="4885690" h="2858135">
                  <a:moveTo>
                    <a:pt x="4885321" y="6032"/>
                  </a:moveTo>
                  <a:lnTo>
                    <a:pt x="2585224" y="6032"/>
                  </a:lnTo>
                  <a:lnTo>
                    <a:pt x="2585224" y="2857525"/>
                  </a:lnTo>
                  <a:lnTo>
                    <a:pt x="4885321" y="2857525"/>
                  </a:lnTo>
                  <a:lnTo>
                    <a:pt x="4885321" y="6032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622300" y="1143000"/>
            <a:ext cx="11570335" cy="0"/>
          </a:xfrm>
          <a:custGeom>
            <a:avLst/>
            <a:gdLst/>
            <a:ahLst/>
            <a:cxnLst/>
            <a:rect l="l" t="t" r="r" b="b"/>
            <a:pathLst>
              <a:path w="11570335">
                <a:moveTo>
                  <a:pt x="0" y="0"/>
                </a:moveTo>
                <a:lnTo>
                  <a:pt x="11569799" y="0"/>
                </a:lnTo>
              </a:path>
            </a:pathLst>
          </a:custGeom>
          <a:ln w="9524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86995" cy="6858000"/>
          </a:xfrm>
          <a:custGeom>
            <a:avLst/>
            <a:gdLst/>
            <a:ahLst/>
            <a:cxnLst/>
            <a:rect l="l" t="t" r="r" b="b"/>
            <a:pathLst>
              <a:path w="86995" h="6858000">
                <a:moveTo>
                  <a:pt x="0" y="0"/>
                </a:moveTo>
                <a:lnTo>
                  <a:pt x="86694" y="0"/>
                </a:lnTo>
                <a:lnTo>
                  <a:pt x="8669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B98A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84417" y="357711"/>
            <a:ext cx="4291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25" dirty="0"/>
              <a:t>모델</a:t>
            </a:r>
            <a:r>
              <a:rPr sz="3600" spc="-445" dirty="0"/>
              <a:t> </a:t>
            </a:r>
            <a:r>
              <a:rPr sz="3600" spc="-780" dirty="0"/>
              <a:t>선정</a:t>
            </a:r>
            <a:r>
              <a:rPr sz="3600" spc="-445" dirty="0"/>
              <a:t> </a:t>
            </a:r>
            <a:r>
              <a:rPr sz="3600" spc="-95" dirty="0"/>
              <a:t>-</a:t>
            </a:r>
            <a:r>
              <a:rPr sz="3600" spc="-445" dirty="0"/>
              <a:t> </a:t>
            </a:r>
            <a:r>
              <a:rPr sz="3600" spc="20" dirty="0"/>
              <a:t>RNN,</a:t>
            </a:r>
            <a:r>
              <a:rPr sz="3600" spc="-445" dirty="0"/>
              <a:t> </a:t>
            </a:r>
            <a:r>
              <a:rPr sz="3600" spc="85" dirty="0"/>
              <a:t>L</a:t>
            </a:r>
            <a:r>
              <a:rPr sz="3600" spc="-45" dirty="0"/>
              <a:t>S</a:t>
            </a:r>
            <a:r>
              <a:rPr sz="3600" spc="-145" dirty="0"/>
              <a:t>TM</a:t>
            </a:r>
            <a:endParaRPr sz="3600"/>
          </a:p>
        </p:txBody>
      </p:sp>
      <p:sp>
        <p:nvSpPr>
          <p:cNvPr id="8" name="object 8"/>
          <p:cNvSpPr txBox="1"/>
          <p:nvPr/>
        </p:nvSpPr>
        <p:spPr>
          <a:xfrm>
            <a:off x="1046726" y="1432814"/>
            <a:ext cx="335026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4825" algn="l"/>
              </a:tabLst>
            </a:pPr>
            <a:r>
              <a:rPr sz="1700" spc="-65" dirty="0">
                <a:latin typeface="휴먼옛체"/>
                <a:cs typeface="휴먼옛체"/>
              </a:rPr>
              <a:t>01.	</a:t>
            </a:r>
            <a:r>
              <a:rPr sz="1700" spc="-5" dirty="0">
                <a:latin typeface="휴먼옛체"/>
                <a:cs typeface="휴먼옛체"/>
              </a:rPr>
              <a:t>RNN</a:t>
            </a:r>
            <a:r>
              <a:rPr sz="1700" spc="-210" dirty="0">
                <a:latin typeface="휴먼옛체"/>
                <a:cs typeface="휴먼옛체"/>
              </a:rPr>
              <a:t> </a:t>
            </a:r>
            <a:r>
              <a:rPr sz="1400" spc="-40" dirty="0">
                <a:solidFill>
                  <a:srgbClr val="7F7F7F"/>
                </a:solidFill>
                <a:latin typeface="휴먼옛체"/>
                <a:cs typeface="휴먼옛체"/>
              </a:rPr>
              <a:t>-</a:t>
            </a:r>
            <a:r>
              <a:rPr sz="1400" spc="-175" dirty="0">
                <a:solidFill>
                  <a:srgbClr val="7F7F7F"/>
                </a:solidFill>
                <a:latin typeface="휴먼옛체"/>
                <a:cs typeface="휴먼옛체"/>
              </a:rPr>
              <a:t> </a:t>
            </a:r>
            <a:r>
              <a:rPr sz="1400" spc="-240" dirty="0">
                <a:solidFill>
                  <a:srgbClr val="7F7F7F"/>
                </a:solidFill>
                <a:latin typeface="휴먼옛체"/>
                <a:cs typeface="휴먼옛체"/>
              </a:rPr>
              <a:t>월별</a:t>
            </a:r>
            <a:r>
              <a:rPr sz="1400" spc="-175" dirty="0">
                <a:solidFill>
                  <a:srgbClr val="7F7F7F"/>
                </a:solidFill>
                <a:latin typeface="휴먼옛체"/>
                <a:cs typeface="휴먼옛체"/>
              </a:rPr>
              <a:t> </a:t>
            </a:r>
            <a:r>
              <a:rPr sz="1400" spc="-300" dirty="0">
                <a:solidFill>
                  <a:srgbClr val="7F7F7F"/>
                </a:solidFill>
                <a:latin typeface="휴먼옛체"/>
                <a:cs typeface="휴먼옛체"/>
              </a:rPr>
              <a:t>전처리</a:t>
            </a:r>
            <a:r>
              <a:rPr sz="1400" spc="-175" dirty="0">
                <a:solidFill>
                  <a:srgbClr val="7F7F7F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7F7F7F"/>
                </a:solidFill>
                <a:latin typeface="휴먼옛체"/>
                <a:cs typeface="휴먼옛체"/>
              </a:rPr>
              <a:t>데이터</a:t>
            </a:r>
            <a:r>
              <a:rPr sz="1400" spc="-175" dirty="0">
                <a:solidFill>
                  <a:srgbClr val="7F7F7F"/>
                </a:solidFill>
                <a:latin typeface="휴먼옛체"/>
                <a:cs typeface="휴먼옛체"/>
              </a:rPr>
              <a:t> </a:t>
            </a:r>
            <a:r>
              <a:rPr sz="1400" dirty="0">
                <a:solidFill>
                  <a:srgbClr val="7F7F7F"/>
                </a:solidFill>
                <a:latin typeface="휴먼옛체"/>
                <a:cs typeface="휴먼옛체"/>
              </a:rPr>
              <a:t>(</a:t>
            </a:r>
            <a:r>
              <a:rPr sz="1400" spc="-175" dirty="0">
                <a:solidFill>
                  <a:srgbClr val="7F7F7F"/>
                </a:solidFill>
                <a:latin typeface="휴먼옛체"/>
                <a:cs typeface="휴먼옛체"/>
              </a:rPr>
              <a:t> </a:t>
            </a:r>
            <a:r>
              <a:rPr sz="1400" spc="-260" dirty="0">
                <a:solidFill>
                  <a:srgbClr val="7F7F7F"/>
                </a:solidFill>
                <a:latin typeface="휴먼옛체"/>
                <a:cs typeface="휴먼옛체"/>
              </a:rPr>
              <a:t>지역별</a:t>
            </a:r>
            <a:r>
              <a:rPr sz="1400" spc="-175" dirty="0">
                <a:solidFill>
                  <a:srgbClr val="7F7F7F"/>
                </a:solidFill>
                <a:latin typeface="휴먼옛체"/>
                <a:cs typeface="휴먼옛체"/>
              </a:rPr>
              <a:t> 진행)</a:t>
            </a:r>
            <a:endParaRPr sz="1400">
              <a:latin typeface="휴먼옛체"/>
              <a:cs typeface="휴먼옛체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293500" y="2350150"/>
            <a:ext cx="4552315" cy="2549525"/>
            <a:chOff x="1293500" y="2350150"/>
            <a:chExt cx="4552315" cy="254952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3500" y="3431412"/>
              <a:ext cx="1947483" cy="14681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9750" y="2350150"/>
              <a:ext cx="1694953" cy="112997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11200" y="2378862"/>
              <a:ext cx="1694949" cy="112997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8011" y="3435171"/>
              <a:ext cx="1947475" cy="146060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123400" y="2072750"/>
            <a:ext cx="2300605" cy="2851785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&lt;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210" dirty="0">
                <a:solidFill>
                  <a:srgbClr val="554F4D"/>
                </a:solidFill>
                <a:latin typeface="휴먼옛체"/>
                <a:cs typeface="휴먼옛체"/>
              </a:rPr>
              <a:t>노형동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5" dirty="0">
                <a:solidFill>
                  <a:srgbClr val="554F4D"/>
                </a:solidFill>
                <a:latin typeface="휴먼옛체"/>
                <a:cs typeface="휴먼옛체"/>
              </a:rPr>
              <a:t>&gt;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08624" y="2078775"/>
            <a:ext cx="2300605" cy="2851785"/>
          </a:xfrm>
          <a:prstGeom prst="rect">
            <a:avLst/>
          </a:prstGeom>
        </p:spPr>
        <p:txBody>
          <a:bodyPr vert="horz" wrap="square" lIns="0" tIns="120015" rIns="0" bIns="0" rtlCol="0">
            <a:spAutoFit/>
          </a:bodyPr>
          <a:lstStyle/>
          <a:p>
            <a:pPr marL="26034" algn="ctr">
              <a:lnSpc>
                <a:spcPct val="100000"/>
              </a:lnSpc>
              <a:spcBef>
                <a:spcPts val="945"/>
              </a:spcBef>
            </a:pP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&lt;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220" dirty="0">
                <a:solidFill>
                  <a:srgbClr val="554F4D"/>
                </a:solidFill>
                <a:latin typeface="휴먼옛체"/>
                <a:cs typeface="휴먼옛체"/>
              </a:rPr>
              <a:t>건입동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5" dirty="0">
                <a:solidFill>
                  <a:srgbClr val="554F4D"/>
                </a:solidFill>
                <a:latin typeface="휴먼옛체"/>
                <a:cs typeface="휴먼옛체"/>
              </a:rPr>
              <a:t>&gt;</a:t>
            </a:r>
            <a:endParaRPr sz="1100">
              <a:latin typeface="휴먼옛체"/>
              <a:cs typeface="휴먼옛체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321874" y="2072750"/>
            <a:ext cx="4951730" cy="2858135"/>
            <a:chOff x="6321874" y="2072750"/>
            <a:chExt cx="4951730" cy="2858135"/>
          </a:xfrm>
        </p:grpSpPr>
        <p:sp>
          <p:nvSpPr>
            <p:cNvPr id="17" name="object 17"/>
            <p:cNvSpPr/>
            <p:nvPr/>
          </p:nvSpPr>
          <p:spPr>
            <a:xfrm>
              <a:off x="6321869" y="2072754"/>
              <a:ext cx="4951730" cy="2858135"/>
            </a:xfrm>
            <a:custGeom>
              <a:avLst/>
              <a:gdLst/>
              <a:ahLst/>
              <a:cxnLst/>
              <a:rect l="l" t="t" r="r" b="b"/>
              <a:pathLst>
                <a:path w="4951730" h="2858135">
                  <a:moveTo>
                    <a:pt x="2300097" y="6032"/>
                  </a:moveTo>
                  <a:lnTo>
                    <a:pt x="0" y="6032"/>
                  </a:lnTo>
                  <a:lnTo>
                    <a:pt x="0" y="2857525"/>
                  </a:lnTo>
                  <a:lnTo>
                    <a:pt x="2300097" y="2857525"/>
                  </a:lnTo>
                  <a:lnTo>
                    <a:pt x="2300097" y="6032"/>
                  </a:lnTo>
                  <a:close/>
                </a:path>
                <a:path w="4951730" h="2858135">
                  <a:moveTo>
                    <a:pt x="4951527" y="0"/>
                  </a:moveTo>
                  <a:lnTo>
                    <a:pt x="2651429" y="0"/>
                  </a:lnTo>
                  <a:lnTo>
                    <a:pt x="2651429" y="2851505"/>
                  </a:lnTo>
                  <a:lnTo>
                    <a:pt x="4951527" y="2851505"/>
                  </a:lnTo>
                  <a:lnTo>
                    <a:pt x="4951527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17274" y="3435187"/>
              <a:ext cx="1947475" cy="146058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62200" y="2391324"/>
              <a:ext cx="1657599" cy="1105075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6321874" y="2078775"/>
            <a:ext cx="2300605" cy="2851785"/>
          </a:xfrm>
          <a:prstGeom prst="rect">
            <a:avLst/>
          </a:prstGeom>
        </p:spPr>
        <p:txBody>
          <a:bodyPr vert="horz" wrap="square" lIns="0" tIns="120015" rIns="0" bIns="0" rtlCol="0">
            <a:spAutoFit/>
          </a:bodyPr>
          <a:lstStyle/>
          <a:p>
            <a:pPr marL="38100" algn="ctr">
              <a:lnSpc>
                <a:spcPct val="100000"/>
              </a:lnSpc>
              <a:spcBef>
                <a:spcPts val="945"/>
              </a:spcBef>
            </a:pP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&lt;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220" dirty="0">
                <a:solidFill>
                  <a:srgbClr val="554F4D"/>
                </a:solidFill>
                <a:latin typeface="휴먼옛체"/>
                <a:cs typeface="휴먼옛체"/>
              </a:rPr>
              <a:t>연동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5" dirty="0">
                <a:solidFill>
                  <a:srgbClr val="554F4D"/>
                </a:solidFill>
                <a:latin typeface="휴먼옛체"/>
                <a:cs typeface="휴먼옛체"/>
              </a:rPr>
              <a:t>&gt;</a:t>
            </a:r>
            <a:endParaRPr sz="1100">
              <a:latin typeface="휴먼옛체"/>
              <a:cs typeface="휴먼옛체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174575" y="2438799"/>
            <a:ext cx="1947545" cy="2457450"/>
            <a:chOff x="9174575" y="2438799"/>
            <a:chExt cx="1947545" cy="2457450"/>
          </a:xfrm>
        </p:grpSpPr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74575" y="3435169"/>
              <a:ext cx="1947475" cy="146060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52075" y="2438799"/>
              <a:ext cx="1657636" cy="1105074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8973300" y="2072750"/>
            <a:ext cx="2300605" cy="2851785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850">
              <a:latin typeface="Times New Roman"/>
              <a:cs typeface="Times New Roman"/>
            </a:endParaRPr>
          </a:p>
          <a:p>
            <a:pPr marL="906780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&lt;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160" dirty="0">
                <a:solidFill>
                  <a:srgbClr val="554F4D"/>
                </a:solidFill>
                <a:latin typeface="휴먼옛체"/>
                <a:cs typeface="휴먼옛체"/>
              </a:rPr>
              <a:t>이도2동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5" dirty="0">
                <a:solidFill>
                  <a:srgbClr val="554F4D"/>
                </a:solidFill>
                <a:latin typeface="휴먼옛체"/>
                <a:cs typeface="휴먼옛체"/>
              </a:rPr>
              <a:t>&gt;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397869" y="5049937"/>
            <a:ext cx="9821545" cy="1226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52445">
              <a:lnSpc>
                <a:spcPct val="100000"/>
              </a:lnSpc>
              <a:spcBef>
                <a:spcPts val="100"/>
              </a:spcBef>
            </a:pPr>
            <a:r>
              <a:rPr sz="1100" spc="-175" dirty="0">
                <a:solidFill>
                  <a:srgbClr val="554F4D"/>
                </a:solidFill>
                <a:latin typeface="휴먼옛체"/>
                <a:cs typeface="휴먼옛체"/>
              </a:rPr>
              <a:t>&lt;지역별으로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210" dirty="0">
                <a:solidFill>
                  <a:srgbClr val="554F4D"/>
                </a:solidFill>
                <a:latin typeface="휴먼옛체"/>
                <a:cs typeface="휴먼옛체"/>
              </a:rPr>
              <a:t>진행했을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190" dirty="0">
                <a:solidFill>
                  <a:srgbClr val="554F4D"/>
                </a:solidFill>
                <a:latin typeface="휴먼옛체"/>
                <a:cs typeface="휴먼옛체"/>
              </a:rPr>
              <a:t>때의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10" dirty="0">
                <a:solidFill>
                  <a:srgbClr val="554F4D"/>
                </a:solidFill>
                <a:latin typeface="휴먼옛체"/>
                <a:cs typeface="휴먼옛체"/>
              </a:rPr>
              <a:t>loss&amp;accu</a:t>
            </a:r>
            <a:r>
              <a:rPr sz="1100" spc="-75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-4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spc="-60" dirty="0">
                <a:solidFill>
                  <a:srgbClr val="554F4D"/>
                </a:solidFill>
                <a:latin typeface="휴먼옛체"/>
                <a:cs typeface="휴먼옛체"/>
              </a:rPr>
              <a:t>cy와</a:t>
            </a:r>
            <a:r>
              <a:rPr sz="1100" spc="-14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200" dirty="0">
                <a:solidFill>
                  <a:srgbClr val="554F4D"/>
                </a:solidFill>
                <a:latin typeface="휴먼옛체"/>
                <a:cs typeface="휴먼옛체"/>
              </a:rPr>
              <a:t>예측값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170" dirty="0">
                <a:solidFill>
                  <a:srgbClr val="554F4D"/>
                </a:solidFill>
                <a:latin typeface="휴먼옛체"/>
                <a:cs typeface="휴먼옛체"/>
              </a:rPr>
              <a:t>그래프&gt;</a:t>
            </a:r>
            <a:endParaRPr sz="11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50">
              <a:latin typeface="휴먼옛체"/>
              <a:cs typeface="휴먼옛체"/>
            </a:endParaRPr>
          </a:p>
          <a:p>
            <a:pPr marL="325120" indent="-313055">
              <a:lnSpc>
                <a:spcPct val="100000"/>
              </a:lnSpc>
              <a:buChar char="-"/>
              <a:tabLst>
                <a:tab pos="325120" algn="l"/>
                <a:tab pos="325755" algn="l"/>
              </a:tabLst>
            </a:pPr>
            <a:r>
              <a:rPr sz="1400" spc="-245" dirty="0">
                <a:solidFill>
                  <a:srgbClr val="554F4D"/>
                </a:solidFill>
                <a:latin typeface="휴먼옛체"/>
                <a:cs typeface="휴먼옛체"/>
              </a:rPr>
              <a:t>훈련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55" dirty="0">
                <a:solidFill>
                  <a:srgbClr val="554F4D"/>
                </a:solidFill>
                <a:latin typeface="휴먼옛체"/>
                <a:cs typeface="휴먼옛체"/>
              </a:rPr>
              <a:t>loss와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85" dirty="0">
                <a:solidFill>
                  <a:srgbClr val="554F4D"/>
                </a:solidFill>
                <a:latin typeface="휴먼옛체"/>
                <a:cs typeface="휴먼옛체"/>
              </a:rPr>
              <a:t>검증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75" dirty="0">
                <a:solidFill>
                  <a:srgbClr val="554F4D"/>
                </a:solidFill>
                <a:latin typeface="휴먼옛체"/>
                <a:cs typeface="휴먼옛체"/>
              </a:rPr>
              <a:t>loss는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50" dirty="0">
                <a:solidFill>
                  <a:srgbClr val="554F4D"/>
                </a:solidFill>
                <a:latin typeface="휴먼옛체"/>
                <a:cs typeface="휴먼옛체"/>
              </a:rPr>
              <a:t>지역마다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50" dirty="0">
                <a:solidFill>
                  <a:srgbClr val="554F4D"/>
                </a:solidFill>
                <a:latin typeface="휴먼옛체"/>
                <a:cs typeface="휴먼옛체"/>
              </a:rPr>
              <a:t>감소패턴이나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0" dirty="0">
                <a:solidFill>
                  <a:srgbClr val="554F4D"/>
                </a:solidFill>
                <a:latin typeface="휴먼옛체"/>
                <a:cs typeface="휴먼옛체"/>
              </a:rPr>
              <a:t>증가패턴을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195" dirty="0">
                <a:solidFill>
                  <a:srgbClr val="554F4D"/>
                </a:solidFill>
                <a:latin typeface="휴먼옛체"/>
                <a:cs typeface="휴먼옛체"/>
              </a:rPr>
              <a:t>보이고,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554F4D"/>
                </a:solidFill>
                <a:latin typeface="휴먼옛체"/>
                <a:cs typeface="휴먼옛체"/>
              </a:rPr>
              <a:t>모델의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54" dirty="0">
                <a:solidFill>
                  <a:srgbClr val="554F4D"/>
                </a:solidFill>
                <a:latin typeface="휴먼옛체"/>
                <a:cs typeface="휴먼옛체"/>
              </a:rPr>
              <a:t>정확도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25" dirty="0">
                <a:solidFill>
                  <a:srgbClr val="554F4D"/>
                </a:solidFill>
                <a:latin typeface="휴먼옛체"/>
                <a:cs typeface="휴먼옛체"/>
              </a:rPr>
              <a:t>또한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45" dirty="0">
                <a:solidFill>
                  <a:srgbClr val="554F4D"/>
                </a:solidFill>
                <a:latin typeface="휴먼옛체"/>
                <a:cs typeface="휴먼옛체"/>
              </a:rPr>
              <a:t>평균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100" dirty="0">
                <a:solidFill>
                  <a:srgbClr val="554F4D"/>
                </a:solidFill>
                <a:latin typeface="휴먼옛체"/>
                <a:cs typeface="휴먼옛체"/>
              </a:rPr>
              <a:t>0.16으로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85" dirty="0">
                <a:solidFill>
                  <a:srgbClr val="554F4D"/>
                </a:solidFill>
                <a:latin typeface="휴먼옛체"/>
                <a:cs typeface="휴먼옛체"/>
              </a:rPr>
              <a:t>이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85" dirty="0">
                <a:solidFill>
                  <a:srgbClr val="554F4D"/>
                </a:solidFill>
                <a:latin typeface="휴먼옛체"/>
                <a:cs typeface="휴먼옛체"/>
              </a:rPr>
              <a:t>모델들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25" dirty="0">
                <a:solidFill>
                  <a:srgbClr val="554F4D"/>
                </a:solidFill>
                <a:latin typeface="휴먼옛체"/>
                <a:cs typeface="휴먼옛체"/>
              </a:rPr>
              <a:t>또한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80" dirty="0">
                <a:solidFill>
                  <a:srgbClr val="554F4D"/>
                </a:solidFill>
                <a:latin typeface="휴먼옛체"/>
                <a:cs typeface="휴먼옛체"/>
              </a:rPr>
              <a:t>유의미하지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0" dirty="0">
                <a:solidFill>
                  <a:srgbClr val="554F4D"/>
                </a:solidFill>
                <a:latin typeface="휴먼옛체"/>
                <a:cs typeface="휴먼옛체"/>
              </a:rPr>
              <a:t>않음</a:t>
            </a:r>
            <a:endParaRPr sz="14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54F4D"/>
              </a:buClr>
              <a:buFont typeface=""/>
              <a:buChar char="-"/>
            </a:pPr>
            <a:endParaRPr sz="1150">
              <a:latin typeface="휴먼옛체"/>
              <a:cs typeface="휴먼옛체"/>
            </a:endParaRPr>
          </a:p>
          <a:p>
            <a:pPr marL="325120" marR="5080" indent="-313055">
              <a:lnSpc>
                <a:spcPct val="100000"/>
              </a:lnSpc>
              <a:buChar char="-"/>
              <a:tabLst>
                <a:tab pos="325120" algn="l"/>
                <a:tab pos="325755" algn="l"/>
              </a:tabLst>
            </a:pPr>
            <a:r>
              <a:rPr sz="1400" spc="-275" dirty="0">
                <a:solidFill>
                  <a:srgbClr val="554F4D"/>
                </a:solidFill>
                <a:latin typeface="휴먼옛체"/>
                <a:cs typeface="휴먼옛체"/>
              </a:rPr>
              <a:t>그러나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40" dirty="0">
                <a:solidFill>
                  <a:srgbClr val="554F4D"/>
                </a:solidFill>
                <a:latin typeface="휴먼옛체"/>
                <a:cs typeface="휴먼옛체"/>
              </a:rPr>
              <a:t>월별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554F4D"/>
                </a:solidFill>
                <a:latin typeface="휴먼옛체"/>
                <a:cs typeface="휴먼옛체"/>
              </a:rPr>
              <a:t>데이터를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50" dirty="0">
                <a:solidFill>
                  <a:srgbClr val="554F4D"/>
                </a:solidFill>
                <a:latin typeface="휴먼옛체"/>
                <a:cs typeface="휴먼옛체"/>
              </a:rPr>
              <a:t>사용한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554F4D"/>
                </a:solidFill>
                <a:latin typeface="휴먼옛체"/>
                <a:cs typeface="휴먼옛체"/>
              </a:rPr>
              <a:t>것이기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45" dirty="0">
                <a:solidFill>
                  <a:srgbClr val="554F4D"/>
                </a:solidFill>
                <a:latin typeface="휴먼옛체"/>
                <a:cs typeface="휴먼옛체"/>
              </a:rPr>
              <a:t>때문에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0" dirty="0">
                <a:solidFill>
                  <a:srgbClr val="554F4D"/>
                </a:solidFill>
                <a:latin typeface="휴먼옛체"/>
                <a:cs typeface="휴먼옛체"/>
              </a:rPr>
              <a:t>데이터셋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40" dirty="0">
                <a:solidFill>
                  <a:srgbClr val="554F4D"/>
                </a:solidFill>
                <a:latin typeface="휴먼옛체"/>
                <a:cs typeface="휴먼옛체"/>
              </a:rPr>
              <a:t>행의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554F4D"/>
                </a:solidFill>
                <a:latin typeface="휴먼옛체"/>
                <a:cs typeface="휴먼옛체"/>
              </a:rPr>
              <a:t>수가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85" dirty="0">
                <a:solidFill>
                  <a:srgbClr val="554F4D"/>
                </a:solidFill>
                <a:latin typeface="휴먼옛체"/>
                <a:cs typeface="휴먼옛체"/>
              </a:rPr>
              <a:t>적다는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305" dirty="0">
                <a:solidFill>
                  <a:srgbClr val="554F4D"/>
                </a:solidFill>
                <a:latin typeface="휴먼옛체"/>
                <a:cs typeface="휴먼옛체"/>
              </a:rPr>
              <a:t>점이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554F4D"/>
                </a:solidFill>
                <a:latin typeface="휴먼옛체"/>
                <a:cs typeface="휴먼옛체"/>
              </a:rPr>
              <a:t>모델의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50" dirty="0">
                <a:solidFill>
                  <a:srgbClr val="554F4D"/>
                </a:solidFill>
                <a:latin typeface="휴먼옛체"/>
                <a:cs typeface="휴먼옛체"/>
              </a:rPr>
              <a:t>정확도에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40" dirty="0">
                <a:solidFill>
                  <a:srgbClr val="554F4D"/>
                </a:solidFill>
                <a:latin typeface="휴먼옛체"/>
                <a:cs typeface="휴먼옛체"/>
              </a:rPr>
              <a:t>영향을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80" dirty="0">
                <a:solidFill>
                  <a:srgbClr val="554F4D"/>
                </a:solidFill>
                <a:latin typeface="휴먼옛체"/>
                <a:cs typeface="휴먼옛체"/>
              </a:rPr>
              <a:t>주었을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554F4D"/>
                </a:solidFill>
                <a:latin typeface="휴먼옛체"/>
                <a:cs typeface="휴먼옛체"/>
              </a:rPr>
              <a:t>것이라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35" dirty="0">
                <a:solidFill>
                  <a:srgbClr val="554F4D"/>
                </a:solidFill>
                <a:latin typeface="휴먼옛체"/>
                <a:cs typeface="휴먼옛체"/>
              </a:rPr>
              <a:t>판단하여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554F4D"/>
                </a:solidFill>
                <a:latin typeface="휴먼옛체"/>
                <a:cs typeface="휴먼옛체"/>
              </a:rPr>
              <a:t>데이터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5" dirty="0">
                <a:solidFill>
                  <a:srgbClr val="554F4D"/>
                </a:solidFill>
                <a:latin typeface="휴먼옛체"/>
                <a:cs typeface="휴먼옛체"/>
              </a:rPr>
              <a:t>셋을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50" dirty="0">
                <a:solidFill>
                  <a:srgbClr val="554F4D"/>
                </a:solidFill>
                <a:latin typeface="휴먼옛체"/>
                <a:cs typeface="휴먼옛체"/>
              </a:rPr>
              <a:t>일별로 </a:t>
            </a:r>
            <a:r>
              <a:rPr sz="1400" spc="-54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80" dirty="0">
                <a:solidFill>
                  <a:srgbClr val="554F4D"/>
                </a:solidFill>
                <a:latin typeface="휴먼옛체"/>
                <a:cs typeface="휴먼옛체"/>
              </a:rPr>
              <a:t>전처리하여</a:t>
            </a:r>
            <a:r>
              <a:rPr sz="1400" spc="-18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95" dirty="0">
                <a:solidFill>
                  <a:srgbClr val="554F4D"/>
                </a:solidFill>
                <a:latin typeface="휴먼옛체"/>
                <a:cs typeface="휴먼옛체"/>
              </a:rPr>
              <a:t>다시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0" dirty="0">
                <a:solidFill>
                  <a:srgbClr val="554F4D"/>
                </a:solidFill>
                <a:latin typeface="휴먼옛체"/>
                <a:cs typeface="휴먼옛체"/>
              </a:rPr>
              <a:t>진행해보기로</a:t>
            </a:r>
            <a:r>
              <a:rPr sz="1400" spc="-180" dirty="0">
                <a:solidFill>
                  <a:srgbClr val="554F4D"/>
                </a:solidFill>
                <a:latin typeface="휴먼옛체"/>
                <a:cs typeface="휴먼옛체"/>
              </a:rPr>
              <a:t> 함</a:t>
            </a:r>
            <a:endParaRPr sz="1400">
              <a:latin typeface="휴먼옛체"/>
              <a:cs typeface="휴먼옛체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84414" y="112711"/>
            <a:ext cx="42799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10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15" dirty="0">
                <a:solidFill>
                  <a:srgbClr val="554F4D"/>
                </a:solidFill>
                <a:latin typeface="휴먼옛체"/>
                <a:cs typeface="휴먼옛체"/>
              </a:rPr>
              <a:t>3</a:t>
            </a:r>
            <a:endParaRPr sz="1100">
              <a:latin typeface="휴먼옛체"/>
              <a:cs typeface="휴먼옛체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8449" y="1288900"/>
            <a:ext cx="11180445" cy="5328285"/>
            <a:chOff x="668449" y="1288900"/>
            <a:chExt cx="11180445" cy="5328285"/>
          </a:xfrm>
        </p:grpSpPr>
        <p:sp>
          <p:nvSpPr>
            <p:cNvPr id="3" name="object 3"/>
            <p:cNvSpPr/>
            <p:nvPr/>
          </p:nvSpPr>
          <p:spPr>
            <a:xfrm>
              <a:off x="668449" y="1288900"/>
              <a:ext cx="11180445" cy="5328285"/>
            </a:xfrm>
            <a:custGeom>
              <a:avLst/>
              <a:gdLst/>
              <a:ahLst/>
              <a:cxnLst/>
              <a:rect l="l" t="t" r="r" b="b"/>
              <a:pathLst>
                <a:path w="11180445" h="5328284">
                  <a:moveTo>
                    <a:pt x="11180099" y="5327699"/>
                  </a:moveTo>
                  <a:lnTo>
                    <a:pt x="0" y="5327699"/>
                  </a:lnTo>
                  <a:lnTo>
                    <a:pt x="0" y="0"/>
                  </a:lnTo>
                  <a:lnTo>
                    <a:pt x="11180099" y="0"/>
                  </a:lnTo>
                  <a:lnTo>
                    <a:pt x="11180099" y="532769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05149" y="2225150"/>
              <a:ext cx="4234180" cy="2424430"/>
            </a:xfrm>
            <a:custGeom>
              <a:avLst/>
              <a:gdLst/>
              <a:ahLst/>
              <a:cxnLst/>
              <a:rect l="l" t="t" r="r" b="b"/>
              <a:pathLst>
                <a:path w="4234180" h="2424429">
                  <a:moveTo>
                    <a:pt x="4233599" y="2423999"/>
                  </a:moveTo>
                  <a:lnTo>
                    <a:pt x="0" y="2423999"/>
                  </a:lnTo>
                  <a:lnTo>
                    <a:pt x="0" y="0"/>
                  </a:lnTo>
                  <a:lnTo>
                    <a:pt x="4233599" y="0"/>
                  </a:lnTo>
                  <a:lnTo>
                    <a:pt x="4233599" y="2423999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622300" y="1143000"/>
            <a:ext cx="11570335" cy="0"/>
          </a:xfrm>
          <a:custGeom>
            <a:avLst/>
            <a:gdLst/>
            <a:ahLst/>
            <a:cxnLst/>
            <a:rect l="l" t="t" r="r" b="b"/>
            <a:pathLst>
              <a:path w="11570335">
                <a:moveTo>
                  <a:pt x="0" y="0"/>
                </a:moveTo>
                <a:lnTo>
                  <a:pt x="11569799" y="0"/>
                </a:lnTo>
              </a:path>
            </a:pathLst>
          </a:custGeom>
          <a:ln w="9524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86995" cy="6858000"/>
          </a:xfrm>
          <a:custGeom>
            <a:avLst/>
            <a:gdLst/>
            <a:ahLst/>
            <a:cxnLst/>
            <a:rect l="l" t="t" r="r" b="b"/>
            <a:pathLst>
              <a:path w="86995" h="6858000">
                <a:moveTo>
                  <a:pt x="0" y="0"/>
                </a:moveTo>
                <a:lnTo>
                  <a:pt x="86694" y="0"/>
                </a:lnTo>
                <a:lnTo>
                  <a:pt x="8669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B98A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84417" y="357711"/>
            <a:ext cx="4291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25" dirty="0"/>
              <a:t>모델</a:t>
            </a:r>
            <a:r>
              <a:rPr sz="3600" spc="-445" dirty="0"/>
              <a:t> </a:t>
            </a:r>
            <a:r>
              <a:rPr sz="3600" spc="-780" dirty="0"/>
              <a:t>선정</a:t>
            </a:r>
            <a:r>
              <a:rPr sz="3600" spc="-445" dirty="0"/>
              <a:t> </a:t>
            </a:r>
            <a:r>
              <a:rPr sz="3600" spc="-95" dirty="0"/>
              <a:t>-</a:t>
            </a:r>
            <a:r>
              <a:rPr sz="3600" spc="-445" dirty="0"/>
              <a:t> </a:t>
            </a:r>
            <a:r>
              <a:rPr sz="3600" spc="20" dirty="0"/>
              <a:t>RNN,</a:t>
            </a:r>
            <a:r>
              <a:rPr sz="3600" spc="-445" dirty="0"/>
              <a:t> </a:t>
            </a:r>
            <a:r>
              <a:rPr sz="3600" spc="85" dirty="0"/>
              <a:t>L</a:t>
            </a:r>
            <a:r>
              <a:rPr sz="3600" spc="-45" dirty="0"/>
              <a:t>S</a:t>
            </a:r>
            <a:r>
              <a:rPr sz="3600" spc="-145" dirty="0"/>
              <a:t>TM</a:t>
            </a:r>
            <a:endParaRPr sz="3600"/>
          </a:p>
        </p:txBody>
      </p:sp>
      <p:sp>
        <p:nvSpPr>
          <p:cNvPr id="8" name="object 8"/>
          <p:cNvSpPr txBox="1"/>
          <p:nvPr/>
        </p:nvSpPr>
        <p:spPr>
          <a:xfrm>
            <a:off x="1046726" y="1432814"/>
            <a:ext cx="9065895" cy="713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4825" algn="l"/>
              </a:tabLst>
            </a:pPr>
            <a:r>
              <a:rPr sz="1700" spc="-65" dirty="0">
                <a:latin typeface="휴먼옛체"/>
                <a:cs typeface="휴먼옛체"/>
              </a:rPr>
              <a:t>01.	</a:t>
            </a:r>
            <a:r>
              <a:rPr sz="1700" spc="-5" dirty="0">
                <a:latin typeface="휴먼옛체"/>
                <a:cs typeface="휴먼옛체"/>
              </a:rPr>
              <a:t>RNN</a:t>
            </a:r>
            <a:r>
              <a:rPr sz="1700" spc="-210" dirty="0">
                <a:latin typeface="휴먼옛체"/>
                <a:cs typeface="휴먼옛체"/>
              </a:rPr>
              <a:t> </a:t>
            </a:r>
            <a:r>
              <a:rPr sz="1400" spc="-40" dirty="0">
                <a:solidFill>
                  <a:srgbClr val="7F7F7F"/>
                </a:solidFill>
                <a:latin typeface="휴먼옛체"/>
                <a:cs typeface="휴먼옛체"/>
              </a:rPr>
              <a:t>-</a:t>
            </a:r>
            <a:r>
              <a:rPr sz="1400" spc="-175" dirty="0">
                <a:solidFill>
                  <a:srgbClr val="7F7F7F"/>
                </a:solidFill>
                <a:latin typeface="휴먼옛체"/>
                <a:cs typeface="휴먼옛체"/>
              </a:rPr>
              <a:t> </a:t>
            </a:r>
            <a:r>
              <a:rPr sz="1400" spc="-240" dirty="0">
                <a:solidFill>
                  <a:srgbClr val="7F7F7F"/>
                </a:solidFill>
                <a:latin typeface="휴먼옛체"/>
                <a:cs typeface="휴먼옛체"/>
              </a:rPr>
              <a:t>일별</a:t>
            </a:r>
            <a:r>
              <a:rPr sz="1400" spc="-175" dirty="0">
                <a:solidFill>
                  <a:srgbClr val="7F7F7F"/>
                </a:solidFill>
                <a:latin typeface="휴먼옛체"/>
                <a:cs typeface="휴먼옛체"/>
              </a:rPr>
              <a:t> </a:t>
            </a:r>
            <a:r>
              <a:rPr sz="1400" spc="-300" dirty="0">
                <a:solidFill>
                  <a:srgbClr val="7F7F7F"/>
                </a:solidFill>
                <a:latin typeface="휴먼옛체"/>
                <a:cs typeface="휴먼옛체"/>
              </a:rPr>
              <a:t>전처리</a:t>
            </a:r>
            <a:r>
              <a:rPr sz="1400" spc="-175" dirty="0">
                <a:solidFill>
                  <a:srgbClr val="7F7F7F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7F7F7F"/>
                </a:solidFill>
                <a:latin typeface="휴먼옛체"/>
                <a:cs typeface="휴먼옛체"/>
              </a:rPr>
              <a:t>데이터</a:t>
            </a:r>
            <a:endParaRPr sz="14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휴먼옛체"/>
              <a:cs typeface="휴먼옛체"/>
            </a:endParaRPr>
          </a:p>
          <a:p>
            <a:pPr marL="191770">
              <a:lnSpc>
                <a:spcPct val="100000"/>
              </a:lnSpc>
              <a:tabLst>
                <a:tab pos="504825" algn="l"/>
              </a:tabLst>
            </a:pPr>
            <a:r>
              <a:rPr sz="1400" spc="-40" dirty="0">
                <a:solidFill>
                  <a:srgbClr val="554F4D"/>
                </a:solidFill>
                <a:latin typeface="휴먼옛체"/>
                <a:cs typeface="휴먼옛체"/>
              </a:rPr>
              <a:t>-	</a:t>
            </a:r>
            <a:r>
              <a:rPr sz="1400" spc="-254" dirty="0">
                <a:solidFill>
                  <a:srgbClr val="554F4D"/>
                </a:solidFill>
                <a:latin typeface="휴먼옛체"/>
                <a:cs typeface="휴먼옛체"/>
              </a:rPr>
              <a:t>데이터셋의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310" dirty="0">
                <a:solidFill>
                  <a:srgbClr val="554F4D"/>
                </a:solidFill>
                <a:latin typeface="휴먼옛체"/>
                <a:cs typeface="휴먼옛체"/>
              </a:rPr>
              <a:t>설정은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40" dirty="0">
                <a:solidFill>
                  <a:srgbClr val="554F4D"/>
                </a:solidFill>
                <a:latin typeface="휴먼옛체"/>
                <a:cs typeface="휴먼옛체"/>
              </a:rPr>
              <a:t>앞서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40" dirty="0">
                <a:solidFill>
                  <a:srgbClr val="554F4D"/>
                </a:solidFill>
                <a:latin typeface="휴먼옛체"/>
                <a:cs typeface="휴먼옛체"/>
              </a:rPr>
              <a:t>진행한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40" dirty="0">
                <a:solidFill>
                  <a:srgbClr val="554F4D"/>
                </a:solidFill>
                <a:latin typeface="휴먼옛체"/>
                <a:cs typeface="휴먼옛체"/>
              </a:rPr>
              <a:t>것과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145" dirty="0">
                <a:solidFill>
                  <a:srgbClr val="554F4D"/>
                </a:solidFill>
                <a:latin typeface="휴먼옛체"/>
                <a:cs typeface="휴먼옛체"/>
              </a:rPr>
              <a:t>같고,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40" dirty="0">
                <a:solidFill>
                  <a:srgbClr val="554F4D"/>
                </a:solidFill>
                <a:latin typeface="휴먼옛체"/>
                <a:cs typeface="휴먼옛체"/>
              </a:rPr>
              <a:t>일별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300" dirty="0">
                <a:solidFill>
                  <a:srgbClr val="554F4D"/>
                </a:solidFill>
                <a:latin typeface="휴먼옛체"/>
                <a:cs typeface="휴먼옛체"/>
              </a:rPr>
              <a:t>전처리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554F4D"/>
                </a:solidFill>
                <a:latin typeface="휴먼옛체"/>
                <a:cs typeface="휴먼옛체"/>
              </a:rPr>
              <a:t>데이터에서는</a:t>
            </a:r>
            <a:r>
              <a:rPr sz="1400" spc="-18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5" dirty="0">
                <a:solidFill>
                  <a:srgbClr val="554F4D"/>
                </a:solidFill>
                <a:latin typeface="휴먼옛체"/>
                <a:cs typeface="휴먼옛체"/>
              </a:rPr>
              <a:t>다중회귀분석에서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54" dirty="0">
                <a:solidFill>
                  <a:srgbClr val="554F4D"/>
                </a:solidFill>
                <a:latin typeface="휴먼옛체"/>
                <a:cs typeface="휴먼옛체"/>
              </a:rPr>
              <a:t>도출된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554F4D"/>
                </a:solidFill>
                <a:latin typeface="휴먼옛체"/>
                <a:cs typeface="휴먼옛체"/>
              </a:rPr>
              <a:t>유의변수들만을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0" dirty="0">
                <a:solidFill>
                  <a:srgbClr val="554F4D"/>
                </a:solidFill>
                <a:latin typeface="휴먼옛체"/>
                <a:cs typeface="휴먼옛체"/>
              </a:rPr>
              <a:t>활용하여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10" dirty="0">
                <a:solidFill>
                  <a:srgbClr val="554F4D"/>
                </a:solidFill>
                <a:latin typeface="휴먼옛체"/>
                <a:cs typeface="휴먼옛체"/>
              </a:rPr>
              <a:t>진행한다.</a:t>
            </a:r>
            <a:endParaRPr sz="1400">
              <a:latin typeface="휴먼옛체"/>
              <a:cs typeface="휴먼옛체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3949" y="2109073"/>
            <a:ext cx="3636000" cy="242400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430244" y="4754233"/>
            <a:ext cx="9657080" cy="167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25245">
              <a:lnSpc>
                <a:spcPct val="100000"/>
              </a:lnSpc>
              <a:spcBef>
                <a:spcPts val="100"/>
              </a:spcBef>
              <a:tabLst>
                <a:tab pos="6290945" algn="l"/>
              </a:tabLst>
            </a:pPr>
            <a:r>
              <a:rPr sz="1100" spc="-130" dirty="0">
                <a:solidFill>
                  <a:srgbClr val="554F4D"/>
                </a:solidFill>
                <a:latin typeface="휴먼옛체"/>
                <a:cs typeface="휴먼옛체"/>
              </a:rPr>
              <a:t>&lt;훈련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215" dirty="0">
                <a:solidFill>
                  <a:srgbClr val="554F4D"/>
                </a:solidFill>
                <a:latin typeface="휴먼옛체"/>
                <a:cs typeface="휴먼옛체"/>
              </a:rPr>
              <a:t>및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225" dirty="0">
                <a:solidFill>
                  <a:srgbClr val="554F4D"/>
                </a:solidFill>
                <a:latin typeface="휴먼옛체"/>
                <a:cs typeface="휴먼옛체"/>
              </a:rPr>
              <a:t>검증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10" dirty="0">
                <a:solidFill>
                  <a:srgbClr val="554F4D"/>
                </a:solidFill>
                <a:latin typeface="휴먼옛체"/>
                <a:cs typeface="휴먼옛체"/>
              </a:rPr>
              <a:t>loss&amp;accu</a:t>
            </a:r>
            <a:r>
              <a:rPr sz="1100" spc="-75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-4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spc="-60" dirty="0">
                <a:solidFill>
                  <a:srgbClr val="554F4D"/>
                </a:solidFill>
                <a:latin typeface="휴먼옛체"/>
                <a:cs typeface="휴먼옛체"/>
              </a:rPr>
              <a:t>c</a:t>
            </a:r>
            <a:r>
              <a:rPr sz="1100" spc="15" dirty="0">
                <a:solidFill>
                  <a:srgbClr val="554F4D"/>
                </a:solidFill>
                <a:latin typeface="휴먼옛체"/>
                <a:cs typeface="휴먼옛체"/>
              </a:rPr>
              <a:t>y&gt;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	</a:t>
            </a:r>
            <a:r>
              <a:rPr sz="1100" spc="-155" dirty="0">
                <a:solidFill>
                  <a:srgbClr val="554F4D"/>
                </a:solidFill>
                <a:latin typeface="휴먼옛체"/>
                <a:cs typeface="휴먼옛체"/>
              </a:rPr>
              <a:t>&lt;실제값과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200" dirty="0">
                <a:solidFill>
                  <a:srgbClr val="554F4D"/>
                </a:solidFill>
                <a:latin typeface="휴먼옛체"/>
                <a:cs typeface="휴먼옛체"/>
              </a:rPr>
              <a:t>예측값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170" dirty="0">
                <a:solidFill>
                  <a:srgbClr val="554F4D"/>
                </a:solidFill>
                <a:latin typeface="휴먼옛체"/>
                <a:cs typeface="휴먼옛체"/>
              </a:rPr>
              <a:t>그래프&gt;</a:t>
            </a:r>
            <a:endParaRPr sz="11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00">
              <a:latin typeface="휴먼옛체"/>
              <a:cs typeface="휴먼옛체"/>
            </a:endParaRPr>
          </a:p>
          <a:p>
            <a:pPr marL="325120" marR="5080" indent="-313055">
              <a:lnSpc>
                <a:spcPct val="100000"/>
              </a:lnSpc>
              <a:buChar char="-"/>
              <a:tabLst>
                <a:tab pos="325120" algn="l"/>
                <a:tab pos="325755" algn="l"/>
              </a:tabLst>
            </a:pPr>
            <a:r>
              <a:rPr sz="1400" spc="-240" dirty="0">
                <a:solidFill>
                  <a:srgbClr val="554F4D"/>
                </a:solidFill>
                <a:latin typeface="휴먼옛체"/>
                <a:cs typeface="휴먼옛체"/>
              </a:rPr>
              <a:t>일별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5" dirty="0">
                <a:solidFill>
                  <a:srgbClr val="554F4D"/>
                </a:solidFill>
                <a:latin typeface="휴먼옛체"/>
                <a:cs typeface="휴먼옛체"/>
              </a:rPr>
              <a:t>데이터로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40" dirty="0">
                <a:solidFill>
                  <a:srgbClr val="554F4D"/>
                </a:solidFill>
                <a:latin typeface="휴먼옛체"/>
                <a:cs typeface="휴먼옛체"/>
              </a:rPr>
              <a:t>진행한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45" dirty="0">
                <a:solidFill>
                  <a:srgbClr val="554F4D"/>
                </a:solidFill>
                <a:latin typeface="휴먼옛체"/>
                <a:cs typeface="휴먼옛체"/>
              </a:rPr>
              <a:t>훈련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55" dirty="0">
                <a:solidFill>
                  <a:srgbClr val="554F4D"/>
                </a:solidFill>
                <a:latin typeface="휴먼옛체"/>
                <a:cs typeface="휴먼옛체"/>
              </a:rPr>
              <a:t>loss와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85" dirty="0">
                <a:solidFill>
                  <a:srgbClr val="554F4D"/>
                </a:solidFill>
                <a:latin typeface="휴먼옛체"/>
                <a:cs typeface="휴먼옛체"/>
              </a:rPr>
              <a:t>검증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75" dirty="0">
                <a:solidFill>
                  <a:srgbClr val="554F4D"/>
                </a:solidFill>
                <a:latin typeface="휴먼옛체"/>
                <a:cs typeface="휴먼옛체"/>
              </a:rPr>
              <a:t>loss는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54" dirty="0">
                <a:solidFill>
                  <a:srgbClr val="554F4D"/>
                </a:solidFill>
                <a:latin typeface="휴먼옛체"/>
                <a:cs typeface="휴먼옛체"/>
              </a:rPr>
              <a:t>값이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45" dirty="0">
                <a:solidFill>
                  <a:srgbClr val="554F4D"/>
                </a:solidFill>
                <a:latin typeface="휴먼옛체"/>
                <a:cs typeface="휴먼옛체"/>
              </a:rPr>
              <a:t>작고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5" dirty="0">
                <a:solidFill>
                  <a:srgbClr val="554F4D"/>
                </a:solidFill>
                <a:latin typeface="휴먼옛체"/>
                <a:cs typeface="휴먼옛체"/>
              </a:rPr>
              <a:t>점차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54" dirty="0">
                <a:solidFill>
                  <a:srgbClr val="554F4D"/>
                </a:solidFill>
                <a:latin typeface="휴먼옛체"/>
                <a:cs typeface="휴먼옛체"/>
              </a:rPr>
              <a:t>감소하는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54" dirty="0">
                <a:solidFill>
                  <a:srgbClr val="554F4D"/>
                </a:solidFill>
                <a:latin typeface="휴먼옛체"/>
                <a:cs typeface="휴먼옛체"/>
              </a:rPr>
              <a:t>패턴을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10" dirty="0">
                <a:solidFill>
                  <a:srgbClr val="554F4D"/>
                </a:solidFill>
                <a:latin typeface="휴먼옛체"/>
                <a:cs typeface="휴먼옛체"/>
              </a:rPr>
              <a:t>보이며,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54" dirty="0">
                <a:solidFill>
                  <a:srgbClr val="554F4D"/>
                </a:solidFill>
                <a:latin typeface="휴먼옛체"/>
                <a:cs typeface="휴먼옛체"/>
              </a:rPr>
              <a:t>정확도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25" dirty="0">
                <a:solidFill>
                  <a:srgbClr val="554F4D"/>
                </a:solidFill>
                <a:latin typeface="휴먼옛체"/>
                <a:cs typeface="휴먼옛체"/>
              </a:rPr>
              <a:t>또한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40" dirty="0">
                <a:solidFill>
                  <a:srgbClr val="554F4D"/>
                </a:solidFill>
                <a:latin typeface="휴먼옛체"/>
                <a:cs typeface="휴먼옛체"/>
              </a:rPr>
              <a:t>월별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300" dirty="0">
                <a:solidFill>
                  <a:srgbClr val="554F4D"/>
                </a:solidFill>
                <a:latin typeface="휴먼옛체"/>
                <a:cs typeface="휴먼옛체"/>
              </a:rPr>
              <a:t>전처리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554F4D"/>
                </a:solidFill>
                <a:latin typeface="휴먼옛체"/>
                <a:cs typeface="휴먼옛체"/>
              </a:rPr>
              <a:t>데이터를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40" dirty="0">
                <a:solidFill>
                  <a:srgbClr val="554F4D"/>
                </a:solidFill>
                <a:latin typeface="휴먼옛체"/>
                <a:cs typeface="휴먼옛체"/>
              </a:rPr>
              <a:t>활용한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5" dirty="0">
                <a:solidFill>
                  <a:srgbClr val="554F4D"/>
                </a:solidFill>
                <a:latin typeface="휴먼옛체"/>
                <a:cs typeface="휴먼옛체"/>
              </a:rPr>
              <a:t>것보다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80" dirty="0">
                <a:solidFill>
                  <a:srgbClr val="554F4D"/>
                </a:solidFill>
                <a:latin typeface="휴먼옛체"/>
                <a:cs typeface="휴먼옛체"/>
              </a:rPr>
              <a:t>높게 </a:t>
            </a:r>
            <a:r>
              <a:rPr sz="1400" spc="-54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300" dirty="0">
                <a:solidFill>
                  <a:srgbClr val="554F4D"/>
                </a:solidFill>
                <a:latin typeface="휴먼옛체"/>
                <a:cs typeface="휴먼옛체"/>
              </a:rPr>
              <a:t>측정됨</a:t>
            </a:r>
            <a:endParaRPr sz="14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54F4D"/>
              </a:buClr>
              <a:buFont typeface=""/>
              <a:buChar char="-"/>
            </a:pPr>
            <a:endParaRPr sz="1150">
              <a:latin typeface="휴먼옛체"/>
              <a:cs typeface="휴먼옛체"/>
            </a:endParaRPr>
          </a:p>
          <a:p>
            <a:pPr marL="325120" indent="-313055">
              <a:lnSpc>
                <a:spcPct val="100000"/>
              </a:lnSpc>
              <a:buChar char="-"/>
              <a:tabLst>
                <a:tab pos="325120" algn="l"/>
                <a:tab pos="325755" algn="l"/>
              </a:tabLst>
            </a:pPr>
            <a:r>
              <a:rPr sz="1400" spc="-275" dirty="0">
                <a:solidFill>
                  <a:srgbClr val="554F4D"/>
                </a:solidFill>
                <a:latin typeface="휴먼옛체"/>
                <a:cs typeface="휴먼옛체"/>
              </a:rPr>
              <a:t>그러나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85" dirty="0">
                <a:solidFill>
                  <a:srgbClr val="554F4D"/>
                </a:solidFill>
                <a:latin typeface="휴먼옛체"/>
                <a:cs typeface="휴먼옛체"/>
              </a:rPr>
              <a:t>검증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50" dirty="0">
                <a:solidFill>
                  <a:srgbClr val="554F4D"/>
                </a:solidFill>
                <a:latin typeface="휴먼옛체"/>
                <a:cs typeface="휴먼옛체"/>
              </a:rPr>
              <a:t>정확도가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70" dirty="0">
                <a:solidFill>
                  <a:srgbClr val="554F4D"/>
                </a:solidFill>
                <a:latin typeface="휴먼옛체"/>
                <a:cs typeface="휴먼옛체"/>
              </a:rPr>
              <a:t>0에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가깝고, </a:t>
            </a:r>
            <a:r>
              <a:rPr sz="1400" spc="-285" dirty="0">
                <a:solidFill>
                  <a:srgbClr val="554F4D"/>
                </a:solidFill>
                <a:latin typeface="휴먼옛체"/>
                <a:cs typeface="휴먼옛체"/>
              </a:rPr>
              <a:t>모델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5" dirty="0">
                <a:solidFill>
                  <a:srgbClr val="554F4D"/>
                </a:solidFill>
                <a:latin typeface="휴먼옛체"/>
                <a:cs typeface="휴먼옛체"/>
              </a:rPr>
              <a:t>정확도는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80" dirty="0">
                <a:solidFill>
                  <a:srgbClr val="554F4D"/>
                </a:solidFill>
                <a:latin typeface="휴먼옛체"/>
                <a:cs typeface="휴먼옛체"/>
              </a:rPr>
              <a:t>0.093이므로</a:t>
            </a:r>
            <a:r>
              <a:rPr sz="1400" spc="-18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95" dirty="0">
                <a:solidFill>
                  <a:srgbClr val="554F4D"/>
                </a:solidFill>
                <a:latin typeface="휴먼옛체"/>
                <a:cs typeface="휴먼옛체"/>
              </a:rPr>
              <a:t>이는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554F4D"/>
                </a:solidFill>
                <a:latin typeface="휴먼옛체"/>
                <a:cs typeface="휴먼옛체"/>
              </a:rPr>
              <a:t>유의미하다고</a:t>
            </a:r>
            <a:r>
              <a:rPr sz="1400" spc="-18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320" dirty="0">
                <a:solidFill>
                  <a:srgbClr val="554F4D"/>
                </a:solidFill>
                <a:latin typeface="휴먼옛체"/>
                <a:cs typeface="휴먼옛체"/>
              </a:rPr>
              <a:t>볼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300" dirty="0">
                <a:solidFill>
                  <a:srgbClr val="554F4D"/>
                </a:solidFill>
                <a:latin typeface="휴먼옛체"/>
                <a:cs typeface="휴먼옛체"/>
              </a:rPr>
              <a:t>수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554F4D"/>
                </a:solidFill>
                <a:latin typeface="휴먼옛체"/>
                <a:cs typeface="휴먼옛체"/>
              </a:rPr>
              <a:t>없음</a:t>
            </a:r>
            <a:endParaRPr sz="14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휴먼옛체"/>
              <a:cs typeface="휴먼옛체"/>
            </a:endParaRPr>
          </a:p>
          <a:p>
            <a:pPr marR="359410" algn="ctr">
              <a:lnSpc>
                <a:spcPct val="100000"/>
              </a:lnSpc>
            </a:pPr>
            <a:r>
              <a:rPr sz="1800" spc="-390" dirty="0">
                <a:solidFill>
                  <a:srgbClr val="554F4D"/>
                </a:solidFill>
                <a:latin typeface="휴먼옛체"/>
                <a:cs typeface="휴먼옛체"/>
              </a:rPr>
              <a:t>결론</a:t>
            </a:r>
            <a:r>
              <a:rPr sz="1800" spc="-28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600" spc="-50" dirty="0">
                <a:solidFill>
                  <a:srgbClr val="554F4D"/>
                </a:solidFill>
                <a:latin typeface="휴먼옛체"/>
                <a:cs typeface="휴먼옛체"/>
              </a:rPr>
              <a:t>:</a:t>
            </a:r>
            <a:r>
              <a:rPr sz="1600" spc="-20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600" spc="-365" dirty="0">
                <a:solidFill>
                  <a:srgbClr val="554F4D"/>
                </a:solidFill>
                <a:latin typeface="휴먼옛체"/>
                <a:cs typeface="휴먼옛체"/>
              </a:rPr>
              <a:t>본</a:t>
            </a:r>
            <a:r>
              <a:rPr sz="1600" spc="-20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600" spc="-315" dirty="0">
                <a:solidFill>
                  <a:srgbClr val="554F4D"/>
                </a:solidFill>
                <a:latin typeface="휴먼옛체"/>
                <a:cs typeface="휴먼옛체"/>
              </a:rPr>
              <a:t>분석에서의</a:t>
            </a:r>
            <a:r>
              <a:rPr sz="1600" spc="-20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600" spc="-5" dirty="0">
                <a:solidFill>
                  <a:srgbClr val="980000"/>
                </a:solidFill>
                <a:latin typeface="휴먼옛체"/>
                <a:cs typeface="휴먼옛체"/>
              </a:rPr>
              <a:t>RNN</a:t>
            </a:r>
            <a:r>
              <a:rPr sz="1600" spc="-200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600" spc="-305" dirty="0">
                <a:solidFill>
                  <a:srgbClr val="980000"/>
                </a:solidFill>
                <a:latin typeface="휴먼옛체"/>
                <a:cs typeface="휴먼옛체"/>
              </a:rPr>
              <a:t>모델의</a:t>
            </a:r>
            <a:r>
              <a:rPr sz="1600" spc="-200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600" spc="-315" dirty="0">
                <a:solidFill>
                  <a:srgbClr val="980000"/>
                </a:solidFill>
                <a:latin typeface="휴먼옛체"/>
                <a:cs typeface="휴먼옛체"/>
              </a:rPr>
              <a:t>활용은</a:t>
            </a:r>
            <a:r>
              <a:rPr sz="1600" spc="-200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600" spc="-290" dirty="0">
                <a:solidFill>
                  <a:srgbClr val="980000"/>
                </a:solidFill>
                <a:latin typeface="휴먼옛체"/>
                <a:cs typeface="휴먼옛체"/>
              </a:rPr>
              <a:t>적합하지</a:t>
            </a:r>
            <a:r>
              <a:rPr sz="1600" spc="-200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600" spc="-300" dirty="0">
                <a:solidFill>
                  <a:srgbClr val="980000"/>
                </a:solidFill>
                <a:latin typeface="휴먼옛체"/>
                <a:cs typeface="휴먼옛체"/>
              </a:rPr>
              <a:t>않음</a:t>
            </a:r>
            <a:endParaRPr sz="1600">
              <a:latin typeface="휴먼옛체"/>
              <a:cs typeface="휴먼옛체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558799" y="1921400"/>
            <a:ext cx="6964045" cy="4529455"/>
            <a:chOff x="3558799" y="1921400"/>
            <a:chExt cx="6964045" cy="4529455"/>
          </a:xfrm>
        </p:grpSpPr>
        <p:sp>
          <p:nvSpPr>
            <p:cNvPr id="12" name="object 12"/>
            <p:cNvSpPr/>
            <p:nvPr/>
          </p:nvSpPr>
          <p:spPr>
            <a:xfrm>
              <a:off x="6288699" y="2225150"/>
              <a:ext cx="4234180" cy="2424430"/>
            </a:xfrm>
            <a:custGeom>
              <a:avLst/>
              <a:gdLst/>
              <a:ahLst/>
              <a:cxnLst/>
              <a:rect l="l" t="t" r="r" b="b"/>
              <a:pathLst>
                <a:path w="4234180" h="2424429">
                  <a:moveTo>
                    <a:pt x="4233599" y="2423999"/>
                  </a:moveTo>
                  <a:lnTo>
                    <a:pt x="0" y="2423999"/>
                  </a:lnTo>
                  <a:lnTo>
                    <a:pt x="0" y="0"/>
                  </a:lnTo>
                  <a:lnTo>
                    <a:pt x="4233599" y="0"/>
                  </a:lnTo>
                  <a:lnTo>
                    <a:pt x="4233599" y="2423999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04124" y="1921400"/>
              <a:ext cx="4041975" cy="281302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563562" y="6137825"/>
              <a:ext cx="332105" cy="307975"/>
            </a:xfrm>
            <a:custGeom>
              <a:avLst/>
              <a:gdLst/>
              <a:ahLst/>
              <a:cxnLst/>
              <a:rect l="l" t="t" r="r" b="b"/>
              <a:pathLst>
                <a:path w="332104" h="307975">
                  <a:moveTo>
                    <a:pt x="177599" y="307799"/>
                  </a:moveTo>
                  <a:lnTo>
                    <a:pt x="177599" y="230849"/>
                  </a:lnTo>
                  <a:lnTo>
                    <a:pt x="0" y="230849"/>
                  </a:lnTo>
                  <a:lnTo>
                    <a:pt x="0" y="76949"/>
                  </a:lnTo>
                  <a:lnTo>
                    <a:pt x="177599" y="76949"/>
                  </a:lnTo>
                  <a:lnTo>
                    <a:pt x="177599" y="0"/>
                  </a:lnTo>
                  <a:lnTo>
                    <a:pt x="331499" y="153899"/>
                  </a:lnTo>
                  <a:lnTo>
                    <a:pt x="177599" y="307799"/>
                  </a:lnTo>
                  <a:close/>
                </a:path>
              </a:pathLst>
            </a:custGeom>
            <a:solidFill>
              <a:srgbClr val="B98A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63562" y="6137825"/>
              <a:ext cx="332105" cy="307975"/>
            </a:xfrm>
            <a:custGeom>
              <a:avLst/>
              <a:gdLst/>
              <a:ahLst/>
              <a:cxnLst/>
              <a:rect l="l" t="t" r="r" b="b"/>
              <a:pathLst>
                <a:path w="332104" h="307975">
                  <a:moveTo>
                    <a:pt x="0" y="76949"/>
                  </a:moveTo>
                  <a:lnTo>
                    <a:pt x="177599" y="76949"/>
                  </a:lnTo>
                  <a:lnTo>
                    <a:pt x="177599" y="0"/>
                  </a:lnTo>
                  <a:lnTo>
                    <a:pt x="331499" y="153899"/>
                  </a:lnTo>
                  <a:lnTo>
                    <a:pt x="177599" y="307799"/>
                  </a:lnTo>
                  <a:lnTo>
                    <a:pt x="177599" y="230849"/>
                  </a:lnTo>
                  <a:lnTo>
                    <a:pt x="0" y="230849"/>
                  </a:lnTo>
                  <a:lnTo>
                    <a:pt x="0" y="76949"/>
                  </a:lnTo>
                  <a:close/>
                </a:path>
              </a:pathLst>
            </a:custGeom>
            <a:ln w="9524">
              <a:solidFill>
                <a:srgbClr val="B98A7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84414" y="112711"/>
            <a:ext cx="42799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10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15" dirty="0">
                <a:solidFill>
                  <a:srgbClr val="554F4D"/>
                </a:solidFill>
                <a:latin typeface="휴먼옛체"/>
                <a:cs typeface="휴먼옛체"/>
              </a:rPr>
              <a:t>3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2300" y="1143000"/>
            <a:ext cx="11570335" cy="0"/>
          </a:xfrm>
          <a:custGeom>
            <a:avLst/>
            <a:gdLst/>
            <a:ahLst/>
            <a:cxnLst/>
            <a:rect l="l" t="t" r="r" b="b"/>
            <a:pathLst>
              <a:path w="11570335">
                <a:moveTo>
                  <a:pt x="0" y="0"/>
                </a:moveTo>
                <a:lnTo>
                  <a:pt x="11569799" y="0"/>
                </a:lnTo>
              </a:path>
            </a:pathLst>
          </a:custGeom>
          <a:ln w="9524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4436" y="357706"/>
            <a:ext cx="7721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665" dirty="0"/>
              <a:t>배경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884418" y="112711"/>
            <a:ext cx="40894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10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1</a:t>
            </a:r>
            <a:endParaRPr sz="1100">
              <a:latin typeface="휴먼옛체"/>
              <a:cs typeface="휴먼옛체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22300" y="1441300"/>
            <a:ext cx="4342765" cy="3874770"/>
            <a:chOff x="622300" y="1441300"/>
            <a:chExt cx="4342765" cy="387477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2300" y="1441300"/>
              <a:ext cx="4342237" cy="38741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3425" y="1518550"/>
              <a:ext cx="4184912" cy="370636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357687" y="2127262"/>
              <a:ext cx="367665" cy="2908300"/>
            </a:xfrm>
            <a:custGeom>
              <a:avLst/>
              <a:gdLst/>
              <a:ahLst/>
              <a:cxnLst/>
              <a:rect l="l" t="t" r="r" b="b"/>
              <a:pathLst>
                <a:path w="367664" h="2908300">
                  <a:moveTo>
                    <a:pt x="367499" y="40716"/>
                  </a:moveTo>
                  <a:lnTo>
                    <a:pt x="326682" y="40716"/>
                  </a:lnTo>
                  <a:lnTo>
                    <a:pt x="326682" y="2867571"/>
                  </a:lnTo>
                  <a:lnTo>
                    <a:pt x="367499" y="2867571"/>
                  </a:lnTo>
                  <a:lnTo>
                    <a:pt x="367499" y="40716"/>
                  </a:lnTo>
                  <a:close/>
                </a:path>
                <a:path w="367664" h="2908300">
                  <a:moveTo>
                    <a:pt x="367499" y="0"/>
                  </a:moveTo>
                  <a:lnTo>
                    <a:pt x="0" y="0"/>
                  </a:lnTo>
                  <a:lnTo>
                    <a:pt x="0" y="40640"/>
                  </a:lnTo>
                  <a:lnTo>
                    <a:pt x="0" y="2867660"/>
                  </a:lnTo>
                  <a:lnTo>
                    <a:pt x="0" y="2908300"/>
                  </a:lnTo>
                  <a:lnTo>
                    <a:pt x="367499" y="2908300"/>
                  </a:lnTo>
                  <a:lnTo>
                    <a:pt x="367499" y="2867660"/>
                  </a:lnTo>
                  <a:lnTo>
                    <a:pt x="40830" y="2867660"/>
                  </a:lnTo>
                  <a:lnTo>
                    <a:pt x="40830" y="40640"/>
                  </a:lnTo>
                  <a:lnTo>
                    <a:pt x="367499" y="40640"/>
                  </a:lnTo>
                  <a:lnTo>
                    <a:pt x="367499" y="0"/>
                  </a:lnTo>
                  <a:close/>
                </a:path>
              </a:pathLst>
            </a:custGeom>
            <a:solidFill>
              <a:srgbClr val="98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357699" y="2127150"/>
              <a:ext cx="367665" cy="2908935"/>
            </a:xfrm>
            <a:custGeom>
              <a:avLst/>
              <a:gdLst/>
              <a:ahLst/>
              <a:cxnLst/>
              <a:rect l="l" t="t" r="r" b="b"/>
              <a:pathLst>
                <a:path w="367664" h="2908935">
                  <a:moveTo>
                    <a:pt x="0" y="0"/>
                  </a:moveTo>
                  <a:lnTo>
                    <a:pt x="367499" y="0"/>
                  </a:lnTo>
                  <a:lnTo>
                    <a:pt x="367499" y="2908499"/>
                  </a:lnTo>
                  <a:lnTo>
                    <a:pt x="0" y="2908499"/>
                  </a:lnTo>
                  <a:lnTo>
                    <a:pt x="0" y="0"/>
                  </a:lnTo>
                  <a:close/>
                </a:path>
                <a:path w="367664" h="2908935">
                  <a:moveTo>
                    <a:pt x="40825" y="40825"/>
                  </a:moveTo>
                  <a:lnTo>
                    <a:pt x="40825" y="2867674"/>
                  </a:lnTo>
                  <a:lnTo>
                    <a:pt x="326674" y="2867674"/>
                  </a:lnTo>
                  <a:lnTo>
                    <a:pt x="326674" y="40825"/>
                  </a:lnTo>
                  <a:lnTo>
                    <a:pt x="40825" y="40825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0" y="0"/>
            <a:ext cx="86995" cy="6858000"/>
          </a:xfrm>
          <a:custGeom>
            <a:avLst/>
            <a:gdLst/>
            <a:ahLst/>
            <a:cxnLst/>
            <a:rect l="l" t="t" r="r" b="b"/>
            <a:pathLst>
              <a:path w="86995" h="6858000">
                <a:moveTo>
                  <a:pt x="0" y="0"/>
                </a:moveTo>
                <a:lnTo>
                  <a:pt x="86694" y="0"/>
                </a:lnTo>
                <a:lnTo>
                  <a:pt x="8669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B98A7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5477149" y="3066150"/>
            <a:ext cx="6141720" cy="676275"/>
            <a:chOff x="5477149" y="3066150"/>
            <a:chExt cx="6141720" cy="67627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77149" y="3066150"/>
              <a:ext cx="6141325" cy="67615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15249" y="3123300"/>
              <a:ext cx="6027025" cy="561849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5334849" y="4200550"/>
            <a:ext cx="6426200" cy="552450"/>
            <a:chOff x="5334849" y="4200550"/>
            <a:chExt cx="6426200" cy="552450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4849" y="4200550"/>
              <a:ext cx="6425949" cy="55204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2949" y="4257700"/>
              <a:ext cx="6311649" cy="437749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5066425" y="1941150"/>
            <a:ext cx="6962775" cy="666750"/>
            <a:chOff x="5066425" y="1941150"/>
            <a:chExt cx="6962775" cy="666750"/>
          </a:xfrm>
        </p:grpSpPr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66425" y="1941150"/>
              <a:ext cx="6962775" cy="66675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04525" y="1998300"/>
              <a:ext cx="6848475" cy="55244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2096424" y="5612956"/>
            <a:ext cx="8345805" cy="906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5" dirty="0">
                <a:solidFill>
                  <a:srgbClr val="554F4D"/>
                </a:solidFill>
                <a:latin typeface="휴먼옛체"/>
                <a:cs typeface="휴먼옛체"/>
              </a:rPr>
              <a:t>제주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20" dirty="0">
                <a:solidFill>
                  <a:srgbClr val="554F4D"/>
                </a:solidFill>
                <a:latin typeface="휴먼옛체"/>
                <a:cs typeface="휴먼옛체"/>
              </a:rPr>
              <a:t>생활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15" dirty="0">
                <a:solidFill>
                  <a:srgbClr val="980000"/>
                </a:solidFill>
                <a:latin typeface="휴먼옛체"/>
                <a:cs typeface="휴먼옛체"/>
              </a:rPr>
              <a:t>폐기물</a:t>
            </a:r>
            <a:r>
              <a:rPr sz="1800" spc="-22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800" spc="-315" dirty="0">
                <a:solidFill>
                  <a:srgbClr val="980000"/>
                </a:solidFill>
                <a:latin typeface="휴먼옛체"/>
                <a:cs typeface="휴먼옛체"/>
              </a:rPr>
              <a:t>배출량이</a:t>
            </a:r>
            <a:r>
              <a:rPr sz="1800" spc="-22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800" spc="-370" dirty="0">
                <a:solidFill>
                  <a:srgbClr val="980000"/>
                </a:solidFill>
                <a:latin typeface="휴먼옛체"/>
                <a:cs typeface="휴먼옛체"/>
              </a:rPr>
              <a:t>전국</a:t>
            </a:r>
            <a:r>
              <a:rPr sz="1800" spc="-22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800" spc="-265" dirty="0">
                <a:solidFill>
                  <a:srgbClr val="980000"/>
                </a:solidFill>
                <a:latin typeface="휴먼옛체"/>
                <a:cs typeface="휴먼옛체"/>
              </a:rPr>
              <a:t>1위</a:t>
            </a:r>
            <a:r>
              <a:rPr sz="1800" spc="-22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800" spc="-350" dirty="0">
                <a:solidFill>
                  <a:srgbClr val="554F4D"/>
                </a:solidFill>
                <a:latin typeface="휴먼옛체"/>
                <a:cs typeface="휴먼옛체"/>
              </a:rPr>
              <a:t>및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245" dirty="0">
                <a:solidFill>
                  <a:srgbClr val="554F4D"/>
                </a:solidFill>
                <a:latin typeface="휴먼옛체"/>
                <a:cs typeface="휴먼옛체"/>
              </a:rPr>
              <a:t>코로나19로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50" dirty="0">
                <a:solidFill>
                  <a:srgbClr val="980000"/>
                </a:solidFill>
                <a:latin typeface="휴먼옛체"/>
                <a:cs typeface="휴먼옛체"/>
              </a:rPr>
              <a:t>국내</a:t>
            </a:r>
            <a:r>
              <a:rPr sz="1800" spc="-22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800" spc="-325" dirty="0">
                <a:solidFill>
                  <a:srgbClr val="980000"/>
                </a:solidFill>
                <a:latin typeface="휴먼옛체"/>
                <a:cs typeface="휴먼옛체"/>
              </a:rPr>
              <a:t>여행</a:t>
            </a:r>
            <a:r>
              <a:rPr sz="1800" spc="-22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800" spc="-345" dirty="0">
                <a:solidFill>
                  <a:srgbClr val="980000"/>
                </a:solidFill>
                <a:latin typeface="휴먼옛체"/>
                <a:cs typeface="휴먼옛체"/>
              </a:rPr>
              <a:t>수요가</a:t>
            </a:r>
            <a:r>
              <a:rPr sz="1800" spc="-220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800" spc="-350" dirty="0">
                <a:solidFill>
                  <a:srgbClr val="980000"/>
                </a:solidFill>
                <a:latin typeface="휴먼옛체"/>
                <a:cs typeface="휴먼옛체"/>
              </a:rPr>
              <a:t>제주도</a:t>
            </a:r>
            <a:r>
              <a:rPr sz="1800" spc="-350" dirty="0">
                <a:solidFill>
                  <a:srgbClr val="554F4D"/>
                </a:solidFill>
                <a:latin typeface="휴먼옛체"/>
                <a:cs typeface="휴먼옛체"/>
              </a:rPr>
              <a:t>로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90" dirty="0">
                <a:solidFill>
                  <a:srgbClr val="554F4D"/>
                </a:solidFill>
                <a:latin typeface="휴먼옛체"/>
                <a:cs typeface="휴먼옛체"/>
              </a:rPr>
              <a:t>몰리고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45" dirty="0">
                <a:solidFill>
                  <a:srgbClr val="554F4D"/>
                </a:solidFill>
                <a:latin typeface="휴먼옛체"/>
                <a:cs typeface="휴먼옛체"/>
              </a:rPr>
              <a:t>있는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290" dirty="0">
                <a:solidFill>
                  <a:srgbClr val="554F4D"/>
                </a:solidFill>
                <a:latin typeface="휴먼옛체"/>
                <a:cs typeface="휴먼옛체"/>
              </a:rPr>
              <a:t>상황</a:t>
            </a:r>
            <a:endParaRPr sz="18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휴먼옛체"/>
              <a:cs typeface="휴먼옛체"/>
            </a:endParaRPr>
          </a:p>
          <a:p>
            <a:pPr marL="414655">
              <a:lnSpc>
                <a:spcPct val="100000"/>
              </a:lnSpc>
            </a:pPr>
            <a:r>
              <a:rPr sz="2200" spc="-470" dirty="0">
                <a:solidFill>
                  <a:srgbClr val="554F4D"/>
                </a:solidFill>
                <a:latin typeface="휴먼옛체"/>
                <a:cs typeface="휴먼옛체"/>
              </a:rPr>
              <a:t>음식물</a:t>
            </a:r>
            <a:r>
              <a:rPr sz="2200" spc="-2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200" spc="-425" dirty="0">
                <a:solidFill>
                  <a:srgbClr val="554F4D"/>
                </a:solidFill>
                <a:latin typeface="휴먼옛체"/>
                <a:cs typeface="휴먼옛체"/>
              </a:rPr>
              <a:t>쓰레기</a:t>
            </a:r>
            <a:r>
              <a:rPr sz="2200" spc="-2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200" spc="-400" dirty="0">
                <a:solidFill>
                  <a:srgbClr val="554F4D"/>
                </a:solidFill>
                <a:latin typeface="휴먼옛체"/>
                <a:cs typeface="휴먼옛체"/>
              </a:rPr>
              <a:t>문제를</a:t>
            </a:r>
            <a:r>
              <a:rPr sz="2200" spc="-2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200" spc="-400" dirty="0">
                <a:solidFill>
                  <a:srgbClr val="554F4D"/>
                </a:solidFill>
                <a:latin typeface="휴먼옛체"/>
                <a:cs typeface="휴먼옛체"/>
              </a:rPr>
              <a:t>해결하기</a:t>
            </a:r>
            <a:r>
              <a:rPr sz="2200" spc="-2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200" spc="-335" dirty="0">
                <a:solidFill>
                  <a:srgbClr val="554F4D"/>
                </a:solidFill>
                <a:latin typeface="휴먼옛체"/>
                <a:cs typeface="휴먼옛체"/>
              </a:rPr>
              <a:t>위한</a:t>
            </a:r>
            <a:r>
              <a:rPr sz="2200" spc="-2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200" spc="-365" dirty="0">
                <a:solidFill>
                  <a:srgbClr val="554F4D"/>
                </a:solidFill>
                <a:latin typeface="휴먼옛체"/>
                <a:cs typeface="휴먼옛체"/>
              </a:rPr>
              <a:t>배출량</a:t>
            </a:r>
            <a:r>
              <a:rPr sz="2200" spc="-2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200" spc="-420" dirty="0">
                <a:solidFill>
                  <a:srgbClr val="554F4D"/>
                </a:solidFill>
                <a:latin typeface="휴먼옛체"/>
                <a:cs typeface="휴먼옛체"/>
              </a:rPr>
              <a:t>예측</a:t>
            </a:r>
            <a:r>
              <a:rPr sz="2200" spc="-2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200" spc="-395" dirty="0">
                <a:solidFill>
                  <a:srgbClr val="554F4D"/>
                </a:solidFill>
                <a:latin typeface="휴먼옛체"/>
                <a:cs typeface="휴먼옛체"/>
              </a:rPr>
              <a:t>모델과</a:t>
            </a:r>
            <a:r>
              <a:rPr sz="2200" spc="-2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200" spc="-450" dirty="0">
                <a:solidFill>
                  <a:srgbClr val="554F4D"/>
                </a:solidFill>
                <a:latin typeface="휴먼옛체"/>
                <a:cs typeface="휴먼옛체"/>
              </a:rPr>
              <a:t>주요</a:t>
            </a:r>
            <a:r>
              <a:rPr sz="2200" spc="-2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200" spc="-375" dirty="0">
                <a:solidFill>
                  <a:srgbClr val="554F4D"/>
                </a:solidFill>
                <a:latin typeface="휴먼옛체"/>
                <a:cs typeface="휴먼옛체"/>
              </a:rPr>
              <a:t>원인</a:t>
            </a:r>
            <a:r>
              <a:rPr sz="2200" spc="-2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200" spc="-405" dirty="0">
                <a:solidFill>
                  <a:srgbClr val="554F4D"/>
                </a:solidFill>
                <a:latin typeface="휴먼옛체"/>
                <a:cs typeface="휴먼옛체"/>
              </a:rPr>
              <a:t>도출</a:t>
            </a:r>
            <a:r>
              <a:rPr sz="2200" spc="-2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200" spc="-445" dirty="0">
                <a:solidFill>
                  <a:srgbClr val="554F4D"/>
                </a:solidFill>
                <a:latin typeface="휴먼옛체"/>
                <a:cs typeface="휴먼옛체"/>
              </a:rPr>
              <a:t>필요</a:t>
            </a:r>
            <a:endParaRPr sz="2200">
              <a:latin typeface="휴먼옛체"/>
              <a:cs typeface="휴먼옛체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865800" y="6137687"/>
            <a:ext cx="377190" cy="440690"/>
            <a:chOff x="1865800" y="6137687"/>
            <a:chExt cx="377190" cy="440690"/>
          </a:xfrm>
        </p:grpSpPr>
        <p:sp>
          <p:nvSpPr>
            <p:cNvPr id="22" name="object 22"/>
            <p:cNvSpPr/>
            <p:nvPr/>
          </p:nvSpPr>
          <p:spPr>
            <a:xfrm>
              <a:off x="1870562" y="6142449"/>
              <a:ext cx="367665" cy="431165"/>
            </a:xfrm>
            <a:custGeom>
              <a:avLst/>
              <a:gdLst/>
              <a:ahLst/>
              <a:cxnLst/>
              <a:rect l="l" t="t" r="r" b="b"/>
              <a:pathLst>
                <a:path w="367664" h="431165">
                  <a:moveTo>
                    <a:pt x="183749" y="431099"/>
                  </a:moveTo>
                  <a:lnTo>
                    <a:pt x="183749" y="323324"/>
                  </a:lnTo>
                  <a:lnTo>
                    <a:pt x="0" y="323324"/>
                  </a:lnTo>
                  <a:lnTo>
                    <a:pt x="0" y="107774"/>
                  </a:lnTo>
                  <a:lnTo>
                    <a:pt x="183749" y="107774"/>
                  </a:lnTo>
                  <a:lnTo>
                    <a:pt x="183749" y="0"/>
                  </a:lnTo>
                  <a:lnTo>
                    <a:pt x="367499" y="215549"/>
                  </a:lnTo>
                  <a:lnTo>
                    <a:pt x="183749" y="431099"/>
                  </a:lnTo>
                  <a:close/>
                </a:path>
              </a:pathLst>
            </a:custGeom>
            <a:solidFill>
              <a:srgbClr val="B98A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870562" y="6142449"/>
              <a:ext cx="367665" cy="431165"/>
            </a:xfrm>
            <a:custGeom>
              <a:avLst/>
              <a:gdLst/>
              <a:ahLst/>
              <a:cxnLst/>
              <a:rect l="l" t="t" r="r" b="b"/>
              <a:pathLst>
                <a:path w="367664" h="431165">
                  <a:moveTo>
                    <a:pt x="0" y="107774"/>
                  </a:moveTo>
                  <a:lnTo>
                    <a:pt x="183749" y="107774"/>
                  </a:lnTo>
                  <a:lnTo>
                    <a:pt x="183749" y="0"/>
                  </a:lnTo>
                  <a:lnTo>
                    <a:pt x="367499" y="215549"/>
                  </a:lnTo>
                  <a:lnTo>
                    <a:pt x="183749" y="431099"/>
                  </a:lnTo>
                  <a:lnTo>
                    <a:pt x="183749" y="323324"/>
                  </a:lnTo>
                  <a:lnTo>
                    <a:pt x="0" y="323324"/>
                  </a:lnTo>
                  <a:lnTo>
                    <a:pt x="0" y="107774"/>
                  </a:lnTo>
                  <a:close/>
                </a:path>
              </a:pathLst>
            </a:custGeom>
            <a:ln w="9524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3525" y="1288900"/>
            <a:ext cx="11180445" cy="5318760"/>
            <a:chOff x="743525" y="1288900"/>
            <a:chExt cx="11180445" cy="5318760"/>
          </a:xfrm>
        </p:grpSpPr>
        <p:sp>
          <p:nvSpPr>
            <p:cNvPr id="3" name="object 3"/>
            <p:cNvSpPr/>
            <p:nvPr/>
          </p:nvSpPr>
          <p:spPr>
            <a:xfrm>
              <a:off x="743525" y="1288900"/>
              <a:ext cx="11180445" cy="5318760"/>
            </a:xfrm>
            <a:custGeom>
              <a:avLst/>
              <a:gdLst/>
              <a:ahLst/>
              <a:cxnLst/>
              <a:rect l="l" t="t" r="r" b="b"/>
              <a:pathLst>
                <a:path w="11180445" h="5318759">
                  <a:moveTo>
                    <a:pt x="11180099" y="5318399"/>
                  </a:moveTo>
                  <a:lnTo>
                    <a:pt x="0" y="5318399"/>
                  </a:lnTo>
                  <a:lnTo>
                    <a:pt x="0" y="0"/>
                  </a:lnTo>
                  <a:lnTo>
                    <a:pt x="11180099" y="0"/>
                  </a:lnTo>
                  <a:lnTo>
                    <a:pt x="11180099" y="531839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562425" y="2406462"/>
              <a:ext cx="2837815" cy="2359025"/>
            </a:xfrm>
            <a:custGeom>
              <a:avLst/>
              <a:gdLst/>
              <a:ahLst/>
              <a:cxnLst/>
              <a:rect l="l" t="t" r="r" b="b"/>
              <a:pathLst>
                <a:path w="2837815" h="2359025">
                  <a:moveTo>
                    <a:pt x="2837699" y="2358599"/>
                  </a:moveTo>
                  <a:lnTo>
                    <a:pt x="0" y="2358599"/>
                  </a:lnTo>
                  <a:lnTo>
                    <a:pt x="0" y="0"/>
                  </a:lnTo>
                  <a:lnTo>
                    <a:pt x="2837699" y="0"/>
                  </a:lnTo>
                  <a:lnTo>
                    <a:pt x="2837699" y="2358599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622300" y="1143000"/>
            <a:ext cx="11570335" cy="0"/>
          </a:xfrm>
          <a:custGeom>
            <a:avLst/>
            <a:gdLst/>
            <a:ahLst/>
            <a:cxnLst/>
            <a:rect l="l" t="t" r="r" b="b"/>
            <a:pathLst>
              <a:path w="11570335">
                <a:moveTo>
                  <a:pt x="0" y="0"/>
                </a:moveTo>
                <a:lnTo>
                  <a:pt x="11569799" y="0"/>
                </a:lnTo>
              </a:path>
            </a:pathLst>
          </a:custGeom>
          <a:ln w="9524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86995" cy="6858000"/>
          </a:xfrm>
          <a:custGeom>
            <a:avLst/>
            <a:gdLst/>
            <a:ahLst/>
            <a:cxnLst/>
            <a:rect l="l" t="t" r="r" b="b"/>
            <a:pathLst>
              <a:path w="86995" h="6858000">
                <a:moveTo>
                  <a:pt x="0" y="0"/>
                </a:moveTo>
                <a:lnTo>
                  <a:pt x="86694" y="0"/>
                </a:lnTo>
                <a:lnTo>
                  <a:pt x="8669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B98A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84417" y="357711"/>
            <a:ext cx="4291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25" dirty="0"/>
              <a:t>모델</a:t>
            </a:r>
            <a:r>
              <a:rPr sz="3600" spc="-445" dirty="0"/>
              <a:t> </a:t>
            </a:r>
            <a:r>
              <a:rPr sz="3600" spc="-780" dirty="0"/>
              <a:t>선정</a:t>
            </a:r>
            <a:r>
              <a:rPr sz="3600" spc="-445" dirty="0"/>
              <a:t> </a:t>
            </a:r>
            <a:r>
              <a:rPr sz="3600" spc="-95" dirty="0"/>
              <a:t>-</a:t>
            </a:r>
            <a:r>
              <a:rPr sz="3600" spc="-445" dirty="0"/>
              <a:t> </a:t>
            </a:r>
            <a:r>
              <a:rPr sz="3600" spc="20" dirty="0"/>
              <a:t>RNN,</a:t>
            </a:r>
            <a:r>
              <a:rPr sz="3600" spc="-445" dirty="0"/>
              <a:t> </a:t>
            </a:r>
            <a:r>
              <a:rPr sz="3600" spc="85" dirty="0"/>
              <a:t>L</a:t>
            </a:r>
            <a:r>
              <a:rPr sz="3600" spc="-45" dirty="0"/>
              <a:t>S</a:t>
            </a:r>
            <a:r>
              <a:rPr sz="3600" spc="-145" dirty="0"/>
              <a:t>TM</a:t>
            </a:r>
            <a:endParaRPr sz="3600"/>
          </a:p>
        </p:txBody>
      </p:sp>
      <p:sp>
        <p:nvSpPr>
          <p:cNvPr id="8" name="object 8"/>
          <p:cNvSpPr txBox="1"/>
          <p:nvPr/>
        </p:nvSpPr>
        <p:spPr>
          <a:xfrm>
            <a:off x="1046726" y="1432814"/>
            <a:ext cx="8965565" cy="713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4825" algn="l"/>
              </a:tabLst>
            </a:pPr>
            <a:r>
              <a:rPr sz="1700" spc="-65" dirty="0">
                <a:latin typeface="휴먼옛체"/>
                <a:cs typeface="휴먼옛체"/>
              </a:rPr>
              <a:t>01.	</a:t>
            </a:r>
            <a:r>
              <a:rPr sz="1700" spc="-30" dirty="0">
                <a:latin typeface="휴먼옛체"/>
                <a:cs typeface="휴먼옛체"/>
              </a:rPr>
              <a:t>LSTM</a:t>
            </a:r>
            <a:endParaRPr sz="17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휴먼옛체"/>
              <a:cs typeface="휴먼옛체"/>
            </a:endParaRPr>
          </a:p>
          <a:p>
            <a:pPr marL="191770">
              <a:lnSpc>
                <a:spcPct val="100000"/>
              </a:lnSpc>
              <a:tabLst>
                <a:tab pos="504825" algn="l"/>
              </a:tabLst>
            </a:pPr>
            <a:r>
              <a:rPr sz="1400" spc="-40" dirty="0">
                <a:solidFill>
                  <a:srgbClr val="554F4D"/>
                </a:solidFill>
                <a:latin typeface="휴먼옛체"/>
                <a:cs typeface="휴먼옛체"/>
              </a:rPr>
              <a:t>-	</a:t>
            </a:r>
            <a:r>
              <a:rPr sz="1400" spc="-250" dirty="0">
                <a:solidFill>
                  <a:srgbClr val="554F4D"/>
                </a:solidFill>
                <a:latin typeface="휴먼옛체"/>
                <a:cs typeface="휴먼옛체"/>
              </a:rPr>
              <a:t>월별로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85" dirty="0">
                <a:solidFill>
                  <a:srgbClr val="554F4D"/>
                </a:solidFill>
                <a:latin typeface="휴먼옛체"/>
                <a:cs typeface="휴먼옛체"/>
              </a:rPr>
              <a:t>전처리된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5" dirty="0">
                <a:solidFill>
                  <a:srgbClr val="554F4D"/>
                </a:solidFill>
                <a:latin typeface="휴먼옛체"/>
                <a:cs typeface="휴먼옛체"/>
              </a:rPr>
              <a:t>데이터셋을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00" dirty="0">
                <a:solidFill>
                  <a:srgbClr val="554F4D"/>
                </a:solidFill>
                <a:latin typeface="휴먼옛체"/>
                <a:cs typeface="휴먼옛체"/>
              </a:rPr>
              <a:t>활용하고,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dirty="0">
                <a:solidFill>
                  <a:srgbClr val="554F4D"/>
                </a:solidFill>
                <a:latin typeface="휴먼옛체"/>
                <a:cs typeface="휴먼옛체"/>
              </a:rPr>
              <a:t>2018~2021년</a:t>
            </a:r>
            <a:r>
              <a:rPr sz="1400" spc="-18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4월까지의 </a:t>
            </a:r>
            <a:r>
              <a:rPr sz="1400" spc="-270" dirty="0">
                <a:solidFill>
                  <a:srgbClr val="554F4D"/>
                </a:solidFill>
                <a:latin typeface="휴먼옛체"/>
                <a:cs typeface="휴먼옛체"/>
              </a:rPr>
              <a:t>데이터를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155" dirty="0">
                <a:solidFill>
                  <a:srgbClr val="554F4D"/>
                </a:solidFill>
                <a:latin typeface="휴먼옛체"/>
                <a:cs typeface="휴먼옛체"/>
              </a:rPr>
              <a:t>훈련,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45" dirty="0">
                <a:solidFill>
                  <a:srgbClr val="554F4D"/>
                </a:solidFill>
                <a:latin typeface="휴먼옛체"/>
                <a:cs typeface="휴먼옛체"/>
              </a:rPr>
              <a:t>2021년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10" dirty="0">
                <a:solidFill>
                  <a:srgbClr val="554F4D"/>
                </a:solidFill>
                <a:latin typeface="휴먼옛체"/>
                <a:cs typeface="휴먼옛체"/>
              </a:rPr>
              <a:t>5,6월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554F4D"/>
                </a:solidFill>
                <a:latin typeface="휴먼옛체"/>
                <a:cs typeface="휴먼옛체"/>
              </a:rPr>
              <a:t>데이터를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85" dirty="0">
                <a:solidFill>
                  <a:srgbClr val="554F4D"/>
                </a:solidFill>
                <a:latin typeface="휴먼옛체"/>
                <a:cs typeface="휴먼옛체"/>
              </a:rPr>
              <a:t>테스트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5" dirty="0">
                <a:solidFill>
                  <a:srgbClr val="554F4D"/>
                </a:solidFill>
                <a:latin typeface="휴먼옛체"/>
                <a:cs typeface="휴먼옛체"/>
              </a:rPr>
              <a:t>데이터로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315" dirty="0">
                <a:solidFill>
                  <a:srgbClr val="554F4D"/>
                </a:solidFill>
                <a:latin typeface="휴먼옛체"/>
                <a:cs typeface="휴먼옛체"/>
              </a:rPr>
              <a:t>설정</a:t>
            </a:r>
            <a:endParaRPr sz="1400">
              <a:latin typeface="휴먼옛체"/>
              <a:cs typeface="휴먼옛체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89361" y="4784971"/>
            <a:ext cx="78422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554F4D"/>
                </a:solidFill>
                <a:latin typeface="휴먼옛체"/>
                <a:cs typeface="휴먼옛체"/>
              </a:rPr>
              <a:t>&lt;loss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170" dirty="0">
                <a:solidFill>
                  <a:srgbClr val="554F4D"/>
                </a:solidFill>
                <a:latin typeface="휴먼옛체"/>
                <a:cs typeface="휴먼옛체"/>
              </a:rPr>
              <a:t>그래프&gt;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30244" y="5071012"/>
            <a:ext cx="9795510" cy="1353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5120" indent="-313055">
              <a:lnSpc>
                <a:spcPct val="100000"/>
              </a:lnSpc>
              <a:spcBef>
                <a:spcPts val="100"/>
              </a:spcBef>
              <a:buChar char="-"/>
              <a:tabLst>
                <a:tab pos="325120" algn="l"/>
                <a:tab pos="325755" algn="l"/>
              </a:tabLst>
            </a:pPr>
            <a:r>
              <a:rPr sz="1400" spc="-240" dirty="0">
                <a:solidFill>
                  <a:srgbClr val="554F4D"/>
                </a:solidFill>
                <a:latin typeface="휴먼옛체"/>
                <a:cs typeface="휴먼옛체"/>
              </a:rPr>
              <a:t>월별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5" dirty="0">
                <a:solidFill>
                  <a:srgbClr val="554F4D"/>
                </a:solidFill>
                <a:latin typeface="휴먼옛체"/>
                <a:cs typeface="휴먼옛체"/>
              </a:rPr>
              <a:t>데이터로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40" dirty="0">
                <a:solidFill>
                  <a:srgbClr val="554F4D"/>
                </a:solidFill>
                <a:latin typeface="휴먼옛체"/>
                <a:cs typeface="휴먼옛체"/>
              </a:rPr>
              <a:t>진행한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45" dirty="0">
                <a:solidFill>
                  <a:srgbClr val="554F4D"/>
                </a:solidFill>
                <a:latin typeface="휴먼옛체"/>
                <a:cs typeface="휴먼옛체"/>
              </a:rPr>
              <a:t>훈련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55" dirty="0">
                <a:solidFill>
                  <a:srgbClr val="554F4D"/>
                </a:solidFill>
                <a:latin typeface="휴먼옛체"/>
                <a:cs typeface="휴먼옛체"/>
              </a:rPr>
              <a:t>loss와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85" dirty="0">
                <a:solidFill>
                  <a:srgbClr val="554F4D"/>
                </a:solidFill>
                <a:latin typeface="휴먼옛체"/>
                <a:cs typeface="휴먼옛체"/>
              </a:rPr>
              <a:t>검증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75" dirty="0">
                <a:solidFill>
                  <a:srgbClr val="554F4D"/>
                </a:solidFill>
                <a:latin typeface="휴먼옛체"/>
                <a:cs typeface="휴먼옛체"/>
              </a:rPr>
              <a:t>loss는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54" dirty="0">
                <a:solidFill>
                  <a:srgbClr val="554F4D"/>
                </a:solidFill>
                <a:latin typeface="휴먼옛체"/>
                <a:cs typeface="휴먼옛체"/>
              </a:rPr>
              <a:t>감소하는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54" dirty="0">
                <a:solidFill>
                  <a:srgbClr val="554F4D"/>
                </a:solidFill>
                <a:latin typeface="휴먼옛체"/>
                <a:cs typeface="휴먼옛체"/>
              </a:rPr>
              <a:t>패턴을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195" dirty="0">
                <a:solidFill>
                  <a:srgbClr val="554F4D"/>
                </a:solidFill>
                <a:latin typeface="휴먼옛체"/>
                <a:cs typeface="휴먼옛체"/>
              </a:rPr>
              <a:t>보이고,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65" dirty="0">
                <a:solidFill>
                  <a:srgbClr val="554F4D"/>
                </a:solidFill>
                <a:latin typeface="휴먼옛체"/>
                <a:cs typeface="휴먼옛체"/>
              </a:rPr>
              <a:t>MSE와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60" dirty="0">
                <a:solidFill>
                  <a:srgbClr val="554F4D"/>
                </a:solidFill>
                <a:latin typeface="휴먼옛체"/>
                <a:cs typeface="휴먼옛체"/>
              </a:rPr>
              <a:t>RMSE가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80" dirty="0">
                <a:solidFill>
                  <a:srgbClr val="554F4D"/>
                </a:solidFill>
                <a:latin typeface="휴먼옛체"/>
                <a:cs typeface="휴먼옛체"/>
              </a:rPr>
              <a:t>높게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300" dirty="0">
                <a:solidFill>
                  <a:srgbClr val="554F4D"/>
                </a:solidFill>
                <a:latin typeface="휴먼옛체"/>
                <a:cs typeface="휴먼옛체"/>
              </a:rPr>
              <a:t>측정됨</a:t>
            </a:r>
            <a:endParaRPr sz="14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  <a:buFont typeface=""/>
              <a:buChar char="-"/>
            </a:pPr>
            <a:endParaRPr sz="1150">
              <a:latin typeface="휴먼옛체"/>
              <a:cs typeface="휴먼옛체"/>
            </a:endParaRPr>
          </a:p>
          <a:p>
            <a:pPr marL="325120" marR="5080" indent="-313055">
              <a:lnSpc>
                <a:spcPct val="100000"/>
              </a:lnSpc>
              <a:spcBef>
                <a:spcPts val="5"/>
              </a:spcBef>
              <a:buClr>
                <a:srgbClr val="000000"/>
              </a:buClr>
              <a:buChar char="-"/>
              <a:tabLst>
                <a:tab pos="325120" algn="l"/>
                <a:tab pos="325755" algn="l"/>
              </a:tabLst>
            </a:pPr>
            <a:r>
              <a:rPr sz="1400" spc="-285" dirty="0">
                <a:solidFill>
                  <a:srgbClr val="554F4D"/>
                </a:solidFill>
                <a:latin typeface="휴먼옛체"/>
                <a:cs typeface="휴먼옛체"/>
              </a:rPr>
              <a:t>이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90" dirty="0">
                <a:solidFill>
                  <a:srgbClr val="554F4D"/>
                </a:solidFill>
                <a:latin typeface="휴먼옛체"/>
                <a:cs typeface="휴먼옛체"/>
              </a:rPr>
              <a:t>모델은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80" dirty="0">
                <a:solidFill>
                  <a:srgbClr val="554F4D"/>
                </a:solidFill>
                <a:latin typeface="휴먼옛체"/>
                <a:cs typeface="휴먼옛체"/>
              </a:rPr>
              <a:t>기존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0" dirty="0">
                <a:solidFill>
                  <a:srgbClr val="554F4D"/>
                </a:solidFill>
                <a:latin typeface="휴먼옛체"/>
                <a:cs typeface="휴먼옛체"/>
              </a:rPr>
              <a:t>데이터만을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60" dirty="0">
                <a:solidFill>
                  <a:srgbClr val="554F4D"/>
                </a:solidFill>
                <a:latin typeface="휴먼옛체"/>
                <a:cs typeface="휴먼옛체"/>
              </a:rPr>
              <a:t>활용하여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54" dirty="0">
                <a:solidFill>
                  <a:srgbClr val="554F4D"/>
                </a:solidFill>
                <a:latin typeface="휴먼옛체"/>
                <a:cs typeface="휴먼옛체"/>
              </a:rPr>
              <a:t>값을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554F4D"/>
                </a:solidFill>
                <a:latin typeface="휴먼옛체"/>
                <a:cs typeface="휴먼옛체"/>
              </a:rPr>
              <a:t>예측하는</a:t>
            </a:r>
            <a:r>
              <a:rPr sz="1400" spc="-1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85" dirty="0">
                <a:solidFill>
                  <a:srgbClr val="554F4D"/>
                </a:solidFill>
                <a:latin typeface="휴먼옛체"/>
                <a:cs typeface="휴먼옛체"/>
              </a:rPr>
              <a:t>것이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10" dirty="0">
                <a:solidFill>
                  <a:srgbClr val="554F4D"/>
                </a:solidFill>
                <a:latin typeface="휴먼옛체"/>
                <a:cs typeface="휴먼옛체"/>
              </a:rPr>
              <a:t>가능하지만,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300" dirty="0">
                <a:solidFill>
                  <a:srgbClr val="980000"/>
                </a:solidFill>
                <a:latin typeface="휴먼옛체"/>
                <a:cs typeface="휴먼옛체"/>
              </a:rPr>
              <a:t>주어진</a:t>
            </a:r>
            <a:r>
              <a:rPr sz="1400" spc="-17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60" dirty="0">
                <a:solidFill>
                  <a:srgbClr val="980000"/>
                </a:solidFill>
                <a:latin typeface="휴먼옛체"/>
                <a:cs typeface="휴먼옛체"/>
              </a:rPr>
              <a:t>데이터의</a:t>
            </a:r>
            <a:r>
              <a:rPr sz="1400" spc="-17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980000"/>
                </a:solidFill>
                <a:latin typeface="휴먼옛체"/>
                <a:cs typeface="휴먼옛체"/>
              </a:rPr>
              <a:t>수가</a:t>
            </a:r>
            <a:r>
              <a:rPr sz="1400" spc="-170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95" dirty="0">
                <a:solidFill>
                  <a:srgbClr val="980000"/>
                </a:solidFill>
                <a:latin typeface="휴먼옛체"/>
                <a:cs typeface="휴먼옛체"/>
              </a:rPr>
              <a:t>적어</a:t>
            </a:r>
            <a:r>
              <a:rPr sz="1400" spc="-17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65" dirty="0">
                <a:solidFill>
                  <a:srgbClr val="980000"/>
                </a:solidFill>
                <a:latin typeface="휴먼옛체"/>
                <a:cs typeface="휴먼옛체"/>
              </a:rPr>
              <a:t>발생하는</a:t>
            </a:r>
            <a:r>
              <a:rPr sz="1400" spc="-170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29" dirty="0">
                <a:solidFill>
                  <a:srgbClr val="980000"/>
                </a:solidFill>
                <a:latin typeface="휴먼옛체"/>
                <a:cs typeface="휴먼옛체"/>
              </a:rPr>
              <a:t>과적합</a:t>
            </a:r>
            <a:r>
              <a:rPr sz="1400" spc="-17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54" dirty="0">
                <a:solidFill>
                  <a:srgbClr val="980000"/>
                </a:solidFill>
                <a:latin typeface="휴먼옛체"/>
                <a:cs typeface="휴먼옛체"/>
              </a:rPr>
              <a:t>문제를</a:t>
            </a:r>
            <a:r>
              <a:rPr sz="1400" spc="-170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980000"/>
                </a:solidFill>
                <a:latin typeface="휴먼옛체"/>
                <a:cs typeface="휴먼옛체"/>
              </a:rPr>
              <a:t>해결하는</a:t>
            </a:r>
            <a:r>
              <a:rPr sz="1400" spc="-17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65" dirty="0">
                <a:solidFill>
                  <a:srgbClr val="980000"/>
                </a:solidFill>
                <a:latin typeface="휴먼옛체"/>
                <a:cs typeface="휴먼옛체"/>
              </a:rPr>
              <a:t>데에는</a:t>
            </a:r>
            <a:r>
              <a:rPr sz="1400" spc="-170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400" spc="-225" dirty="0">
                <a:solidFill>
                  <a:srgbClr val="980000"/>
                </a:solidFill>
                <a:latin typeface="휴먼옛체"/>
                <a:cs typeface="휴먼옛체"/>
              </a:rPr>
              <a:t>한계</a:t>
            </a:r>
            <a:r>
              <a:rPr sz="1400" spc="-225" dirty="0">
                <a:solidFill>
                  <a:srgbClr val="554F4D"/>
                </a:solidFill>
                <a:latin typeface="휴먼옛체"/>
                <a:cs typeface="휴먼옛체"/>
              </a:rPr>
              <a:t>가 </a:t>
            </a:r>
            <a:r>
              <a:rPr sz="1400" spc="-54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554F4D"/>
                </a:solidFill>
                <a:latin typeface="휴먼옛체"/>
                <a:cs typeface="휴먼옛체"/>
              </a:rPr>
              <a:t>있음</a:t>
            </a:r>
            <a:endParaRPr sz="14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휴먼옛체"/>
              <a:cs typeface="휴먼옛체"/>
            </a:endParaRPr>
          </a:p>
          <a:p>
            <a:pPr marL="2437130">
              <a:lnSpc>
                <a:spcPct val="100000"/>
              </a:lnSpc>
            </a:pPr>
            <a:r>
              <a:rPr sz="1800" spc="-390" dirty="0">
                <a:solidFill>
                  <a:srgbClr val="554F4D"/>
                </a:solidFill>
                <a:latin typeface="휴먼옛체"/>
                <a:cs typeface="휴먼옛체"/>
              </a:rPr>
              <a:t>결론</a:t>
            </a:r>
            <a:r>
              <a:rPr sz="1800" spc="-28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600" spc="-50" dirty="0">
                <a:solidFill>
                  <a:srgbClr val="554F4D"/>
                </a:solidFill>
                <a:latin typeface="휴먼옛체"/>
                <a:cs typeface="휴먼옛체"/>
              </a:rPr>
              <a:t>:</a:t>
            </a:r>
            <a:r>
              <a:rPr sz="1600" spc="24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600" spc="-365" dirty="0">
                <a:solidFill>
                  <a:srgbClr val="554F4D"/>
                </a:solidFill>
                <a:latin typeface="휴먼옛체"/>
                <a:cs typeface="휴먼옛체"/>
              </a:rPr>
              <a:t>본</a:t>
            </a:r>
            <a:r>
              <a:rPr sz="1600" spc="-20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600" spc="-315" dirty="0">
                <a:solidFill>
                  <a:srgbClr val="554F4D"/>
                </a:solidFill>
                <a:latin typeface="휴먼옛체"/>
                <a:cs typeface="휴먼옛체"/>
              </a:rPr>
              <a:t>분석에서의</a:t>
            </a:r>
            <a:r>
              <a:rPr sz="1600" spc="-20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600" spc="35" dirty="0">
                <a:solidFill>
                  <a:srgbClr val="980000"/>
                </a:solidFill>
                <a:latin typeface="휴먼옛체"/>
                <a:cs typeface="휴먼옛체"/>
              </a:rPr>
              <a:t>L</a:t>
            </a:r>
            <a:r>
              <a:rPr sz="1600" spc="-25" dirty="0">
                <a:solidFill>
                  <a:srgbClr val="980000"/>
                </a:solidFill>
                <a:latin typeface="휴먼옛체"/>
                <a:cs typeface="휴먼옛체"/>
              </a:rPr>
              <a:t>S</a:t>
            </a:r>
            <a:r>
              <a:rPr sz="1600" spc="-65" dirty="0">
                <a:solidFill>
                  <a:srgbClr val="980000"/>
                </a:solidFill>
                <a:latin typeface="휴먼옛체"/>
                <a:cs typeface="휴먼옛체"/>
              </a:rPr>
              <a:t>TM</a:t>
            </a:r>
            <a:r>
              <a:rPr sz="1600" spc="-200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600" spc="-305" dirty="0">
                <a:solidFill>
                  <a:srgbClr val="980000"/>
                </a:solidFill>
                <a:latin typeface="휴먼옛체"/>
                <a:cs typeface="휴먼옛체"/>
              </a:rPr>
              <a:t>모델의</a:t>
            </a:r>
            <a:r>
              <a:rPr sz="1600" spc="-200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600" spc="-315" dirty="0">
                <a:solidFill>
                  <a:srgbClr val="980000"/>
                </a:solidFill>
                <a:latin typeface="휴먼옛체"/>
                <a:cs typeface="휴먼옛체"/>
              </a:rPr>
              <a:t>활용은</a:t>
            </a:r>
            <a:r>
              <a:rPr sz="1600" spc="-200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600" spc="-290" dirty="0">
                <a:solidFill>
                  <a:srgbClr val="980000"/>
                </a:solidFill>
                <a:latin typeface="휴먼옛체"/>
                <a:cs typeface="휴먼옛체"/>
              </a:rPr>
              <a:t>적합하지</a:t>
            </a:r>
            <a:r>
              <a:rPr sz="1600" spc="-200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600" spc="-300" dirty="0">
                <a:solidFill>
                  <a:srgbClr val="980000"/>
                </a:solidFill>
                <a:latin typeface="휴먼옛체"/>
                <a:cs typeface="휴먼옛체"/>
              </a:rPr>
              <a:t>않음</a:t>
            </a:r>
            <a:endParaRPr sz="1600">
              <a:latin typeface="휴먼옛체"/>
              <a:cs typeface="휴먼옛체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387349" y="2375724"/>
            <a:ext cx="7232650" cy="4074795"/>
            <a:chOff x="3387349" y="2375724"/>
            <a:chExt cx="7232650" cy="4074795"/>
          </a:xfrm>
        </p:grpSpPr>
        <p:sp>
          <p:nvSpPr>
            <p:cNvPr id="12" name="object 12"/>
            <p:cNvSpPr/>
            <p:nvPr/>
          </p:nvSpPr>
          <p:spPr>
            <a:xfrm>
              <a:off x="6764599" y="2375724"/>
              <a:ext cx="3855720" cy="2359025"/>
            </a:xfrm>
            <a:custGeom>
              <a:avLst/>
              <a:gdLst/>
              <a:ahLst/>
              <a:cxnLst/>
              <a:rect l="l" t="t" r="r" b="b"/>
              <a:pathLst>
                <a:path w="3855720" h="2359025">
                  <a:moveTo>
                    <a:pt x="3855299" y="2358599"/>
                  </a:moveTo>
                  <a:lnTo>
                    <a:pt x="0" y="2358599"/>
                  </a:lnTo>
                  <a:lnTo>
                    <a:pt x="0" y="0"/>
                  </a:lnTo>
                  <a:lnTo>
                    <a:pt x="3855299" y="0"/>
                  </a:lnTo>
                  <a:lnTo>
                    <a:pt x="3855299" y="2358599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92112" y="6137824"/>
              <a:ext cx="332105" cy="307975"/>
            </a:xfrm>
            <a:custGeom>
              <a:avLst/>
              <a:gdLst/>
              <a:ahLst/>
              <a:cxnLst/>
              <a:rect l="l" t="t" r="r" b="b"/>
              <a:pathLst>
                <a:path w="332104" h="307975">
                  <a:moveTo>
                    <a:pt x="177599" y="307799"/>
                  </a:moveTo>
                  <a:lnTo>
                    <a:pt x="177599" y="230849"/>
                  </a:lnTo>
                  <a:lnTo>
                    <a:pt x="0" y="230849"/>
                  </a:lnTo>
                  <a:lnTo>
                    <a:pt x="0" y="76949"/>
                  </a:lnTo>
                  <a:lnTo>
                    <a:pt x="177599" y="76949"/>
                  </a:lnTo>
                  <a:lnTo>
                    <a:pt x="177599" y="0"/>
                  </a:lnTo>
                  <a:lnTo>
                    <a:pt x="331499" y="153899"/>
                  </a:lnTo>
                  <a:lnTo>
                    <a:pt x="177599" y="307799"/>
                  </a:lnTo>
                  <a:close/>
                </a:path>
              </a:pathLst>
            </a:custGeom>
            <a:solidFill>
              <a:srgbClr val="B98A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92112" y="6137824"/>
              <a:ext cx="332105" cy="307975"/>
            </a:xfrm>
            <a:custGeom>
              <a:avLst/>
              <a:gdLst/>
              <a:ahLst/>
              <a:cxnLst/>
              <a:rect l="l" t="t" r="r" b="b"/>
              <a:pathLst>
                <a:path w="332104" h="307975">
                  <a:moveTo>
                    <a:pt x="0" y="76949"/>
                  </a:moveTo>
                  <a:lnTo>
                    <a:pt x="177599" y="76949"/>
                  </a:lnTo>
                  <a:lnTo>
                    <a:pt x="177599" y="0"/>
                  </a:lnTo>
                  <a:lnTo>
                    <a:pt x="331499" y="153899"/>
                  </a:lnTo>
                  <a:lnTo>
                    <a:pt x="177599" y="307799"/>
                  </a:lnTo>
                  <a:lnTo>
                    <a:pt x="177599" y="230849"/>
                  </a:lnTo>
                  <a:lnTo>
                    <a:pt x="0" y="230849"/>
                  </a:lnTo>
                  <a:lnTo>
                    <a:pt x="0" y="76949"/>
                  </a:lnTo>
                  <a:close/>
                </a:path>
              </a:pathLst>
            </a:custGeom>
            <a:ln w="9524">
              <a:solidFill>
                <a:srgbClr val="B98A7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843615" y="4759683"/>
            <a:ext cx="165544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55" dirty="0">
                <a:solidFill>
                  <a:srgbClr val="554F4D"/>
                </a:solidFill>
                <a:latin typeface="휴먼옛체"/>
                <a:cs typeface="휴먼옛체"/>
              </a:rPr>
              <a:t>&lt;실제값과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225" dirty="0">
                <a:solidFill>
                  <a:srgbClr val="554F4D"/>
                </a:solidFill>
                <a:latin typeface="휴먼옛체"/>
                <a:cs typeface="휴먼옛체"/>
              </a:rPr>
              <a:t>모델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200" dirty="0">
                <a:solidFill>
                  <a:srgbClr val="554F4D"/>
                </a:solidFill>
                <a:latin typeface="휴먼옛체"/>
                <a:cs typeface="휴먼옛체"/>
              </a:rPr>
              <a:t>예측값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170" dirty="0">
                <a:solidFill>
                  <a:srgbClr val="554F4D"/>
                </a:solidFill>
                <a:latin typeface="휴먼옛체"/>
                <a:cs typeface="휴먼옛체"/>
              </a:rPr>
              <a:t>그래프&gt;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4414" y="112711"/>
            <a:ext cx="42799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10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15" dirty="0">
                <a:solidFill>
                  <a:srgbClr val="554F4D"/>
                </a:solidFill>
                <a:latin typeface="휴먼옛체"/>
                <a:cs typeface="휴먼옛체"/>
              </a:rPr>
              <a:t>3</a:t>
            </a:r>
            <a:endParaRPr sz="1100">
              <a:latin typeface="휴먼옛체"/>
              <a:cs typeface="휴먼옛체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654100" y="2619998"/>
            <a:ext cx="7856220" cy="1953895"/>
            <a:chOff x="2654100" y="2619998"/>
            <a:chExt cx="7856220" cy="1953895"/>
          </a:xfrm>
        </p:grpSpPr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54100" y="2677387"/>
              <a:ext cx="2654348" cy="189595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4250" y="2619998"/>
              <a:ext cx="3635999" cy="1817988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400" y="2349000"/>
            <a:ext cx="2160270" cy="2160270"/>
          </a:xfrm>
          <a:prstGeom prst="rect">
            <a:avLst/>
          </a:prstGeom>
          <a:solidFill>
            <a:srgbClr val="E1CBB7"/>
          </a:solidFill>
        </p:spPr>
        <p:txBody>
          <a:bodyPr vert="horz" wrap="square" lIns="0" tIns="136525" rIns="0" bIns="0" rtlCol="0">
            <a:spAutoFit/>
          </a:bodyPr>
          <a:lstStyle/>
          <a:p>
            <a:pPr marL="432434">
              <a:lnSpc>
                <a:spcPct val="100000"/>
              </a:lnSpc>
              <a:spcBef>
                <a:spcPts val="1075"/>
              </a:spcBef>
            </a:pPr>
            <a:r>
              <a:rPr sz="3200" spc="-26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3200" spc="145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3200" spc="1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3200" spc="31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3200" spc="-40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3300" spc="50" dirty="0">
                <a:solidFill>
                  <a:srgbClr val="554F4D"/>
                </a:solidFill>
                <a:latin typeface="휴먼옛체"/>
                <a:cs typeface="휴먼옛체"/>
              </a:rPr>
              <a:t>4.</a:t>
            </a:r>
            <a:endParaRPr sz="33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2350">
              <a:latin typeface="휴먼옛체"/>
              <a:cs typeface="휴먼옛체"/>
            </a:endParaRPr>
          </a:p>
          <a:p>
            <a:pPr marL="149225" marR="141605" indent="525145">
              <a:lnSpc>
                <a:spcPct val="100000"/>
              </a:lnSpc>
            </a:pPr>
            <a:r>
              <a:rPr sz="2400" spc="-515" dirty="0">
                <a:solidFill>
                  <a:srgbClr val="554F4D"/>
                </a:solidFill>
                <a:latin typeface="휴먼옛체"/>
                <a:cs typeface="휴먼옛체"/>
              </a:rPr>
              <a:t>결론</a:t>
            </a:r>
            <a:r>
              <a:rPr sz="2400" spc="-29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400" spc="-280" dirty="0">
                <a:solidFill>
                  <a:srgbClr val="554F4D"/>
                </a:solidFill>
                <a:latin typeface="휴먼옛체"/>
                <a:cs typeface="휴먼옛체"/>
              </a:rPr>
              <a:t>및  </a:t>
            </a:r>
            <a:r>
              <a:rPr sz="2400" spc="-400" dirty="0">
                <a:solidFill>
                  <a:srgbClr val="554F4D"/>
                </a:solidFill>
                <a:latin typeface="휴먼옛체"/>
                <a:cs typeface="휴먼옛체"/>
              </a:rPr>
              <a:t>배출량</a:t>
            </a:r>
            <a:r>
              <a:rPr sz="2400" spc="-29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400" spc="-409" dirty="0">
                <a:solidFill>
                  <a:srgbClr val="554F4D"/>
                </a:solidFill>
                <a:latin typeface="휴먼옛체"/>
                <a:cs typeface="휴먼옛체"/>
              </a:rPr>
              <a:t>감소방안</a:t>
            </a:r>
            <a:endParaRPr sz="2400">
              <a:latin typeface="휴먼옛체"/>
              <a:cs typeface="휴먼옛체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F6E9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71829" y="1066495"/>
            <a:ext cx="869315" cy="3667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900" dirty="0">
                <a:solidFill>
                  <a:srgbClr val="554F4D"/>
                </a:solidFill>
                <a:latin typeface="Arial"/>
                <a:cs typeface="Arial"/>
              </a:rPr>
              <a:t>[</a:t>
            </a:r>
            <a:endParaRPr sz="239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30309" y="1066495"/>
            <a:ext cx="869315" cy="3667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900" dirty="0">
                <a:solidFill>
                  <a:srgbClr val="554F4D"/>
                </a:solidFill>
                <a:latin typeface="Arial"/>
                <a:cs typeface="Arial"/>
              </a:rPr>
              <a:t>]</a:t>
            </a:r>
            <a:endParaRPr sz="23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4569" y="2645848"/>
            <a:ext cx="146304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1545" dirty="0">
                <a:solidFill>
                  <a:srgbClr val="554F4D"/>
                </a:solidFill>
                <a:latin typeface="휴먼옛체"/>
                <a:cs typeface="휴먼옛체"/>
              </a:rPr>
              <a:t>결론</a:t>
            </a:r>
            <a:endParaRPr sz="7200">
              <a:latin typeface="휴먼옛체"/>
              <a:cs typeface="휴먼옛체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2300" y="1143000"/>
            <a:ext cx="11570335" cy="0"/>
          </a:xfrm>
          <a:custGeom>
            <a:avLst/>
            <a:gdLst/>
            <a:ahLst/>
            <a:cxnLst/>
            <a:rect l="l" t="t" r="r" b="b"/>
            <a:pathLst>
              <a:path w="11570335">
                <a:moveTo>
                  <a:pt x="0" y="0"/>
                </a:moveTo>
                <a:lnTo>
                  <a:pt x="11569799" y="0"/>
                </a:lnTo>
              </a:path>
            </a:pathLst>
          </a:custGeom>
          <a:ln w="9524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4419" y="357711"/>
            <a:ext cx="19284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75" dirty="0"/>
              <a:t>결론</a:t>
            </a:r>
            <a:r>
              <a:rPr sz="3600" spc="-445" dirty="0"/>
              <a:t> </a:t>
            </a:r>
            <a:r>
              <a:rPr sz="3600" spc="-95" dirty="0"/>
              <a:t>-</a:t>
            </a:r>
            <a:r>
              <a:rPr sz="3600" spc="-445" dirty="0"/>
              <a:t> </a:t>
            </a:r>
            <a:r>
              <a:rPr sz="3600" spc="-795" dirty="0"/>
              <a:t>정리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884404" y="112711"/>
            <a:ext cx="438784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10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100" dirty="0">
                <a:solidFill>
                  <a:srgbClr val="554F4D"/>
                </a:solidFill>
                <a:latin typeface="휴먼옛체"/>
                <a:cs typeface="휴먼옛체"/>
              </a:rPr>
              <a:t>4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13749" y="2401999"/>
            <a:ext cx="691515" cy="647065"/>
          </a:xfrm>
          <a:prstGeom prst="rect">
            <a:avLst/>
          </a:prstGeom>
          <a:solidFill>
            <a:srgbClr val="DE956C"/>
          </a:solidFill>
        </p:spPr>
        <p:txBody>
          <a:bodyPr vert="horz" wrap="square" lIns="0" tIns="1098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65"/>
              </a:spcBef>
            </a:pPr>
            <a:r>
              <a:rPr sz="2500" spc="120" dirty="0">
                <a:solidFill>
                  <a:srgbClr val="554F4D"/>
                </a:solidFill>
                <a:latin typeface="휴먼옛체"/>
                <a:cs typeface="휴먼옛체"/>
              </a:rPr>
              <a:t>2</a:t>
            </a:r>
            <a:endParaRPr sz="2500">
              <a:latin typeface="휴먼옛체"/>
              <a:cs typeface="휴먼옛체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46550" y="2401998"/>
            <a:ext cx="8242300" cy="647065"/>
          </a:xfrm>
          <a:prstGeom prst="rect">
            <a:avLst/>
          </a:prstGeom>
          <a:solidFill>
            <a:srgbClr val="DE956C"/>
          </a:solidFill>
        </p:spPr>
        <p:txBody>
          <a:bodyPr vert="horz" wrap="square" lIns="0" tIns="134620" rIns="0" bIns="0" rtlCol="0">
            <a:spAutoFit/>
          </a:bodyPr>
          <a:lstStyle/>
          <a:p>
            <a:pPr marL="342265">
              <a:lnSpc>
                <a:spcPct val="100000"/>
              </a:lnSpc>
              <a:spcBef>
                <a:spcPts val="1060"/>
              </a:spcBef>
            </a:pPr>
            <a:r>
              <a:rPr sz="2200" spc="-440" dirty="0">
                <a:solidFill>
                  <a:srgbClr val="554F4D"/>
                </a:solidFill>
                <a:latin typeface="휴먼옛체"/>
                <a:cs typeface="휴먼옛체"/>
              </a:rPr>
              <a:t>기온이</a:t>
            </a:r>
            <a:r>
              <a:rPr sz="2200" spc="-2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200" spc="-465" dirty="0">
                <a:solidFill>
                  <a:srgbClr val="554F4D"/>
                </a:solidFill>
                <a:latin typeface="휴먼옛체"/>
                <a:cs typeface="휴먼옛체"/>
              </a:rPr>
              <a:t>높아질수록</a:t>
            </a:r>
            <a:r>
              <a:rPr sz="2200" spc="-2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200" spc="-365" dirty="0">
                <a:solidFill>
                  <a:srgbClr val="554F4D"/>
                </a:solidFill>
                <a:latin typeface="휴먼옛체"/>
                <a:cs typeface="휴먼옛체"/>
              </a:rPr>
              <a:t>배출량</a:t>
            </a:r>
            <a:r>
              <a:rPr sz="2200" spc="-2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200" spc="-420" dirty="0">
                <a:solidFill>
                  <a:srgbClr val="554F4D"/>
                </a:solidFill>
                <a:latin typeface="휴먼옛체"/>
                <a:cs typeface="휴먼옛체"/>
              </a:rPr>
              <a:t>증가</a:t>
            </a:r>
            <a:endParaRPr sz="2200">
              <a:latin typeface="휴먼옛체"/>
              <a:cs typeface="휴먼옛체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13749" y="3398325"/>
            <a:ext cx="691515" cy="647065"/>
          </a:xfrm>
          <a:prstGeom prst="rect">
            <a:avLst/>
          </a:prstGeom>
          <a:solidFill>
            <a:srgbClr val="EED6BB"/>
          </a:solidFill>
        </p:spPr>
        <p:txBody>
          <a:bodyPr vert="horz" wrap="square" lIns="0" tIns="1231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70"/>
              </a:spcBef>
            </a:pPr>
            <a:r>
              <a:rPr sz="2500" spc="35" dirty="0">
                <a:solidFill>
                  <a:srgbClr val="554F4D"/>
                </a:solidFill>
                <a:latin typeface="휴먼옛체"/>
                <a:cs typeface="휴먼옛체"/>
              </a:rPr>
              <a:t>3</a:t>
            </a:r>
            <a:endParaRPr sz="2500">
              <a:latin typeface="휴먼옛체"/>
              <a:cs typeface="휴먼옛체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46550" y="3411348"/>
            <a:ext cx="8242300" cy="647065"/>
          </a:xfrm>
          <a:prstGeom prst="rect">
            <a:avLst/>
          </a:prstGeom>
          <a:solidFill>
            <a:srgbClr val="EED6BB"/>
          </a:solidFill>
        </p:spPr>
        <p:txBody>
          <a:bodyPr vert="horz" wrap="square" lIns="0" tIns="147320" rIns="0" bIns="0" rtlCol="0">
            <a:spAutoFit/>
          </a:bodyPr>
          <a:lstStyle/>
          <a:p>
            <a:pPr marL="229870">
              <a:lnSpc>
                <a:spcPct val="100000"/>
              </a:lnSpc>
              <a:spcBef>
                <a:spcPts val="1160"/>
              </a:spcBef>
            </a:pPr>
            <a:r>
              <a:rPr sz="2200" spc="-10" dirty="0">
                <a:solidFill>
                  <a:srgbClr val="554F4D"/>
                </a:solidFill>
                <a:latin typeface="휴먼옛체"/>
                <a:cs typeface="휴먼옛체"/>
              </a:rPr>
              <a:t>60세</a:t>
            </a:r>
            <a:r>
              <a:rPr sz="2200" spc="-2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200" spc="-425" dirty="0">
                <a:solidFill>
                  <a:srgbClr val="554F4D"/>
                </a:solidFill>
                <a:latin typeface="휴먼옛체"/>
                <a:cs typeface="휴먼옛체"/>
              </a:rPr>
              <a:t>이상이</a:t>
            </a:r>
            <a:r>
              <a:rPr sz="2200" spc="-2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200" spc="-434" dirty="0">
                <a:solidFill>
                  <a:srgbClr val="554F4D"/>
                </a:solidFill>
                <a:latin typeface="휴먼옛체"/>
                <a:cs typeface="휴먼옛체"/>
              </a:rPr>
              <a:t>많을수록</a:t>
            </a:r>
            <a:r>
              <a:rPr sz="2200" spc="-2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200" spc="-365" dirty="0">
                <a:solidFill>
                  <a:srgbClr val="554F4D"/>
                </a:solidFill>
                <a:latin typeface="휴먼옛체"/>
                <a:cs typeface="휴먼옛체"/>
              </a:rPr>
              <a:t>배출량</a:t>
            </a:r>
            <a:r>
              <a:rPr sz="2200" spc="-2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200" spc="-380" dirty="0">
                <a:solidFill>
                  <a:srgbClr val="554F4D"/>
                </a:solidFill>
                <a:latin typeface="휴먼옛체"/>
                <a:cs typeface="휴먼옛체"/>
              </a:rPr>
              <a:t>감소</a:t>
            </a:r>
            <a:endParaRPr sz="2200">
              <a:latin typeface="휴먼옛체"/>
              <a:cs typeface="휴먼옛체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24399" y="4394649"/>
            <a:ext cx="670560" cy="647065"/>
          </a:xfrm>
          <a:prstGeom prst="rect">
            <a:avLst/>
          </a:prstGeom>
          <a:solidFill>
            <a:srgbClr val="E1D9CC"/>
          </a:solidFill>
        </p:spPr>
        <p:txBody>
          <a:bodyPr vert="horz" wrap="square" lIns="0" tIns="1098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65"/>
              </a:spcBef>
            </a:pPr>
            <a:r>
              <a:rPr sz="2500" spc="229" dirty="0">
                <a:solidFill>
                  <a:srgbClr val="554F4D"/>
                </a:solidFill>
                <a:latin typeface="휴먼옛체"/>
                <a:cs typeface="휴먼옛체"/>
              </a:rPr>
              <a:t>4</a:t>
            </a:r>
            <a:endParaRPr sz="2500">
              <a:latin typeface="휴먼옛체"/>
              <a:cs typeface="휴먼옛체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46550" y="4394174"/>
            <a:ext cx="8242300" cy="633730"/>
          </a:xfrm>
          <a:prstGeom prst="rect">
            <a:avLst/>
          </a:prstGeom>
          <a:solidFill>
            <a:srgbClr val="E1D9CC"/>
          </a:solidFill>
        </p:spPr>
        <p:txBody>
          <a:bodyPr vert="horz" wrap="square" lIns="0" tIns="141605" rIns="0" bIns="0" rtlCol="0">
            <a:spAutoFit/>
          </a:bodyPr>
          <a:lstStyle/>
          <a:p>
            <a:pPr marL="229870">
              <a:lnSpc>
                <a:spcPct val="100000"/>
              </a:lnSpc>
              <a:spcBef>
                <a:spcPts val="1115"/>
              </a:spcBef>
            </a:pPr>
            <a:r>
              <a:rPr sz="2200" spc="-475" dirty="0">
                <a:solidFill>
                  <a:srgbClr val="554F4D"/>
                </a:solidFill>
                <a:latin typeface="휴먼옛체"/>
                <a:cs typeface="휴먼옛체"/>
              </a:rPr>
              <a:t>여성</a:t>
            </a:r>
            <a:r>
              <a:rPr sz="2200" spc="-2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200" spc="-434" dirty="0">
                <a:solidFill>
                  <a:srgbClr val="554F4D"/>
                </a:solidFill>
                <a:latin typeface="휴먼옛체"/>
                <a:cs typeface="휴먼옛체"/>
              </a:rPr>
              <a:t>제주도민이</a:t>
            </a:r>
            <a:r>
              <a:rPr sz="2200" spc="-2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200" spc="-434" dirty="0">
                <a:solidFill>
                  <a:srgbClr val="554F4D"/>
                </a:solidFill>
                <a:latin typeface="휴먼옛체"/>
                <a:cs typeface="휴먼옛체"/>
              </a:rPr>
              <a:t>많을수록</a:t>
            </a:r>
            <a:r>
              <a:rPr sz="2200" spc="-2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200" spc="-365" dirty="0">
                <a:solidFill>
                  <a:srgbClr val="554F4D"/>
                </a:solidFill>
                <a:latin typeface="휴먼옛체"/>
                <a:cs typeface="휴먼옛체"/>
              </a:rPr>
              <a:t>배출량</a:t>
            </a:r>
            <a:r>
              <a:rPr sz="2200" spc="-2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200" spc="-420" dirty="0">
                <a:solidFill>
                  <a:srgbClr val="554F4D"/>
                </a:solidFill>
                <a:latin typeface="휴먼옛체"/>
                <a:cs typeface="휴먼옛체"/>
              </a:rPr>
              <a:t>증가</a:t>
            </a:r>
            <a:endParaRPr sz="2200">
              <a:latin typeface="휴먼옛체"/>
              <a:cs typeface="휴먼옛체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86995" cy="6858000"/>
          </a:xfrm>
          <a:custGeom>
            <a:avLst/>
            <a:gdLst/>
            <a:ahLst/>
            <a:cxnLst/>
            <a:rect l="l" t="t" r="r" b="b"/>
            <a:pathLst>
              <a:path w="86995" h="6858000">
                <a:moveTo>
                  <a:pt x="0" y="0"/>
                </a:moveTo>
                <a:lnTo>
                  <a:pt x="86694" y="0"/>
                </a:lnTo>
                <a:lnTo>
                  <a:pt x="8669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B98A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24399" y="5391449"/>
            <a:ext cx="670560" cy="647065"/>
          </a:xfrm>
          <a:prstGeom prst="rect">
            <a:avLst/>
          </a:prstGeom>
          <a:solidFill>
            <a:srgbClr val="EEE9E1"/>
          </a:solidFill>
        </p:spPr>
        <p:txBody>
          <a:bodyPr vert="horz" wrap="square" lIns="0" tIns="1098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65"/>
              </a:spcBef>
            </a:pPr>
            <a:r>
              <a:rPr sz="2500" spc="100" dirty="0">
                <a:solidFill>
                  <a:srgbClr val="554F4D"/>
                </a:solidFill>
                <a:latin typeface="휴먼옛체"/>
                <a:cs typeface="휴먼옛체"/>
              </a:rPr>
              <a:t>5</a:t>
            </a:r>
            <a:endParaRPr sz="2500">
              <a:latin typeface="휴먼옛체"/>
              <a:cs typeface="휴먼옛체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446550" y="5390974"/>
            <a:ext cx="8242300" cy="633730"/>
          </a:xfrm>
          <a:prstGeom prst="rect">
            <a:avLst/>
          </a:prstGeom>
          <a:solidFill>
            <a:srgbClr val="EEE9E1"/>
          </a:solidFill>
        </p:spPr>
        <p:txBody>
          <a:bodyPr vert="horz" wrap="square" lIns="0" tIns="161290" rIns="0" bIns="0" rtlCol="0">
            <a:spAutoFit/>
          </a:bodyPr>
          <a:lstStyle/>
          <a:p>
            <a:pPr marL="229870">
              <a:lnSpc>
                <a:spcPct val="100000"/>
              </a:lnSpc>
              <a:spcBef>
                <a:spcPts val="1270"/>
              </a:spcBef>
            </a:pPr>
            <a:r>
              <a:rPr sz="2200" spc="-350" dirty="0">
                <a:solidFill>
                  <a:srgbClr val="554F4D"/>
                </a:solidFill>
                <a:latin typeface="휴먼옛체"/>
                <a:cs typeface="휴먼옛체"/>
              </a:rPr>
              <a:t>농축수산물,</a:t>
            </a:r>
            <a:r>
              <a:rPr sz="2200" spc="-2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200" spc="-254" dirty="0">
                <a:solidFill>
                  <a:srgbClr val="554F4D"/>
                </a:solidFill>
                <a:latin typeface="휴먼옛체"/>
                <a:cs typeface="휴먼옛체"/>
              </a:rPr>
              <a:t>마트,</a:t>
            </a:r>
            <a:r>
              <a:rPr sz="2200" spc="-2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200" spc="-470" dirty="0">
                <a:solidFill>
                  <a:srgbClr val="554F4D"/>
                </a:solidFill>
                <a:latin typeface="휴먼옛체"/>
                <a:cs typeface="휴먼옛체"/>
              </a:rPr>
              <a:t>식품</a:t>
            </a:r>
            <a:r>
              <a:rPr sz="2200" spc="-2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200" spc="-425" dirty="0">
                <a:solidFill>
                  <a:srgbClr val="554F4D"/>
                </a:solidFill>
                <a:latin typeface="휴먼옛체"/>
                <a:cs typeface="휴먼옛체"/>
              </a:rPr>
              <a:t>결제금액이</a:t>
            </a:r>
            <a:r>
              <a:rPr sz="2200" spc="-2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200" spc="-434" dirty="0">
                <a:solidFill>
                  <a:srgbClr val="554F4D"/>
                </a:solidFill>
                <a:latin typeface="휴먼옛체"/>
                <a:cs typeface="휴먼옛체"/>
              </a:rPr>
              <a:t>많을수록</a:t>
            </a:r>
            <a:r>
              <a:rPr sz="2200" spc="-2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200" spc="-365" dirty="0">
                <a:solidFill>
                  <a:srgbClr val="554F4D"/>
                </a:solidFill>
                <a:latin typeface="휴먼옛체"/>
                <a:cs typeface="휴먼옛체"/>
              </a:rPr>
              <a:t>배출량</a:t>
            </a:r>
            <a:r>
              <a:rPr sz="2200" spc="-2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200" spc="-420" dirty="0">
                <a:solidFill>
                  <a:srgbClr val="554F4D"/>
                </a:solidFill>
                <a:latin typeface="휴먼옛체"/>
                <a:cs typeface="휴먼옛체"/>
              </a:rPr>
              <a:t>증가</a:t>
            </a:r>
            <a:endParaRPr sz="2200">
              <a:latin typeface="휴먼옛체"/>
              <a:cs typeface="휴먼옛체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24399" y="1467599"/>
            <a:ext cx="691515" cy="647065"/>
          </a:xfrm>
          <a:prstGeom prst="rect">
            <a:avLst/>
          </a:prstGeom>
          <a:solidFill>
            <a:srgbClr val="B98A76"/>
          </a:solidFill>
        </p:spPr>
        <p:txBody>
          <a:bodyPr vert="horz" wrap="square" lIns="0" tIns="1098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65"/>
              </a:spcBef>
            </a:pPr>
            <a:r>
              <a:rPr sz="2500" spc="-315" dirty="0">
                <a:solidFill>
                  <a:srgbClr val="554F4D"/>
                </a:solidFill>
                <a:latin typeface="휴먼옛체"/>
                <a:cs typeface="휴먼옛체"/>
              </a:rPr>
              <a:t>1</a:t>
            </a:r>
            <a:endParaRPr sz="2500">
              <a:latin typeface="휴먼옛체"/>
              <a:cs typeface="휴먼옛체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57200" y="1467598"/>
            <a:ext cx="8242300" cy="647065"/>
          </a:xfrm>
          <a:prstGeom prst="rect">
            <a:avLst/>
          </a:prstGeom>
          <a:solidFill>
            <a:srgbClr val="B98A76"/>
          </a:solidFill>
        </p:spPr>
        <p:txBody>
          <a:bodyPr vert="horz" wrap="square" lIns="0" tIns="135255" rIns="0" bIns="0" rtlCol="0">
            <a:spAutoFit/>
          </a:bodyPr>
          <a:lstStyle/>
          <a:p>
            <a:pPr marL="342265">
              <a:lnSpc>
                <a:spcPct val="100000"/>
              </a:lnSpc>
              <a:spcBef>
                <a:spcPts val="1065"/>
              </a:spcBef>
            </a:pPr>
            <a:r>
              <a:rPr sz="2100" spc="-280" dirty="0">
                <a:solidFill>
                  <a:srgbClr val="554F4D"/>
                </a:solidFill>
                <a:latin typeface="휴먼옛체"/>
                <a:cs typeface="휴먼옛체"/>
              </a:rPr>
              <a:t>코로나19의</a:t>
            </a:r>
            <a:r>
              <a:rPr sz="2100" spc="-26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100" spc="-345" dirty="0">
                <a:solidFill>
                  <a:srgbClr val="554F4D"/>
                </a:solidFill>
                <a:latin typeface="휴먼옛체"/>
                <a:cs typeface="휴먼옛체"/>
              </a:rPr>
              <a:t>영향력</a:t>
            </a:r>
            <a:endParaRPr sz="2100">
              <a:latin typeface="휴먼옛체"/>
              <a:cs typeface="휴먼옛체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2300" y="1143000"/>
            <a:ext cx="11570335" cy="0"/>
          </a:xfrm>
          <a:custGeom>
            <a:avLst/>
            <a:gdLst/>
            <a:ahLst/>
            <a:cxnLst/>
            <a:rect l="l" t="t" r="r" b="b"/>
            <a:pathLst>
              <a:path w="11570335">
                <a:moveTo>
                  <a:pt x="0" y="0"/>
                </a:moveTo>
                <a:lnTo>
                  <a:pt x="11569799" y="0"/>
                </a:lnTo>
              </a:path>
            </a:pathLst>
          </a:custGeom>
          <a:ln w="9524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4436" y="357706"/>
            <a:ext cx="14033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75" dirty="0"/>
              <a:t>결론</a:t>
            </a:r>
            <a:r>
              <a:rPr sz="3600" spc="-445" dirty="0"/>
              <a:t> </a:t>
            </a:r>
            <a:r>
              <a:rPr sz="3600" spc="-95" dirty="0"/>
              <a:t>-</a:t>
            </a:r>
            <a:r>
              <a:rPr sz="3600" spc="-445" dirty="0"/>
              <a:t> </a:t>
            </a:r>
            <a:r>
              <a:rPr sz="3600" spc="-450" dirty="0"/>
              <a:t>1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884410" y="112711"/>
            <a:ext cx="438784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10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100" dirty="0">
                <a:solidFill>
                  <a:srgbClr val="554F4D"/>
                </a:solidFill>
                <a:latin typeface="휴먼옛체"/>
                <a:cs typeface="휴먼옛체"/>
              </a:rPr>
              <a:t>4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86995" cy="6858000"/>
          </a:xfrm>
          <a:custGeom>
            <a:avLst/>
            <a:gdLst/>
            <a:ahLst/>
            <a:cxnLst/>
            <a:rect l="l" t="t" r="r" b="b"/>
            <a:pathLst>
              <a:path w="86995" h="6858000">
                <a:moveTo>
                  <a:pt x="0" y="0"/>
                </a:moveTo>
                <a:lnTo>
                  <a:pt x="86694" y="0"/>
                </a:lnTo>
                <a:lnTo>
                  <a:pt x="8669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B98A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107824" y="1408494"/>
            <a:ext cx="360680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360" dirty="0">
                <a:solidFill>
                  <a:srgbClr val="554F4D"/>
                </a:solidFill>
                <a:latin typeface="휴먼옛체"/>
                <a:cs typeface="휴먼옛체"/>
              </a:rPr>
              <a:t>월별</a:t>
            </a:r>
            <a:r>
              <a:rPr sz="2100" spc="-26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100" spc="-360" dirty="0">
                <a:solidFill>
                  <a:srgbClr val="554F4D"/>
                </a:solidFill>
                <a:latin typeface="휴먼옛체"/>
                <a:cs typeface="휴먼옛체"/>
              </a:rPr>
              <a:t>확진자가</a:t>
            </a:r>
            <a:r>
              <a:rPr sz="2100" spc="-26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100" spc="-415" dirty="0">
                <a:solidFill>
                  <a:srgbClr val="554F4D"/>
                </a:solidFill>
                <a:latin typeface="휴먼옛체"/>
                <a:cs typeface="휴먼옛체"/>
              </a:rPr>
              <a:t>많을수록</a:t>
            </a:r>
            <a:r>
              <a:rPr sz="2100" spc="-26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100" spc="-350" dirty="0">
                <a:solidFill>
                  <a:srgbClr val="554F4D"/>
                </a:solidFill>
                <a:latin typeface="휴먼옛체"/>
                <a:cs typeface="휴먼옛체"/>
              </a:rPr>
              <a:t>배출량</a:t>
            </a:r>
            <a:r>
              <a:rPr sz="2100" spc="-26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100" spc="-400" dirty="0">
                <a:solidFill>
                  <a:srgbClr val="554F4D"/>
                </a:solidFill>
                <a:latin typeface="휴먼옛체"/>
                <a:cs typeface="휴먼옛체"/>
              </a:rPr>
              <a:t>증가</a:t>
            </a:r>
            <a:endParaRPr sz="2100">
              <a:latin typeface="휴먼옛체"/>
              <a:cs typeface="휴먼옛체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04641" y="1954553"/>
            <a:ext cx="4923155" cy="0"/>
          </a:xfrm>
          <a:custGeom>
            <a:avLst/>
            <a:gdLst/>
            <a:ahLst/>
            <a:cxnLst/>
            <a:rect l="l" t="t" r="r" b="b"/>
            <a:pathLst>
              <a:path w="4923155">
                <a:moveTo>
                  <a:pt x="0" y="0"/>
                </a:moveTo>
                <a:lnTo>
                  <a:pt x="4922999" y="0"/>
                </a:lnTo>
              </a:path>
            </a:pathLst>
          </a:custGeom>
          <a:ln w="19049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767483" y="2042740"/>
            <a:ext cx="2286635" cy="464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7175" marR="5080" indent="-245110">
              <a:lnSpc>
                <a:spcPct val="120000"/>
              </a:lnSpc>
              <a:spcBef>
                <a:spcPts val="100"/>
              </a:spcBef>
            </a:pPr>
            <a:r>
              <a:rPr sz="1200" spc="-235" dirty="0">
                <a:solidFill>
                  <a:srgbClr val="554F4D"/>
                </a:solidFill>
                <a:latin typeface="휴먼옛체"/>
                <a:cs typeface="휴먼옛체"/>
              </a:rPr>
              <a:t>회귀분석</a:t>
            </a:r>
            <a:r>
              <a:rPr sz="1200" spc="-15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200" spc="-135" dirty="0">
                <a:solidFill>
                  <a:srgbClr val="554F4D"/>
                </a:solidFill>
                <a:latin typeface="휴먼옛체"/>
                <a:cs typeface="휴먼옛체"/>
              </a:rPr>
              <a:t>시,</a:t>
            </a:r>
            <a:r>
              <a:rPr sz="1200" spc="-150" dirty="0">
                <a:solidFill>
                  <a:srgbClr val="554F4D"/>
                </a:solidFill>
                <a:latin typeface="휴먼옛체"/>
                <a:cs typeface="휴먼옛체"/>
              </a:rPr>
              <a:t> 코로나19 </a:t>
            </a:r>
            <a:r>
              <a:rPr sz="1200" spc="-204" dirty="0">
                <a:solidFill>
                  <a:srgbClr val="554F4D"/>
                </a:solidFill>
                <a:latin typeface="휴먼옛체"/>
                <a:cs typeface="휴먼옛체"/>
              </a:rPr>
              <a:t>월별</a:t>
            </a:r>
            <a:r>
              <a:rPr sz="1200" spc="-15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200" spc="-204" dirty="0">
                <a:solidFill>
                  <a:srgbClr val="554F4D"/>
                </a:solidFill>
                <a:latin typeface="휴먼옛체"/>
                <a:cs typeface="휴먼옛체"/>
              </a:rPr>
              <a:t>확진자</a:t>
            </a:r>
            <a:r>
              <a:rPr sz="1200" spc="-15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200" spc="-180" dirty="0">
                <a:solidFill>
                  <a:srgbClr val="554F4D"/>
                </a:solidFill>
                <a:latin typeface="휴먼옛체"/>
                <a:cs typeface="휴먼옛체"/>
              </a:rPr>
              <a:t>수는  </a:t>
            </a:r>
            <a:r>
              <a:rPr sz="1200" spc="-190" dirty="0">
                <a:solidFill>
                  <a:srgbClr val="554F4D"/>
                </a:solidFill>
                <a:latin typeface="휴먼옛체"/>
                <a:cs typeface="휴먼옛체"/>
              </a:rPr>
              <a:t>배출량과</a:t>
            </a:r>
            <a:r>
              <a:rPr sz="1200" spc="-15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200" spc="-200" dirty="0">
                <a:solidFill>
                  <a:srgbClr val="554F4D"/>
                </a:solidFill>
                <a:latin typeface="휴먼옛체"/>
                <a:cs typeface="휴먼옛체"/>
              </a:rPr>
              <a:t>양의</a:t>
            </a:r>
            <a:r>
              <a:rPr sz="1200" spc="-15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200" spc="-204" dirty="0">
                <a:solidFill>
                  <a:srgbClr val="554F4D"/>
                </a:solidFill>
                <a:latin typeface="휴먼옛체"/>
                <a:cs typeface="휴먼옛체"/>
              </a:rPr>
              <a:t>상관관계가</a:t>
            </a:r>
            <a:r>
              <a:rPr sz="1200" spc="-15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200" spc="-240" dirty="0">
                <a:solidFill>
                  <a:srgbClr val="554F4D"/>
                </a:solidFill>
                <a:latin typeface="휴먼옛체"/>
                <a:cs typeface="휴먼옛체"/>
              </a:rPr>
              <a:t>나옴</a:t>
            </a:r>
            <a:endParaRPr sz="1200">
              <a:latin typeface="휴먼옛체"/>
              <a:cs typeface="휴먼옛체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36925" y="2747649"/>
            <a:ext cx="5365750" cy="3391975"/>
          </a:xfrm>
          <a:prstGeom prst="rect">
            <a:avLst/>
          </a:prstGeom>
        </p:spPr>
      </p:pic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3316427" y="2738124"/>
          <a:ext cx="5375275" cy="3400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75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070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98A76"/>
                      </a:solidFill>
                      <a:prstDash val="solid"/>
                    </a:lnL>
                    <a:lnR w="9525">
                      <a:solidFill>
                        <a:srgbClr val="B98A76"/>
                      </a:solidFill>
                      <a:prstDash val="solid"/>
                    </a:lnR>
                    <a:lnT w="9525">
                      <a:solidFill>
                        <a:srgbClr val="B98A76"/>
                      </a:solidFill>
                      <a:prstDash val="solid"/>
                    </a:lnT>
                    <a:lnB w="38100">
                      <a:solidFill>
                        <a:srgbClr val="98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980000"/>
                      </a:solidFill>
                      <a:prstDash val="solid"/>
                    </a:lnL>
                    <a:lnR w="38100">
                      <a:solidFill>
                        <a:srgbClr val="980000"/>
                      </a:solidFill>
                      <a:prstDash val="solid"/>
                    </a:lnR>
                    <a:lnT w="38100">
                      <a:solidFill>
                        <a:srgbClr val="980000"/>
                      </a:solidFill>
                      <a:prstDash val="solid"/>
                    </a:lnT>
                    <a:lnB w="38100">
                      <a:solidFill>
                        <a:srgbClr val="98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98A76"/>
                      </a:solidFill>
                      <a:prstDash val="solid"/>
                    </a:lnL>
                    <a:lnR w="9525">
                      <a:solidFill>
                        <a:srgbClr val="B98A76"/>
                      </a:solidFill>
                      <a:prstDash val="solid"/>
                    </a:lnR>
                    <a:lnT w="38100">
                      <a:solidFill>
                        <a:srgbClr val="980000"/>
                      </a:solidFill>
                      <a:prstDash val="solid"/>
                    </a:lnT>
                    <a:lnB w="9525">
                      <a:solidFill>
                        <a:srgbClr val="B98A7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259897" y="6273712"/>
            <a:ext cx="1672589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14" dirty="0">
                <a:latin typeface="휴먼옛체"/>
                <a:cs typeface="휴먼옛체"/>
              </a:rPr>
              <a:t>&lt;코로나19</a:t>
            </a:r>
            <a:r>
              <a:rPr sz="1100" spc="-140" dirty="0">
                <a:latin typeface="휴먼옛체"/>
                <a:cs typeface="휴먼옛체"/>
              </a:rPr>
              <a:t> </a:t>
            </a:r>
            <a:r>
              <a:rPr sz="1100" spc="-235" dirty="0">
                <a:latin typeface="휴먼옛체"/>
                <a:cs typeface="휴먼옛체"/>
              </a:rPr>
              <a:t>이후</a:t>
            </a:r>
            <a:r>
              <a:rPr sz="1100" spc="-140" dirty="0">
                <a:latin typeface="휴먼옛체"/>
                <a:cs typeface="휴먼옛체"/>
              </a:rPr>
              <a:t> </a:t>
            </a:r>
            <a:r>
              <a:rPr sz="1100" spc="-215" dirty="0">
                <a:latin typeface="휴먼옛체"/>
                <a:cs typeface="휴먼옛체"/>
              </a:rPr>
              <a:t>인구</a:t>
            </a:r>
            <a:r>
              <a:rPr sz="1100" spc="-140" dirty="0">
                <a:latin typeface="휴먼옛체"/>
                <a:cs typeface="휴먼옛체"/>
              </a:rPr>
              <a:t> </a:t>
            </a:r>
            <a:r>
              <a:rPr sz="1100" spc="-170" dirty="0">
                <a:latin typeface="휴먼옛체"/>
                <a:cs typeface="휴먼옛체"/>
              </a:rPr>
              <a:t>회귀분석&gt;</a:t>
            </a:r>
            <a:endParaRPr sz="1100">
              <a:latin typeface="휴먼옛체"/>
              <a:cs typeface="휴먼옛체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2300" y="1143000"/>
            <a:ext cx="11570335" cy="0"/>
          </a:xfrm>
          <a:custGeom>
            <a:avLst/>
            <a:gdLst/>
            <a:ahLst/>
            <a:cxnLst/>
            <a:rect l="l" t="t" r="r" b="b"/>
            <a:pathLst>
              <a:path w="11570335">
                <a:moveTo>
                  <a:pt x="0" y="0"/>
                </a:moveTo>
                <a:lnTo>
                  <a:pt x="11569799" y="0"/>
                </a:lnTo>
              </a:path>
            </a:pathLst>
          </a:custGeom>
          <a:ln w="9524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4436" y="357706"/>
            <a:ext cx="14033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75" dirty="0"/>
              <a:t>결론</a:t>
            </a:r>
            <a:r>
              <a:rPr sz="3600" spc="-445" dirty="0"/>
              <a:t> </a:t>
            </a:r>
            <a:r>
              <a:rPr sz="3600" spc="-95" dirty="0"/>
              <a:t>-</a:t>
            </a:r>
            <a:r>
              <a:rPr sz="3600" spc="-445" dirty="0"/>
              <a:t> </a:t>
            </a:r>
            <a:r>
              <a:rPr sz="3600" spc="-450" dirty="0"/>
              <a:t>1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884410" y="112711"/>
            <a:ext cx="438784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10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100" dirty="0">
                <a:solidFill>
                  <a:srgbClr val="554F4D"/>
                </a:solidFill>
                <a:latin typeface="휴먼옛체"/>
                <a:cs typeface="휴먼옛체"/>
              </a:rPr>
              <a:t>4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86995" cy="6858000"/>
          </a:xfrm>
          <a:custGeom>
            <a:avLst/>
            <a:gdLst/>
            <a:ahLst/>
            <a:cxnLst/>
            <a:rect l="l" t="t" r="r" b="b"/>
            <a:pathLst>
              <a:path w="86995" h="6858000">
                <a:moveTo>
                  <a:pt x="0" y="0"/>
                </a:moveTo>
                <a:lnTo>
                  <a:pt x="86694" y="0"/>
                </a:lnTo>
                <a:lnTo>
                  <a:pt x="8669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B98A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121225" y="1431957"/>
            <a:ext cx="363537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260" dirty="0">
                <a:solidFill>
                  <a:srgbClr val="554F4D"/>
                </a:solidFill>
                <a:latin typeface="휴먼옛체"/>
                <a:cs typeface="휴먼옛체"/>
              </a:rPr>
              <a:t>코로나19 </a:t>
            </a:r>
            <a:r>
              <a:rPr sz="2100" spc="-450" dirty="0">
                <a:solidFill>
                  <a:srgbClr val="554F4D"/>
                </a:solidFill>
                <a:latin typeface="휴먼옛체"/>
                <a:cs typeface="휴먼옛체"/>
              </a:rPr>
              <a:t>이후</a:t>
            </a:r>
            <a:r>
              <a:rPr sz="2100" spc="-26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100" spc="-445" dirty="0">
                <a:solidFill>
                  <a:srgbClr val="554F4D"/>
                </a:solidFill>
                <a:latin typeface="휴먼옛체"/>
                <a:cs typeface="휴먼옛체"/>
              </a:rPr>
              <a:t>식품이</a:t>
            </a:r>
            <a:r>
              <a:rPr sz="2100" spc="-26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100" spc="-350" dirty="0">
                <a:solidFill>
                  <a:srgbClr val="554F4D"/>
                </a:solidFill>
                <a:latin typeface="휴먼옛체"/>
                <a:cs typeface="휴먼옛체"/>
              </a:rPr>
              <a:t>배출량에</a:t>
            </a:r>
            <a:r>
              <a:rPr sz="2100" spc="-26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100" spc="-330" dirty="0">
                <a:solidFill>
                  <a:srgbClr val="554F4D"/>
                </a:solidFill>
                <a:latin typeface="휴먼옛체"/>
                <a:cs typeface="휴먼옛체"/>
              </a:rPr>
              <a:t>영향</a:t>
            </a:r>
            <a:endParaRPr sz="2100">
              <a:latin typeface="휴먼옛체"/>
              <a:cs typeface="휴먼옛체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04641" y="1954553"/>
            <a:ext cx="4923155" cy="0"/>
          </a:xfrm>
          <a:custGeom>
            <a:avLst/>
            <a:gdLst/>
            <a:ahLst/>
            <a:cxnLst/>
            <a:rect l="l" t="t" r="r" b="b"/>
            <a:pathLst>
              <a:path w="4923155">
                <a:moveTo>
                  <a:pt x="0" y="0"/>
                </a:moveTo>
                <a:lnTo>
                  <a:pt x="4922999" y="0"/>
                </a:lnTo>
              </a:path>
            </a:pathLst>
          </a:custGeom>
          <a:ln w="19049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769160" y="2042740"/>
            <a:ext cx="2283460" cy="464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" marR="5080" indent="-22860">
              <a:lnSpc>
                <a:spcPct val="120000"/>
              </a:lnSpc>
              <a:spcBef>
                <a:spcPts val="100"/>
              </a:spcBef>
            </a:pPr>
            <a:r>
              <a:rPr sz="1200" spc="-235" dirty="0">
                <a:solidFill>
                  <a:srgbClr val="554F4D"/>
                </a:solidFill>
                <a:latin typeface="휴먼옛체"/>
                <a:cs typeface="휴먼옛체"/>
              </a:rPr>
              <a:t>회귀분석</a:t>
            </a:r>
            <a:r>
              <a:rPr sz="1200" spc="-15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200" spc="-135" dirty="0">
                <a:solidFill>
                  <a:srgbClr val="554F4D"/>
                </a:solidFill>
                <a:latin typeface="휴먼옛체"/>
                <a:cs typeface="휴먼옛체"/>
              </a:rPr>
              <a:t>시,</a:t>
            </a:r>
            <a:r>
              <a:rPr sz="1200" spc="-150" dirty="0">
                <a:solidFill>
                  <a:srgbClr val="554F4D"/>
                </a:solidFill>
                <a:latin typeface="휴먼옛체"/>
                <a:cs typeface="휴먼옛체"/>
              </a:rPr>
              <a:t> 코로나19 </a:t>
            </a:r>
            <a:r>
              <a:rPr sz="1200" spc="-204" dirty="0">
                <a:solidFill>
                  <a:srgbClr val="554F4D"/>
                </a:solidFill>
                <a:latin typeface="휴먼옛체"/>
                <a:cs typeface="휴먼옛체"/>
              </a:rPr>
              <a:t>전과</a:t>
            </a:r>
            <a:r>
              <a:rPr sz="1200" spc="-15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200" spc="-240" dirty="0">
                <a:solidFill>
                  <a:srgbClr val="554F4D"/>
                </a:solidFill>
                <a:latin typeface="휴먼옛체"/>
                <a:cs typeface="휴먼옛체"/>
              </a:rPr>
              <a:t>비교했을</a:t>
            </a:r>
            <a:r>
              <a:rPr sz="1200" spc="-15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200" spc="-125" dirty="0">
                <a:solidFill>
                  <a:srgbClr val="554F4D"/>
                </a:solidFill>
                <a:latin typeface="휴먼옛체"/>
                <a:cs typeface="휴먼옛체"/>
              </a:rPr>
              <a:t>때  </a:t>
            </a:r>
            <a:r>
              <a:rPr sz="1200" spc="-150" dirty="0">
                <a:solidFill>
                  <a:srgbClr val="554F4D"/>
                </a:solidFill>
                <a:latin typeface="휴먼옛체"/>
                <a:cs typeface="휴먼옛체"/>
              </a:rPr>
              <a:t>코로나19 </a:t>
            </a:r>
            <a:r>
              <a:rPr sz="1200" spc="-270" dirty="0">
                <a:solidFill>
                  <a:srgbClr val="554F4D"/>
                </a:solidFill>
                <a:latin typeface="휴먼옛체"/>
                <a:cs typeface="휴먼옛체"/>
              </a:rPr>
              <a:t>후</a:t>
            </a:r>
            <a:r>
              <a:rPr sz="1200" spc="-15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200" spc="-260" dirty="0">
                <a:solidFill>
                  <a:srgbClr val="554F4D"/>
                </a:solidFill>
                <a:latin typeface="휴먼옛체"/>
                <a:cs typeface="휴먼옛체"/>
              </a:rPr>
              <a:t>식품</a:t>
            </a:r>
            <a:r>
              <a:rPr sz="1200" spc="-15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200" spc="-225" dirty="0">
                <a:solidFill>
                  <a:srgbClr val="554F4D"/>
                </a:solidFill>
                <a:latin typeface="휴먼옛체"/>
                <a:cs typeface="휴먼옛체"/>
              </a:rPr>
              <a:t>변수가</a:t>
            </a:r>
            <a:r>
              <a:rPr sz="1200" spc="-15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200" spc="-220" dirty="0">
                <a:solidFill>
                  <a:srgbClr val="554F4D"/>
                </a:solidFill>
                <a:latin typeface="휴먼옛체"/>
                <a:cs typeface="휴먼옛체"/>
              </a:rPr>
              <a:t>유의하게</a:t>
            </a:r>
            <a:r>
              <a:rPr sz="1200" spc="-15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200" spc="-240" dirty="0">
                <a:solidFill>
                  <a:srgbClr val="554F4D"/>
                </a:solidFill>
                <a:latin typeface="휴먼옛체"/>
                <a:cs typeface="휴먼옛체"/>
              </a:rPr>
              <a:t>나옴</a:t>
            </a:r>
            <a:endParaRPr sz="1200">
              <a:latin typeface="휴먼옛체"/>
              <a:cs typeface="휴먼옛체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365199" y="2876284"/>
            <a:ext cx="5059680" cy="3195320"/>
            <a:chOff x="6365199" y="2876284"/>
            <a:chExt cx="5059680" cy="319532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4725" y="2972814"/>
              <a:ext cx="5040599" cy="308866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369962" y="2881047"/>
              <a:ext cx="5050155" cy="3185795"/>
            </a:xfrm>
            <a:custGeom>
              <a:avLst/>
              <a:gdLst/>
              <a:ahLst/>
              <a:cxnLst/>
              <a:rect l="l" t="t" r="r" b="b"/>
              <a:pathLst>
                <a:path w="5050155" h="3185795">
                  <a:moveTo>
                    <a:pt x="0" y="0"/>
                  </a:moveTo>
                  <a:lnTo>
                    <a:pt x="5050124" y="0"/>
                  </a:lnTo>
                  <a:lnTo>
                    <a:pt x="5050124" y="3185190"/>
                  </a:lnTo>
                  <a:lnTo>
                    <a:pt x="0" y="318519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B98A7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371437" y="5173992"/>
              <a:ext cx="5040630" cy="261620"/>
            </a:xfrm>
            <a:custGeom>
              <a:avLst/>
              <a:gdLst/>
              <a:ahLst/>
              <a:cxnLst/>
              <a:rect l="l" t="t" r="r" b="b"/>
              <a:pathLst>
                <a:path w="5040630" h="261620">
                  <a:moveTo>
                    <a:pt x="5040604" y="0"/>
                  </a:moveTo>
                  <a:lnTo>
                    <a:pt x="0" y="0"/>
                  </a:lnTo>
                  <a:lnTo>
                    <a:pt x="0" y="17780"/>
                  </a:lnTo>
                  <a:lnTo>
                    <a:pt x="0" y="242570"/>
                  </a:lnTo>
                  <a:lnTo>
                    <a:pt x="0" y="261620"/>
                  </a:lnTo>
                  <a:lnTo>
                    <a:pt x="5040604" y="261620"/>
                  </a:lnTo>
                  <a:lnTo>
                    <a:pt x="5040604" y="243065"/>
                  </a:lnTo>
                  <a:lnTo>
                    <a:pt x="5040604" y="242570"/>
                  </a:lnTo>
                  <a:lnTo>
                    <a:pt x="5040604" y="18262"/>
                  </a:lnTo>
                  <a:lnTo>
                    <a:pt x="5022202" y="18262"/>
                  </a:lnTo>
                  <a:lnTo>
                    <a:pt x="5022202" y="242570"/>
                  </a:lnTo>
                  <a:lnTo>
                    <a:pt x="18402" y="242570"/>
                  </a:lnTo>
                  <a:lnTo>
                    <a:pt x="18402" y="17780"/>
                  </a:lnTo>
                  <a:lnTo>
                    <a:pt x="5040604" y="17780"/>
                  </a:lnTo>
                  <a:lnTo>
                    <a:pt x="5040604" y="0"/>
                  </a:lnTo>
                  <a:close/>
                </a:path>
              </a:pathLst>
            </a:custGeom>
            <a:solidFill>
              <a:srgbClr val="98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371449" y="5173849"/>
              <a:ext cx="5040630" cy="261620"/>
            </a:xfrm>
            <a:custGeom>
              <a:avLst/>
              <a:gdLst/>
              <a:ahLst/>
              <a:cxnLst/>
              <a:rect l="l" t="t" r="r" b="b"/>
              <a:pathLst>
                <a:path w="5040630" h="261620">
                  <a:moveTo>
                    <a:pt x="0" y="0"/>
                  </a:moveTo>
                  <a:lnTo>
                    <a:pt x="5040599" y="0"/>
                  </a:lnTo>
                  <a:lnTo>
                    <a:pt x="5040599" y="261599"/>
                  </a:lnTo>
                  <a:lnTo>
                    <a:pt x="0" y="261599"/>
                  </a:lnTo>
                  <a:lnTo>
                    <a:pt x="0" y="0"/>
                  </a:lnTo>
                  <a:close/>
                </a:path>
                <a:path w="5040630" h="261620">
                  <a:moveTo>
                    <a:pt x="18400" y="18400"/>
                  </a:moveTo>
                  <a:lnTo>
                    <a:pt x="18400" y="243199"/>
                  </a:lnTo>
                  <a:lnTo>
                    <a:pt x="5022199" y="243199"/>
                  </a:lnTo>
                  <a:lnTo>
                    <a:pt x="5022199" y="18400"/>
                  </a:lnTo>
                  <a:lnTo>
                    <a:pt x="18400" y="1840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015325" y="6201612"/>
            <a:ext cx="189674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14" dirty="0">
                <a:latin typeface="휴먼옛체"/>
                <a:cs typeface="휴먼옛체"/>
              </a:rPr>
              <a:t>&lt;코로나19</a:t>
            </a:r>
            <a:r>
              <a:rPr sz="1100" spc="-140" dirty="0">
                <a:latin typeface="휴먼옛체"/>
                <a:cs typeface="휴먼옛체"/>
              </a:rPr>
              <a:t> </a:t>
            </a:r>
            <a:r>
              <a:rPr sz="1100" spc="-235" dirty="0">
                <a:latin typeface="휴먼옛체"/>
                <a:cs typeface="휴먼옛체"/>
              </a:rPr>
              <a:t>이후</a:t>
            </a:r>
            <a:r>
              <a:rPr sz="1100" spc="-140" dirty="0">
                <a:latin typeface="휴먼옛체"/>
                <a:cs typeface="휴먼옛체"/>
              </a:rPr>
              <a:t> </a:t>
            </a:r>
            <a:r>
              <a:rPr sz="1100" spc="-220" dirty="0">
                <a:latin typeface="휴먼옛체"/>
                <a:cs typeface="휴먼옛체"/>
              </a:rPr>
              <a:t>카드소비</a:t>
            </a:r>
            <a:r>
              <a:rPr sz="1100" spc="-140" dirty="0">
                <a:latin typeface="휴먼옛체"/>
                <a:cs typeface="휴먼옛체"/>
              </a:rPr>
              <a:t> </a:t>
            </a:r>
            <a:r>
              <a:rPr sz="1100" spc="-170" dirty="0">
                <a:latin typeface="휴먼옛체"/>
                <a:cs typeface="휴먼옛체"/>
              </a:rPr>
              <a:t>회귀분석&gt;</a:t>
            </a:r>
            <a:endParaRPr sz="1100">
              <a:latin typeface="휴먼옛체"/>
              <a:cs typeface="휴먼옛체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107587" y="3506964"/>
            <a:ext cx="4246245" cy="2201545"/>
            <a:chOff x="1107587" y="3506964"/>
            <a:chExt cx="4246245" cy="2201545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7112" y="3516489"/>
              <a:ext cx="4218109" cy="218213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112350" y="3511727"/>
              <a:ext cx="4236720" cy="2192020"/>
            </a:xfrm>
            <a:custGeom>
              <a:avLst/>
              <a:gdLst/>
              <a:ahLst/>
              <a:cxnLst/>
              <a:rect l="l" t="t" r="r" b="b"/>
              <a:pathLst>
                <a:path w="4236720" h="2192020">
                  <a:moveTo>
                    <a:pt x="0" y="0"/>
                  </a:moveTo>
                  <a:lnTo>
                    <a:pt x="4236724" y="0"/>
                  </a:lnTo>
                  <a:lnTo>
                    <a:pt x="4236724" y="2191659"/>
                  </a:lnTo>
                  <a:lnTo>
                    <a:pt x="0" y="219165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B98A7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125300" y="6201612"/>
            <a:ext cx="189928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14" dirty="0">
                <a:latin typeface="휴먼옛체"/>
                <a:cs typeface="휴먼옛체"/>
              </a:rPr>
              <a:t>&lt;코로나19</a:t>
            </a:r>
            <a:r>
              <a:rPr sz="1100" spc="-140" dirty="0">
                <a:latin typeface="휴먼옛체"/>
                <a:cs typeface="휴먼옛체"/>
              </a:rPr>
              <a:t> </a:t>
            </a:r>
            <a:r>
              <a:rPr sz="1100" spc="-225" dirty="0">
                <a:latin typeface="휴먼옛체"/>
                <a:cs typeface="휴먼옛체"/>
              </a:rPr>
              <a:t>이전</a:t>
            </a:r>
            <a:r>
              <a:rPr sz="1100" spc="-140" dirty="0">
                <a:latin typeface="휴먼옛체"/>
                <a:cs typeface="휴먼옛체"/>
              </a:rPr>
              <a:t> </a:t>
            </a:r>
            <a:r>
              <a:rPr sz="1100" spc="-220" dirty="0">
                <a:latin typeface="휴먼옛체"/>
                <a:cs typeface="휴먼옛체"/>
              </a:rPr>
              <a:t>카드소비</a:t>
            </a:r>
            <a:r>
              <a:rPr sz="1100" spc="-140" dirty="0">
                <a:latin typeface="휴먼옛체"/>
                <a:cs typeface="휴먼옛체"/>
              </a:rPr>
              <a:t> </a:t>
            </a:r>
            <a:r>
              <a:rPr sz="1100" spc="-170" dirty="0">
                <a:latin typeface="휴먼옛체"/>
                <a:cs typeface="휴먼옛체"/>
              </a:rPr>
              <a:t>회귀분석&gt;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2300" y="1143000"/>
            <a:ext cx="11570335" cy="0"/>
          </a:xfrm>
          <a:custGeom>
            <a:avLst/>
            <a:gdLst/>
            <a:ahLst/>
            <a:cxnLst/>
            <a:rect l="l" t="t" r="r" b="b"/>
            <a:pathLst>
              <a:path w="11570335">
                <a:moveTo>
                  <a:pt x="0" y="0"/>
                </a:moveTo>
                <a:lnTo>
                  <a:pt x="11569799" y="0"/>
                </a:lnTo>
              </a:path>
            </a:pathLst>
          </a:custGeom>
          <a:ln w="9524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4436" y="357706"/>
            <a:ext cx="14827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75" dirty="0"/>
              <a:t>결론</a:t>
            </a:r>
            <a:r>
              <a:rPr sz="3600" spc="-445" dirty="0"/>
              <a:t> </a:t>
            </a:r>
            <a:r>
              <a:rPr sz="3600" spc="-95" dirty="0"/>
              <a:t>-</a:t>
            </a:r>
            <a:r>
              <a:rPr sz="3600" spc="-445" dirty="0"/>
              <a:t> </a:t>
            </a:r>
            <a:r>
              <a:rPr sz="3600" spc="175" dirty="0"/>
              <a:t>2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884410" y="112711"/>
            <a:ext cx="438784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10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100" dirty="0">
                <a:solidFill>
                  <a:srgbClr val="554F4D"/>
                </a:solidFill>
                <a:latin typeface="휴먼옛체"/>
                <a:cs typeface="휴먼옛체"/>
              </a:rPr>
              <a:t>4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86995" cy="6858000"/>
          </a:xfrm>
          <a:custGeom>
            <a:avLst/>
            <a:gdLst/>
            <a:ahLst/>
            <a:cxnLst/>
            <a:rect l="l" t="t" r="r" b="b"/>
            <a:pathLst>
              <a:path w="86995" h="6858000">
                <a:moveTo>
                  <a:pt x="0" y="0"/>
                </a:moveTo>
                <a:lnTo>
                  <a:pt x="86694" y="0"/>
                </a:lnTo>
                <a:lnTo>
                  <a:pt x="8669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B98A7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57025" y="2646175"/>
            <a:ext cx="5056350" cy="368030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04650" y="2712850"/>
            <a:ext cx="4922999" cy="3546953"/>
          </a:xfrm>
          <a:prstGeom prst="rect">
            <a:avLst/>
          </a:prstGeom>
        </p:spPr>
      </p:pic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482340" y="2703324"/>
          <a:ext cx="4932680" cy="3555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32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51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98A76"/>
                      </a:solidFill>
                      <a:prstDash val="solid"/>
                    </a:lnL>
                    <a:lnR w="9525">
                      <a:solidFill>
                        <a:srgbClr val="B98A76"/>
                      </a:solidFill>
                      <a:prstDash val="solid"/>
                    </a:lnR>
                    <a:lnT w="9525">
                      <a:solidFill>
                        <a:srgbClr val="B98A76"/>
                      </a:solidFill>
                      <a:prstDash val="solid"/>
                    </a:lnT>
                    <a:lnB w="38100">
                      <a:solidFill>
                        <a:srgbClr val="98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980000"/>
                      </a:solidFill>
                      <a:prstDash val="solid"/>
                    </a:lnL>
                    <a:lnR w="38100">
                      <a:solidFill>
                        <a:srgbClr val="980000"/>
                      </a:solidFill>
                      <a:prstDash val="solid"/>
                    </a:lnR>
                    <a:lnT w="38100">
                      <a:solidFill>
                        <a:srgbClr val="980000"/>
                      </a:solidFill>
                      <a:prstDash val="solid"/>
                    </a:lnT>
                    <a:lnB w="38100">
                      <a:solidFill>
                        <a:srgbClr val="98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98A76"/>
                      </a:solidFill>
                      <a:prstDash val="solid"/>
                    </a:lnL>
                    <a:lnR w="9525">
                      <a:solidFill>
                        <a:srgbClr val="B98A76"/>
                      </a:solidFill>
                      <a:prstDash val="solid"/>
                    </a:lnR>
                    <a:lnT w="38100">
                      <a:solidFill>
                        <a:srgbClr val="980000"/>
                      </a:solidFill>
                      <a:prstDash val="solid"/>
                    </a:lnT>
                    <a:lnB w="9525">
                      <a:solidFill>
                        <a:srgbClr val="B98A7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4318449" y="1447824"/>
            <a:ext cx="29552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440" dirty="0">
                <a:solidFill>
                  <a:srgbClr val="554F4D"/>
                </a:solidFill>
                <a:latin typeface="휴먼옛체"/>
                <a:cs typeface="휴먼옛체"/>
              </a:rPr>
              <a:t>기온이</a:t>
            </a:r>
            <a:r>
              <a:rPr sz="2200" spc="-2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200" spc="-480" dirty="0">
                <a:solidFill>
                  <a:srgbClr val="554F4D"/>
                </a:solidFill>
                <a:latin typeface="휴먼옛체"/>
                <a:cs typeface="휴먼옛체"/>
              </a:rPr>
              <a:t>높을수록</a:t>
            </a:r>
            <a:r>
              <a:rPr sz="2200" spc="-2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200" spc="-365" dirty="0">
                <a:solidFill>
                  <a:srgbClr val="554F4D"/>
                </a:solidFill>
                <a:latin typeface="휴먼옛체"/>
                <a:cs typeface="휴먼옛체"/>
              </a:rPr>
              <a:t>배출량</a:t>
            </a:r>
            <a:r>
              <a:rPr sz="2200" spc="-2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200" spc="-420" dirty="0">
                <a:solidFill>
                  <a:srgbClr val="554F4D"/>
                </a:solidFill>
                <a:latin typeface="휴먼옛체"/>
                <a:cs typeface="휴먼옛체"/>
              </a:rPr>
              <a:t>증가</a:t>
            </a:r>
            <a:endParaRPr sz="2200">
              <a:latin typeface="휴먼옛체"/>
              <a:cs typeface="휴먼옛체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04641" y="1954553"/>
            <a:ext cx="4923155" cy="0"/>
          </a:xfrm>
          <a:custGeom>
            <a:avLst/>
            <a:gdLst/>
            <a:ahLst/>
            <a:cxnLst/>
            <a:rect l="l" t="t" r="r" b="b"/>
            <a:pathLst>
              <a:path w="4923155">
                <a:moveTo>
                  <a:pt x="0" y="0"/>
                </a:moveTo>
                <a:lnTo>
                  <a:pt x="4922999" y="0"/>
                </a:lnTo>
              </a:path>
            </a:pathLst>
          </a:custGeom>
          <a:ln w="19049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754212" y="2042740"/>
            <a:ext cx="2313305" cy="4648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85"/>
              </a:spcBef>
            </a:pPr>
            <a:r>
              <a:rPr sz="1200" spc="-235" dirty="0">
                <a:solidFill>
                  <a:srgbClr val="554F4D"/>
                </a:solidFill>
                <a:latin typeface="휴먼옛체"/>
                <a:cs typeface="휴먼옛체"/>
              </a:rPr>
              <a:t>회귀분석</a:t>
            </a:r>
            <a:r>
              <a:rPr sz="1200" spc="-15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200" spc="-135" dirty="0">
                <a:solidFill>
                  <a:srgbClr val="554F4D"/>
                </a:solidFill>
                <a:latin typeface="휴먼옛체"/>
                <a:cs typeface="휴먼옛체"/>
              </a:rPr>
              <a:t>시,</a:t>
            </a:r>
            <a:r>
              <a:rPr sz="1200" spc="-15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200" spc="-245" dirty="0">
                <a:solidFill>
                  <a:srgbClr val="554F4D"/>
                </a:solidFill>
                <a:latin typeface="휴먼옛체"/>
                <a:cs typeface="휴먼옛체"/>
              </a:rPr>
              <a:t>기온은</a:t>
            </a:r>
            <a:endParaRPr sz="1200">
              <a:latin typeface="휴먼옛체"/>
              <a:cs typeface="휴먼옛체"/>
            </a:endParaRPr>
          </a:p>
          <a:p>
            <a:pPr algn="ctr">
              <a:lnSpc>
                <a:spcPct val="100000"/>
              </a:lnSpc>
              <a:spcBef>
                <a:spcPts val="290"/>
              </a:spcBef>
            </a:pPr>
            <a:r>
              <a:rPr sz="1200" spc="-229" dirty="0">
                <a:solidFill>
                  <a:srgbClr val="554F4D"/>
                </a:solidFill>
                <a:latin typeface="휴먼옛체"/>
                <a:cs typeface="휴먼옛체"/>
              </a:rPr>
              <a:t>유의미한</a:t>
            </a:r>
            <a:r>
              <a:rPr sz="1200" spc="-15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200" spc="-235" dirty="0">
                <a:solidFill>
                  <a:srgbClr val="554F4D"/>
                </a:solidFill>
                <a:latin typeface="휴먼옛체"/>
                <a:cs typeface="휴먼옛체"/>
              </a:rPr>
              <a:t>변수이고</a:t>
            </a:r>
            <a:r>
              <a:rPr sz="1200" spc="-15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200" spc="-200" dirty="0">
                <a:solidFill>
                  <a:srgbClr val="554F4D"/>
                </a:solidFill>
                <a:latin typeface="휴먼옛체"/>
                <a:cs typeface="휴먼옛체"/>
              </a:rPr>
              <a:t>양의</a:t>
            </a:r>
            <a:r>
              <a:rPr sz="1200" spc="-15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200" spc="-204" dirty="0">
                <a:solidFill>
                  <a:srgbClr val="554F4D"/>
                </a:solidFill>
                <a:latin typeface="휴먼옛체"/>
                <a:cs typeface="휴먼옛체"/>
              </a:rPr>
              <a:t>상관관계가</a:t>
            </a:r>
            <a:r>
              <a:rPr sz="1200" spc="-15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200" spc="-240" dirty="0">
                <a:solidFill>
                  <a:srgbClr val="554F4D"/>
                </a:solidFill>
                <a:latin typeface="휴먼옛체"/>
                <a:cs typeface="휴먼옛체"/>
              </a:rPr>
              <a:t>나옴</a:t>
            </a:r>
            <a:endParaRPr sz="1200">
              <a:latin typeface="휴먼옛체"/>
              <a:cs typeface="휴먼옛체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259897" y="6273712"/>
            <a:ext cx="1672589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14" dirty="0">
                <a:latin typeface="휴먼옛체"/>
                <a:cs typeface="휴먼옛체"/>
              </a:rPr>
              <a:t>&lt;코로나19</a:t>
            </a:r>
            <a:r>
              <a:rPr sz="1100" spc="-140" dirty="0">
                <a:latin typeface="휴먼옛체"/>
                <a:cs typeface="휴먼옛체"/>
              </a:rPr>
              <a:t> </a:t>
            </a:r>
            <a:r>
              <a:rPr sz="1100" spc="-235" dirty="0">
                <a:latin typeface="휴먼옛체"/>
                <a:cs typeface="휴먼옛체"/>
              </a:rPr>
              <a:t>이후</a:t>
            </a:r>
            <a:r>
              <a:rPr sz="1100" spc="-140" dirty="0">
                <a:latin typeface="휴먼옛체"/>
                <a:cs typeface="휴먼옛체"/>
              </a:rPr>
              <a:t> </a:t>
            </a:r>
            <a:r>
              <a:rPr sz="1100" spc="-215" dirty="0">
                <a:latin typeface="휴먼옛체"/>
                <a:cs typeface="휴먼옛체"/>
              </a:rPr>
              <a:t>인구</a:t>
            </a:r>
            <a:r>
              <a:rPr sz="1100" spc="-140" dirty="0">
                <a:latin typeface="휴먼옛체"/>
                <a:cs typeface="휴먼옛체"/>
              </a:rPr>
              <a:t> </a:t>
            </a:r>
            <a:r>
              <a:rPr sz="1100" spc="-170" dirty="0">
                <a:latin typeface="휴먼옛체"/>
                <a:cs typeface="휴먼옛체"/>
              </a:rPr>
              <a:t>회귀분석&gt;</a:t>
            </a:r>
            <a:endParaRPr sz="1100">
              <a:latin typeface="휴먼옛체"/>
              <a:cs typeface="휴먼옛체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2300" y="1143000"/>
            <a:ext cx="11570335" cy="0"/>
          </a:xfrm>
          <a:custGeom>
            <a:avLst/>
            <a:gdLst/>
            <a:ahLst/>
            <a:cxnLst/>
            <a:rect l="l" t="t" r="r" b="b"/>
            <a:pathLst>
              <a:path w="11570335">
                <a:moveTo>
                  <a:pt x="0" y="0"/>
                </a:moveTo>
                <a:lnTo>
                  <a:pt x="11569799" y="0"/>
                </a:lnTo>
              </a:path>
            </a:pathLst>
          </a:custGeom>
          <a:ln w="9524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4436" y="357706"/>
            <a:ext cx="14668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75" dirty="0"/>
              <a:t>결론</a:t>
            </a:r>
            <a:r>
              <a:rPr sz="3600" spc="-445" dirty="0"/>
              <a:t> </a:t>
            </a:r>
            <a:r>
              <a:rPr sz="3600" spc="-95" dirty="0"/>
              <a:t>-</a:t>
            </a:r>
            <a:r>
              <a:rPr sz="3600" spc="-445" dirty="0"/>
              <a:t> </a:t>
            </a:r>
            <a:r>
              <a:rPr sz="3600" spc="50" dirty="0"/>
              <a:t>3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884410" y="112711"/>
            <a:ext cx="438784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10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100" dirty="0">
                <a:solidFill>
                  <a:srgbClr val="554F4D"/>
                </a:solidFill>
                <a:latin typeface="휴먼옛체"/>
                <a:cs typeface="휴먼옛체"/>
              </a:rPr>
              <a:t>4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86995" cy="6858000"/>
          </a:xfrm>
          <a:custGeom>
            <a:avLst/>
            <a:gdLst/>
            <a:ahLst/>
            <a:cxnLst/>
            <a:rect l="l" t="t" r="r" b="b"/>
            <a:pathLst>
              <a:path w="86995" h="6858000">
                <a:moveTo>
                  <a:pt x="0" y="0"/>
                </a:moveTo>
                <a:lnTo>
                  <a:pt x="86694" y="0"/>
                </a:lnTo>
                <a:lnTo>
                  <a:pt x="8669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B98A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58250" y="2042740"/>
            <a:ext cx="2305050" cy="464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0010">
              <a:lnSpc>
                <a:spcPct val="120000"/>
              </a:lnSpc>
              <a:spcBef>
                <a:spcPts val="100"/>
              </a:spcBef>
            </a:pPr>
            <a:r>
              <a:rPr sz="1200" spc="-235" dirty="0">
                <a:solidFill>
                  <a:srgbClr val="554F4D"/>
                </a:solidFill>
                <a:latin typeface="휴먼옛체"/>
                <a:cs typeface="휴먼옛체"/>
              </a:rPr>
              <a:t>회귀분석</a:t>
            </a:r>
            <a:r>
              <a:rPr sz="1200" spc="-15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200" spc="-135" dirty="0">
                <a:solidFill>
                  <a:srgbClr val="554F4D"/>
                </a:solidFill>
                <a:latin typeface="휴먼옛체"/>
                <a:cs typeface="휴먼옛체"/>
              </a:rPr>
              <a:t>시,</a:t>
            </a:r>
            <a:r>
              <a:rPr sz="1200" spc="-15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200" spc="-5" dirty="0">
                <a:solidFill>
                  <a:srgbClr val="554F4D"/>
                </a:solidFill>
                <a:latin typeface="휴먼옛체"/>
                <a:cs typeface="휴먼옛체"/>
              </a:rPr>
              <a:t>60세</a:t>
            </a:r>
            <a:r>
              <a:rPr sz="1200" spc="-15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200" spc="-220" dirty="0">
                <a:solidFill>
                  <a:srgbClr val="554F4D"/>
                </a:solidFill>
                <a:latin typeface="휴먼옛체"/>
                <a:cs typeface="휴먼옛체"/>
              </a:rPr>
              <a:t>이상의</a:t>
            </a:r>
            <a:r>
              <a:rPr sz="1200" spc="-15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200" spc="-200" dirty="0">
                <a:solidFill>
                  <a:srgbClr val="554F4D"/>
                </a:solidFill>
                <a:latin typeface="휴먼옛체"/>
                <a:cs typeface="휴먼옛체"/>
              </a:rPr>
              <a:t>거주인구는  </a:t>
            </a:r>
            <a:r>
              <a:rPr sz="1200" spc="-229" dirty="0">
                <a:solidFill>
                  <a:srgbClr val="554F4D"/>
                </a:solidFill>
                <a:latin typeface="휴먼옛체"/>
                <a:cs typeface="휴먼옛체"/>
              </a:rPr>
              <a:t>유의미한</a:t>
            </a:r>
            <a:r>
              <a:rPr sz="1200" spc="-15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200" spc="-235" dirty="0">
                <a:solidFill>
                  <a:srgbClr val="554F4D"/>
                </a:solidFill>
                <a:latin typeface="휴먼옛체"/>
                <a:cs typeface="휴먼옛체"/>
              </a:rPr>
              <a:t>변수이고</a:t>
            </a:r>
            <a:r>
              <a:rPr sz="1200" spc="-15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200" spc="-229" dirty="0">
                <a:solidFill>
                  <a:srgbClr val="554F4D"/>
                </a:solidFill>
                <a:latin typeface="휴먼옛체"/>
                <a:cs typeface="휴먼옛체"/>
              </a:rPr>
              <a:t>음의</a:t>
            </a:r>
            <a:r>
              <a:rPr sz="1200" spc="-15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200" spc="-204" dirty="0">
                <a:solidFill>
                  <a:srgbClr val="554F4D"/>
                </a:solidFill>
                <a:latin typeface="휴먼옛체"/>
                <a:cs typeface="휴먼옛체"/>
              </a:rPr>
              <a:t>상관관계가</a:t>
            </a:r>
            <a:r>
              <a:rPr sz="1200" spc="-15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200" spc="-240" dirty="0">
                <a:solidFill>
                  <a:srgbClr val="554F4D"/>
                </a:solidFill>
                <a:latin typeface="휴먼옛체"/>
                <a:cs typeface="휴먼옛체"/>
              </a:rPr>
              <a:t>나옴</a:t>
            </a:r>
            <a:endParaRPr sz="1200">
              <a:latin typeface="휴먼옛체"/>
              <a:cs typeface="휴먼옛체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4500" y="1400374"/>
            <a:ext cx="441769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554F4D"/>
                </a:solidFill>
                <a:latin typeface="휴먼옛체"/>
                <a:cs typeface="휴먼옛체"/>
              </a:rPr>
              <a:t>60세</a:t>
            </a:r>
            <a:r>
              <a:rPr sz="2200" spc="-2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200" spc="-425" dirty="0">
                <a:solidFill>
                  <a:srgbClr val="554F4D"/>
                </a:solidFill>
                <a:latin typeface="휴먼옛체"/>
                <a:cs typeface="휴먼옛체"/>
              </a:rPr>
              <a:t>이상이</a:t>
            </a:r>
            <a:r>
              <a:rPr sz="2200" spc="-2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200" spc="-385" dirty="0">
                <a:solidFill>
                  <a:srgbClr val="554F4D"/>
                </a:solidFill>
                <a:latin typeface="휴먼옛체"/>
                <a:cs typeface="휴먼옛체"/>
              </a:rPr>
              <a:t>많이</a:t>
            </a:r>
            <a:r>
              <a:rPr sz="2200" spc="-2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200" spc="-425" dirty="0">
                <a:solidFill>
                  <a:srgbClr val="554F4D"/>
                </a:solidFill>
                <a:latin typeface="휴먼옛체"/>
                <a:cs typeface="휴먼옛체"/>
              </a:rPr>
              <a:t>거주할수록</a:t>
            </a:r>
            <a:r>
              <a:rPr sz="2200" spc="-2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200" spc="-365" dirty="0">
                <a:solidFill>
                  <a:srgbClr val="554F4D"/>
                </a:solidFill>
                <a:latin typeface="휴먼옛체"/>
                <a:cs typeface="휴먼옛체"/>
              </a:rPr>
              <a:t>배출량</a:t>
            </a:r>
            <a:r>
              <a:rPr sz="2200" spc="-2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200" spc="-380" dirty="0">
                <a:solidFill>
                  <a:srgbClr val="554F4D"/>
                </a:solidFill>
                <a:latin typeface="휴먼옛체"/>
                <a:cs typeface="휴먼옛체"/>
              </a:rPr>
              <a:t>감소</a:t>
            </a:r>
            <a:endParaRPr sz="2200">
              <a:latin typeface="휴먼옛체"/>
              <a:cs typeface="휴먼옛체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504641" y="1954553"/>
            <a:ext cx="4923155" cy="0"/>
          </a:xfrm>
          <a:custGeom>
            <a:avLst/>
            <a:gdLst/>
            <a:ahLst/>
            <a:cxnLst/>
            <a:rect l="l" t="t" r="r" b="b"/>
            <a:pathLst>
              <a:path w="4923155">
                <a:moveTo>
                  <a:pt x="0" y="0"/>
                </a:moveTo>
                <a:lnTo>
                  <a:pt x="4922999" y="0"/>
                </a:lnTo>
              </a:path>
            </a:pathLst>
          </a:custGeom>
          <a:ln w="19049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3887" y="2597425"/>
            <a:ext cx="5152224" cy="37493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1512" y="2664100"/>
            <a:ext cx="5018874" cy="3615999"/>
          </a:xfrm>
          <a:prstGeom prst="rect">
            <a:avLst/>
          </a:prstGeom>
        </p:spPr>
      </p:pic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1328712" y="2654574"/>
          <a:ext cx="5028565" cy="3624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8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650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98A76"/>
                      </a:solidFill>
                      <a:prstDash val="solid"/>
                    </a:lnL>
                    <a:lnR w="9525">
                      <a:solidFill>
                        <a:srgbClr val="B98A76"/>
                      </a:solidFill>
                      <a:prstDash val="solid"/>
                    </a:lnR>
                    <a:lnT w="9525">
                      <a:solidFill>
                        <a:srgbClr val="B98A76"/>
                      </a:solidFill>
                      <a:prstDash val="solid"/>
                    </a:lnT>
                    <a:lnB w="38100">
                      <a:solidFill>
                        <a:srgbClr val="98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980000"/>
                      </a:solidFill>
                      <a:prstDash val="solid"/>
                    </a:lnL>
                    <a:lnR w="38100">
                      <a:solidFill>
                        <a:srgbClr val="980000"/>
                      </a:solidFill>
                      <a:prstDash val="solid"/>
                    </a:lnR>
                    <a:lnT w="38100">
                      <a:solidFill>
                        <a:srgbClr val="980000"/>
                      </a:solidFill>
                      <a:prstDash val="solid"/>
                    </a:lnT>
                    <a:lnB w="38100">
                      <a:solidFill>
                        <a:srgbClr val="98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05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98A76"/>
                      </a:solidFill>
                      <a:prstDash val="solid"/>
                    </a:lnL>
                    <a:lnR w="9525">
                      <a:solidFill>
                        <a:srgbClr val="B98A76"/>
                      </a:solidFill>
                      <a:prstDash val="solid"/>
                    </a:lnR>
                    <a:lnT w="38100">
                      <a:solidFill>
                        <a:srgbClr val="980000"/>
                      </a:solidFill>
                      <a:prstDash val="solid"/>
                    </a:lnT>
                    <a:lnB w="9525">
                      <a:solidFill>
                        <a:srgbClr val="B98A7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3024846" y="6347536"/>
            <a:ext cx="1672589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14" dirty="0">
                <a:latin typeface="휴먼옛체"/>
                <a:cs typeface="휴먼옛체"/>
              </a:rPr>
              <a:t>&lt;코로나19</a:t>
            </a:r>
            <a:r>
              <a:rPr sz="1100" spc="-140" dirty="0">
                <a:latin typeface="휴먼옛체"/>
                <a:cs typeface="휴먼옛체"/>
              </a:rPr>
              <a:t> </a:t>
            </a:r>
            <a:r>
              <a:rPr sz="1100" spc="-235" dirty="0">
                <a:latin typeface="휴먼옛체"/>
                <a:cs typeface="휴먼옛체"/>
              </a:rPr>
              <a:t>이후</a:t>
            </a:r>
            <a:r>
              <a:rPr sz="1100" spc="-140" dirty="0">
                <a:latin typeface="휴먼옛체"/>
                <a:cs typeface="휴먼옛체"/>
              </a:rPr>
              <a:t> </a:t>
            </a:r>
            <a:r>
              <a:rPr sz="1100" spc="-215" dirty="0">
                <a:latin typeface="휴먼옛체"/>
                <a:cs typeface="휴먼옛체"/>
              </a:rPr>
              <a:t>인구</a:t>
            </a:r>
            <a:r>
              <a:rPr sz="1100" spc="-140" dirty="0">
                <a:latin typeface="휴먼옛체"/>
                <a:cs typeface="휴먼옛체"/>
              </a:rPr>
              <a:t> </a:t>
            </a:r>
            <a:r>
              <a:rPr sz="1100" spc="-170" dirty="0">
                <a:latin typeface="휴먼옛체"/>
                <a:cs typeface="휴먼옛체"/>
              </a:rPr>
              <a:t>회귀분석&gt;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39375" y="6347536"/>
            <a:ext cx="16395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휴먼옛체"/>
                <a:cs typeface="휴먼옛체"/>
              </a:rPr>
              <a:t>&lt;60세</a:t>
            </a:r>
            <a:r>
              <a:rPr sz="1100" spc="-140" dirty="0">
                <a:latin typeface="휴먼옛체"/>
                <a:cs typeface="휴먼옛체"/>
              </a:rPr>
              <a:t> </a:t>
            </a:r>
            <a:r>
              <a:rPr sz="1100" spc="-215" dirty="0">
                <a:latin typeface="휴먼옛체"/>
                <a:cs typeface="휴먼옛체"/>
              </a:rPr>
              <a:t>미만</a:t>
            </a:r>
            <a:r>
              <a:rPr sz="1100" spc="-140" dirty="0">
                <a:latin typeface="휴먼옛체"/>
                <a:cs typeface="휴먼옛체"/>
              </a:rPr>
              <a:t> </a:t>
            </a:r>
            <a:r>
              <a:rPr sz="1100" spc="95" dirty="0">
                <a:latin typeface="휴먼옛체"/>
                <a:cs typeface="휴먼옛체"/>
              </a:rPr>
              <a:t>&amp;</a:t>
            </a:r>
            <a:r>
              <a:rPr sz="1100" spc="-140" dirty="0">
                <a:latin typeface="휴먼옛체"/>
                <a:cs typeface="휴먼옛체"/>
              </a:rPr>
              <a:t> </a:t>
            </a:r>
            <a:r>
              <a:rPr sz="1100" spc="-185" dirty="0">
                <a:latin typeface="휴먼옛체"/>
                <a:cs typeface="휴먼옛체"/>
              </a:rPr>
              <a:t>배출량</a:t>
            </a:r>
            <a:r>
              <a:rPr sz="1100" spc="-140" dirty="0">
                <a:latin typeface="휴먼옛체"/>
                <a:cs typeface="휴먼옛체"/>
              </a:rPr>
              <a:t> </a:t>
            </a:r>
            <a:r>
              <a:rPr sz="1100" spc="-165" dirty="0">
                <a:latin typeface="휴먼옛체"/>
                <a:cs typeface="휴먼옛체"/>
              </a:rPr>
              <a:t>산점도&gt;</a:t>
            </a:r>
            <a:endParaRPr sz="1100">
              <a:latin typeface="휴먼옛체"/>
              <a:cs typeface="휴먼옛체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103102" y="2949951"/>
            <a:ext cx="4028440" cy="3193415"/>
            <a:chOff x="7103102" y="2949951"/>
            <a:chExt cx="4028440" cy="3193415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03102" y="2949951"/>
              <a:ext cx="4028199" cy="31934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41202" y="3007101"/>
              <a:ext cx="3913899" cy="3079100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2300" y="1143000"/>
            <a:ext cx="11570335" cy="0"/>
          </a:xfrm>
          <a:custGeom>
            <a:avLst/>
            <a:gdLst/>
            <a:ahLst/>
            <a:cxnLst/>
            <a:rect l="l" t="t" r="r" b="b"/>
            <a:pathLst>
              <a:path w="11570335">
                <a:moveTo>
                  <a:pt x="0" y="0"/>
                </a:moveTo>
                <a:lnTo>
                  <a:pt x="11569799" y="0"/>
                </a:lnTo>
              </a:path>
            </a:pathLst>
          </a:custGeom>
          <a:ln w="9524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4436" y="357706"/>
            <a:ext cx="15024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75" dirty="0"/>
              <a:t>결론</a:t>
            </a:r>
            <a:r>
              <a:rPr sz="3600" spc="-445" dirty="0"/>
              <a:t> </a:t>
            </a:r>
            <a:r>
              <a:rPr sz="3600" spc="-95" dirty="0"/>
              <a:t>-</a:t>
            </a:r>
            <a:r>
              <a:rPr sz="3600" spc="-445" dirty="0"/>
              <a:t> </a:t>
            </a:r>
            <a:r>
              <a:rPr sz="3600" spc="330" dirty="0"/>
              <a:t>4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884410" y="112711"/>
            <a:ext cx="438784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10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100" dirty="0">
                <a:solidFill>
                  <a:srgbClr val="554F4D"/>
                </a:solidFill>
                <a:latin typeface="휴먼옛체"/>
                <a:cs typeface="휴먼옛체"/>
              </a:rPr>
              <a:t>4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86995" cy="6858000"/>
          </a:xfrm>
          <a:custGeom>
            <a:avLst/>
            <a:gdLst/>
            <a:ahLst/>
            <a:cxnLst/>
            <a:rect l="l" t="t" r="r" b="b"/>
            <a:pathLst>
              <a:path w="86995" h="6858000">
                <a:moveTo>
                  <a:pt x="0" y="0"/>
                </a:moveTo>
                <a:lnTo>
                  <a:pt x="86694" y="0"/>
                </a:lnTo>
                <a:lnTo>
                  <a:pt x="8669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B98A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54212" y="2042740"/>
            <a:ext cx="2313305" cy="464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28930">
              <a:lnSpc>
                <a:spcPct val="120000"/>
              </a:lnSpc>
              <a:spcBef>
                <a:spcPts val="100"/>
              </a:spcBef>
            </a:pPr>
            <a:r>
              <a:rPr sz="1200" spc="-235" dirty="0">
                <a:solidFill>
                  <a:srgbClr val="554F4D"/>
                </a:solidFill>
                <a:latin typeface="휴먼옛체"/>
                <a:cs typeface="휴먼옛체"/>
              </a:rPr>
              <a:t>회귀분석</a:t>
            </a:r>
            <a:r>
              <a:rPr sz="1200" spc="-15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200" spc="-135" dirty="0">
                <a:solidFill>
                  <a:srgbClr val="554F4D"/>
                </a:solidFill>
                <a:latin typeface="휴먼옛체"/>
                <a:cs typeface="휴먼옛체"/>
              </a:rPr>
              <a:t>시,</a:t>
            </a:r>
            <a:r>
              <a:rPr sz="1200" spc="-15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200" spc="-260" dirty="0">
                <a:solidFill>
                  <a:srgbClr val="554F4D"/>
                </a:solidFill>
                <a:latin typeface="휴먼옛체"/>
                <a:cs typeface="휴먼옛체"/>
              </a:rPr>
              <a:t>여성</a:t>
            </a:r>
            <a:r>
              <a:rPr sz="1200" spc="-15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200" spc="-200" dirty="0">
                <a:solidFill>
                  <a:srgbClr val="554F4D"/>
                </a:solidFill>
                <a:latin typeface="휴먼옛체"/>
                <a:cs typeface="휴먼옛체"/>
              </a:rPr>
              <a:t>제주도민은  </a:t>
            </a:r>
            <a:r>
              <a:rPr sz="1200" spc="-229" dirty="0">
                <a:solidFill>
                  <a:srgbClr val="554F4D"/>
                </a:solidFill>
                <a:latin typeface="휴먼옛체"/>
                <a:cs typeface="휴먼옛체"/>
              </a:rPr>
              <a:t>유의미한</a:t>
            </a:r>
            <a:r>
              <a:rPr sz="1200" spc="-15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200" spc="-235" dirty="0">
                <a:solidFill>
                  <a:srgbClr val="554F4D"/>
                </a:solidFill>
                <a:latin typeface="휴먼옛체"/>
                <a:cs typeface="휴먼옛체"/>
              </a:rPr>
              <a:t>변수이고</a:t>
            </a:r>
            <a:r>
              <a:rPr sz="1200" spc="-15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200" spc="-200" dirty="0">
                <a:solidFill>
                  <a:srgbClr val="554F4D"/>
                </a:solidFill>
                <a:latin typeface="휴먼옛체"/>
                <a:cs typeface="휴먼옛체"/>
              </a:rPr>
              <a:t>양의</a:t>
            </a:r>
            <a:r>
              <a:rPr sz="1200" spc="-15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200" spc="-204" dirty="0">
                <a:solidFill>
                  <a:srgbClr val="554F4D"/>
                </a:solidFill>
                <a:latin typeface="휴먼옛체"/>
                <a:cs typeface="휴먼옛체"/>
              </a:rPr>
              <a:t>상관관계가</a:t>
            </a:r>
            <a:r>
              <a:rPr sz="1200" spc="-15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200" spc="-240" dirty="0">
                <a:solidFill>
                  <a:srgbClr val="554F4D"/>
                </a:solidFill>
                <a:latin typeface="휴먼옛체"/>
                <a:cs typeface="휴먼옛체"/>
              </a:rPr>
              <a:t>나옴</a:t>
            </a:r>
            <a:endParaRPr sz="1200">
              <a:latin typeface="휴먼옛체"/>
              <a:cs typeface="휴먼옛체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90525" y="1400336"/>
            <a:ext cx="47161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475" dirty="0">
                <a:solidFill>
                  <a:srgbClr val="554F4D"/>
                </a:solidFill>
                <a:latin typeface="휴먼옛체"/>
                <a:cs typeface="휴먼옛체"/>
              </a:rPr>
              <a:t>여성</a:t>
            </a:r>
            <a:r>
              <a:rPr sz="2200" spc="-2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200" spc="-434" dirty="0">
                <a:solidFill>
                  <a:srgbClr val="554F4D"/>
                </a:solidFill>
                <a:latin typeface="휴먼옛체"/>
                <a:cs typeface="휴먼옛체"/>
              </a:rPr>
              <a:t>제주도민이</a:t>
            </a:r>
            <a:r>
              <a:rPr sz="2200" spc="-2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200" spc="-385" dirty="0">
                <a:solidFill>
                  <a:srgbClr val="554F4D"/>
                </a:solidFill>
                <a:latin typeface="휴먼옛체"/>
                <a:cs typeface="휴먼옛체"/>
              </a:rPr>
              <a:t>많이</a:t>
            </a:r>
            <a:r>
              <a:rPr sz="2200" spc="-2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200" spc="-425" dirty="0">
                <a:solidFill>
                  <a:srgbClr val="554F4D"/>
                </a:solidFill>
                <a:latin typeface="휴먼옛체"/>
                <a:cs typeface="휴먼옛체"/>
              </a:rPr>
              <a:t>거주할수록</a:t>
            </a:r>
            <a:r>
              <a:rPr sz="2200" spc="-2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200" spc="-365" dirty="0">
                <a:solidFill>
                  <a:srgbClr val="554F4D"/>
                </a:solidFill>
                <a:latin typeface="휴먼옛체"/>
                <a:cs typeface="휴먼옛체"/>
              </a:rPr>
              <a:t>배출량</a:t>
            </a:r>
            <a:r>
              <a:rPr sz="2200" spc="-2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200" spc="-420" dirty="0">
                <a:solidFill>
                  <a:srgbClr val="554F4D"/>
                </a:solidFill>
                <a:latin typeface="휴먼옛체"/>
                <a:cs typeface="휴먼옛체"/>
              </a:rPr>
              <a:t>증가</a:t>
            </a:r>
            <a:endParaRPr sz="2200">
              <a:latin typeface="휴먼옛체"/>
              <a:cs typeface="휴먼옛체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504641" y="1954553"/>
            <a:ext cx="4923155" cy="0"/>
          </a:xfrm>
          <a:custGeom>
            <a:avLst/>
            <a:gdLst/>
            <a:ahLst/>
            <a:cxnLst/>
            <a:rect l="l" t="t" r="r" b="b"/>
            <a:pathLst>
              <a:path w="4923155">
                <a:moveTo>
                  <a:pt x="0" y="0"/>
                </a:moveTo>
                <a:lnTo>
                  <a:pt x="4922999" y="0"/>
                </a:lnTo>
              </a:path>
            </a:pathLst>
          </a:custGeom>
          <a:ln w="19049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6675" y="2597425"/>
            <a:ext cx="5152224" cy="37493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4300" y="2664100"/>
            <a:ext cx="5018874" cy="3615999"/>
          </a:xfrm>
          <a:prstGeom prst="rect">
            <a:avLst/>
          </a:prstGeom>
        </p:spPr>
      </p:pic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1336301" y="2654574"/>
          <a:ext cx="5028565" cy="36245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8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885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98A76"/>
                      </a:solidFill>
                      <a:prstDash val="solid"/>
                    </a:lnL>
                    <a:lnR w="9525">
                      <a:solidFill>
                        <a:srgbClr val="B98A76"/>
                      </a:solidFill>
                      <a:prstDash val="solid"/>
                    </a:lnR>
                    <a:lnT w="9525">
                      <a:solidFill>
                        <a:srgbClr val="B98A76"/>
                      </a:solidFill>
                      <a:prstDash val="solid"/>
                    </a:lnT>
                    <a:lnB w="28575">
                      <a:solidFill>
                        <a:srgbClr val="98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980000"/>
                      </a:solidFill>
                      <a:prstDash val="solid"/>
                    </a:lnL>
                    <a:lnR w="28575">
                      <a:solidFill>
                        <a:srgbClr val="980000"/>
                      </a:solidFill>
                      <a:prstDash val="solid"/>
                    </a:lnR>
                    <a:lnT w="28575">
                      <a:solidFill>
                        <a:srgbClr val="980000"/>
                      </a:solidFill>
                      <a:prstDash val="solid"/>
                    </a:lnT>
                    <a:lnB w="28575">
                      <a:solidFill>
                        <a:srgbClr val="98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15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98A76"/>
                      </a:solidFill>
                      <a:prstDash val="solid"/>
                    </a:lnL>
                    <a:lnR w="9525">
                      <a:solidFill>
                        <a:srgbClr val="B98A76"/>
                      </a:solidFill>
                      <a:prstDash val="solid"/>
                    </a:lnR>
                    <a:lnT w="28575">
                      <a:solidFill>
                        <a:srgbClr val="980000"/>
                      </a:solidFill>
                      <a:prstDash val="solid"/>
                    </a:lnT>
                    <a:lnB w="9525">
                      <a:solidFill>
                        <a:srgbClr val="B98A7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2" name="object 12"/>
          <p:cNvGrpSpPr/>
          <p:nvPr/>
        </p:nvGrpSpPr>
        <p:grpSpPr>
          <a:xfrm>
            <a:off x="6934925" y="3418500"/>
            <a:ext cx="4068445" cy="2680970"/>
            <a:chOff x="6934925" y="3418500"/>
            <a:chExt cx="4068445" cy="268097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34925" y="3418500"/>
              <a:ext cx="4067850" cy="26807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73025" y="3475650"/>
              <a:ext cx="3953549" cy="256639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455518" y="3888752"/>
              <a:ext cx="1029969" cy="1795780"/>
            </a:xfrm>
            <a:custGeom>
              <a:avLst/>
              <a:gdLst/>
              <a:ahLst/>
              <a:cxnLst/>
              <a:rect l="l" t="t" r="r" b="b"/>
              <a:pathLst>
                <a:path w="1029970" h="1795779">
                  <a:moveTo>
                    <a:pt x="1029906" y="0"/>
                  </a:moveTo>
                  <a:lnTo>
                    <a:pt x="0" y="0"/>
                  </a:lnTo>
                  <a:lnTo>
                    <a:pt x="0" y="29210"/>
                  </a:lnTo>
                  <a:lnTo>
                    <a:pt x="0" y="1767840"/>
                  </a:lnTo>
                  <a:lnTo>
                    <a:pt x="0" y="1795780"/>
                  </a:lnTo>
                  <a:lnTo>
                    <a:pt x="1029906" y="1795780"/>
                  </a:lnTo>
                  <a:lnTo>
                    <a:pt x="1029906" y="1767840"/>
                  </a:lnTo>
                  <a:lnTo>
                    <a:pt x="28613" y="1767840"/>
                  </a:lnTo>
                  <a:lnTo>
                    <a:pt x="28613" y="29210"/>
                  </a:lnTo>
                  <a:lnTo>
                    <a:pt x="1001293" y="29210"/>
                  </a:lnTo>
                  <a:lnTo>
                    <a:pt x="1001293" y="1767217"/>
                  </a:lnTo>
                  <a:lnTo>
                    <a:pt x="1029906" y="1767217"/>
                  </a:lnTo>
                  <a:lnTo>
                    <a:pt x="1029906" y="29210"/>
                  </a:lnTo>
                  <a:lnTo>
                    <a:pt x="1029906" y="28943"/>
                  </a:lnTo>
                  <a:lnTo>
                    <a:pt x="1029906" y="0"/>
                  </a:lnTo>
                  <a:close/>
                </a:path>
              </a:pathLst>
            </a:custGeom>
            <a:solidFill>
              <a:srgbClr val="98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455525" y="3889075"/>
              <a:ext cx="1029969" cy="1795780"/>
            </a:xfrm>
            <a:custGeom>
              <a:avLst/>
              <a:gdLst/>
              <a:ahLst/>
              <a:cxnLst/>
              <a:rect l="l" t="t" r="r" b="b"/>
              <a:pathLst>
                <a:path w="1029970" h="1795779">
                  <a:moveTo>
                    <a:pt x="0" y="0"/>
                  </a:moveTo>
                  <a:lnTo>
                    <a:pt x="1029899" y="0"/>
                  </a:lnTo>
                  <a:lnTo>
                    <a:pt x="1029899" y="1795499"/>
                  </a:lnTo>
                  <a:lnTo>
                    <a:pt x="0" y="1795499"/>
                  </a:lnTo>
                  <a:lnTo>
                    <a:pt x="0" y="0"/>
                  </a:lnTo>
                  <a:close/>
                </a:path>
                <a:path w="1029970" h="1795779">
                  <a:moveTo>
                    <a:pt x="28610" y="28610"/>
                  </a:moveTo>
                  <a:lnTo>
                    <a:pt x="28610" y="1766889"/>
                  </a:lnTo>
                  <a:lnTo>
                    <a:pt x="1001288" y="1766889"/>
                  </a:lnTo>
                  <a:lnTo>
                    <a:pt x="1001288" y="28610"/>
                  </a:lnTo>
                  <a:lnTo>
                    <a:pt x="28610" y="2861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973400" y="6347536"/>
            <a:ext cx="62801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45" dirty="0">
                <a:solidFill>
                  <a:srgbClr val="554F4D"/>
                </a:solidFill>
                <a:latin typeface="휴먼옛체"/>
                <a:cs typeface="휴먼옛체"/>
              </a:rPr>
              <a:t>&lt;제주도민&gt;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3024846" y="6347536"/>
            <a:ext cx="1672589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14" dirty="0">
                <a:solidFill>
                  <a:srgbClr val="554F4D"/>
                </a:solidFill>
                <a:latin typeface="휴먼옛체"/>
                <a:cs typeface="휴먼옛체"/>
              </a:rPr>
              <a:t>&lt;코로나19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235" dirty="0">
                <a:solidFill>
                  <a:srgbClr val="554F4D"/>
                </a:solidFill>
                <a:latin typeface="휴먼옛체"/>
                <a:cs typeface="휴먼옛체"/>
              </a:rPr>
              <a:t>이후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215" dirty="0">
                <a:solidFill>
                  <a:srgbClr val="554F4D"/>
                </a:solidFill>
                <a:latin typeface="휴먼옛체"/>
                <a:cs typeface="휴먼옛체"/>
              </a:rPr>
              <a:t>인구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170" dirty="0">
                <a:solidFill>
                  <a:srgbClr val="554F4D"/>
                </a:solidFill>
                <a:latin typeface="휴먼옛체"/>
                <a:cs typeface="휴먼옛체"/>
              </a:rPr>
              <a:t>회귀분석&gt;</a:t>
            </a:r>
            <a:endParaRPr sz="1100">
              <a:latin typeface="휴먼옛체"/>
              <a:cs typeface="휴먼옛체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2300" y="1143000"/>
            <a:ext cx="11570335" cy="0"/>
          </a:xfrm>
          <a:custGeom>
            <a:avLst/>
            <a:gdLst/>
            <a:ahLst/>
            <a:cxnLst/>
            <a:rect l="l" t="t" r="r" b="b"/>
            <a:pathLst>
              <a:path w="11570335">
                <a:moveTo>
                  <a:pt x="0" y="0"/>
                </a:moveTo>
                <a:lnTo>
                  <a:pt x="11569799" y="0"/>
                </a:lnTo>
              </a:path>
            </a:pathLst>
          </a:custGeom>
          <a:ln w="9524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4436" y="357706"/>
            <a:ext cx="14789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75" dirty="0"/>
              <a:t>결론</a:t>
            </a:r>
            <a:r>
              <a:rPr sz="3600" spc="-445" dirty="0"/>
              <a:t> </a:t>
            </a:r>
            <a:r>
              <a:rPr sz="3600" spc="-95" dirty="0"/>
              <a:t>-</a:t>
            </a:r>
            <a:r>
              <a:rPr sz="3600" spc="-445" dirty="0"/>
              <a:t> </a:t>
            </a:r>
            <a:r>
              <a:rPr sz="3600" spc="150" dirty="0"/>
              <a:t>5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884410" y="112711"/>
            <a:ext cx="438784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10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100" dirty="0">
                <a:solidFill>
                  <a:srgbClr val="554F4D"/>
                </a:solidFill>
                <a:latin typeface="휴먼옛체"/>
                <a:cs typeface="휴먼옛체"/>
              </a:rPr>
              <a:t>4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86995" cy="6858000"/>
          </a:xfrm>
          <a:custGeom>
            <a:avLst/>
            <a:gdLst/>
            <a:ahLst/>
            <a:cxnLst/>
            <a:rect l="l" t="t" r="r" b="b"/>
            <a:pathLst>
              <a:path w="86995" h="6858000">
                <a:moveTo>
                  <a:pt x="0" y="0"/>
                </a:moveTo>
                <a:lnTo>
                  <a:pt x="86694" y="0"/>
                </a:lnTo>
                <a:lnTo>
                  <a:pt x="8669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B98A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564257" y="2042740"/>
            <a:ext cx="2693035" cy="464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2565" marR="5080" indent="-190500">
              <a:lnSpc>
                <a:spcPct val="120000"/>
              </a:lnSpc>
              <a:spcBef>
                <a:spcPts val="100"/>
              </a:spcBef>
            </a:pPr>
            <a:r>
              <a:rPr sz="1200" spc="-235" dirty="0">
                <a:solidFill>
                  <a:srgbClr val="554F4D"/>
                </a:solidFill>
                <a:latin typeface="휴먼옛체"/>
                <a:cs typeface="휴먼옛체"/>
              </a:rPr>
              <a:t>회귀분석</a:t>
            </a:r>
            <a:r>
              <a:rPr sz="1200" spc="-15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200" spc="-135" dirty="0">
                <a:solidFill>
                  <a:srgbClr val="554F4D"/>
                </a:solidFill>
                <a:latin typeface="휴먼옛체"/>
                <a:cs typeface="휴먼옛체"/>
              </a:rPr>
              <a:t>시,</a:t>
            </a:r>
            <a:r>
              <a:rPr sz="1200" spc="-15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200" spc="-190" dirty="0">
                <a:solidFill>
                  <a:srgbClr val="554F4D"/>
                </a:solidFill>
                <a:latin typeface="휴먼옛체"/>
                <a:cs typeface="휴먼옛체"/>
              </a:rPr>
              <a:t>농축수산물,</a:t>
            </a:r>
            <a:r>
              <a:rPr sz="1200" spc="-15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200" spc="-140" dirty="0">
                <a:solidFill>
                  <a:srgbClr val="554F4D"/>
                </a:solidFill>
                <a:latin typeface="휴먼옛체"/>
                <a:cs typeface="휴먼옛체"/>
              </a:rPr>
              <a:t>마트,</a:t>
            </a:r>
            <a:r>
              <a:rPr sz="1200" spc="-15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200" spc="-260" dirty="0">
                <a:solidFill>
                  <a:srgbClr val="554F4D"/>
                </a:solidFill>
                <a:latin typeface="휴먼옛체"/>
                <a:cs typeface="휴먼옛체"/>
              </a:rPr>
              <a:t>식품</a:t>
            </a:r>
            <a:r>
              <a:rPr sz="1200" spc="-15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200" spc="-195" dirty="0">
                <a:solidFill>
                  <a:srgbClr val="554F4D"/>
                </a:solidFill>
                <a:latin typeface="휴먼옛체"/>
                <a:cs typeface="휴먼옛체"/>
              </a:rPr>
              <a:t>결제금액은  </a:t>
            </a:r>
            <a:r>
              <a:rPr sz="1200" spc="-229" dirty="0">
                <a:solidFill>
                  <a:srgbClr val="554F4D"/>
                </a:solidFill>
                <a:latin typeface="휴먼옛체"/>
                <a:cs typeface="휴먼옛체"/>
              </a:rPr>
              <a:t>유의미한</a:t>
            </a:r>
            <a:r>
              <a:rPr sz="1200" spc="-15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200" spc="-235" dirty="0">
                <a:solidFill>
                  <a:srgbClr val="554F4D"/>
                </a:solidFill>
                <a:latin typeface="휴먼옛체"/>
                <a:cs typeface="휴먼옛체"/>
              </a:rPr>
              <a:t>변수이고</a:t>
            </a:r>
            <a:r>
              <a:rPr sz="1200" spc="-15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200" spc="-200" dirty="0">
                <a:solidFill>
                  <a:srgbClr val="554F4D"/>
                </a:solidFill>
                <a:latin typeface="휴먼옛체"/>
                <a:cs typeface="휴먼옛체"/>
              </a:rPr>
              <a:t>양의</a:t>
            </a:r>
            <a:r>
              <a:rPr sz="1200" spc="-15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200" spc="-204" dirty="0">
                <a:solidFill>
                  <a:srgbClr val="554F4D"/>
                </a:solidFill>
                <a:latin typeface="휴먼옛체"/>
                <a:cs typeface="휴먼옛체"/>
              </a:rPr>
              <a:t>상관관계가</a:t>
            </a:r>
            <a:r>
              <a:rPr sz="1200" spc="-15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200" spc="-240" dirty="0">
                <a:solidFill>
                  <a:srgbClr val="554F4D"/>
                </a:solidFill>
                <a:latin typeface="휴먼옛체"/>
                <a:cs typeface="휴먼옛체"/>
              </a:rPr>
              <a:t>나옴</a:t>
            </a:r>
            <a:endParaRPr sz="1200">
              <a:latin typeface="휴먼옛체"/>
              <a:cs typeface="휴먼옛체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18125" y="1432498"/>
            <a:ext cx="58521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350" dirty="0">
                <a:solidFill>
                  <a:srgbClr val="554F4D"/>
                </a:solidFill>
                <a:latin typeface="휴먼옛체"/>
                <a:cs typeface="휴먼옛체"/>
              </a:rPr>
              <a:t>농축수산물,</a:t>
            </a:r>
            <a:r>
              <a:rPr sz="2200" spc="-2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200" spc="-254" dirty="0">
                <a:solidFill>
                  <a:srgbClr val="554F4D"/>
                </a:solidFill>
                <a:latin typeface="휴먼옛체"/>
                <a:cs typeface="휴먼옛체"/>
              </a:rPr>
              <a:t>마트,</a:t>
            </a:r>
            <a:r>
              <a:rPr sz="2200" spc="-2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200" spc="-470" dirty="0">
                <a:solidFill>
                  <a:srgbClr val="554F4D"/>
                </a:solidFill>
                <a:latin typeface="휴먼옛체"/>
                <a:cs typeface="휴먼옛체"/>
              </a:rPr>
              <a:t>식품</a:t>
            </a:r>
            <a:r>
              <a:rPr sz="2200" spc="-2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200" spc="-425" dirty="0">
                <a:solidFill>
                  <a:srgbClr val="554F4D"/>
                </a:solidFill>
                <a:latin typeface="휴먼옛체"/>
                <a:cs typeface="휴먼옛체"/>
              </a:rPr>
              <a:t>결제금액이</a:t>
            </a:r>
            <a:r>
              <a:rPr sz="2200" spc="-2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200" spc="-434" dirty="0">
                <a:solidFill>
                  <a:srgbClr val="554F4D"/>
                </a:solidFill>
                <a:latin typeface="휴먼옛체"/>
                <a:cs typeface="휴먼옛체"/>
              </a:rPr>
              <a:t>많을수록</a:t>
            </a:r>
            <a:r>
              <a:rPr sz="2200" spc="-2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200" spc="-365" dirty="0">
                <a:solidFill>
                  <a:srgbClr val="554F4D"/>
                </a:solidFill>
                <a:latin typeface="휴먼옛체"/>
                <a:cs typeface="휴먼옛체"/>
              </a:rPr>
              <a:t>배출량</a:t>
            </a:r>
            <a:r>
              <a:rPr sz="2200" spc="-2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200" spc="-420" dirty="0">
                <a:solidFill>
                  <a:srgbClr val="554F4D"/>
                </a:solidFill>
                <a:latin typeface="휴먼옛체"/>
                <a:cs typeface="휴먼옛체"/>
              </a:rPr>
              <a:t>증가</a:t>
            </a:r>
            <a:endParaRPr sz="2200">
              <a:latin typeface="휴먼옛체"/>
              <a:cs typeface="휴먼옛체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504641" y="1954553"/>
            <a:ext cx="4923155" cy="0"/>
          </a:xfrm>
          <a:custGeom>
            <a:avLst/>
            <a:gdLst/>
            <a:ahLst/>
            <a:cxnLst/>
            <a:rect l="l" t="t" r="r" b="b"/>
            <a:pathLst>
              <a:path w="4923155">
                <a:moveTo>
                  <a:pt x="0" y="0"/>
                </a:moveTo>
                <a:lnTo>
                  <a:pt x="4922999" y="0"/>
                </a:lnTo>
              </a:path>
            </a:pathLst>
          </a:custGeom>
          <a:ln w="19049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3439600" y="2828384"/>
            <a:ext cx="5059680" cy="3195320"/>
            <a:chOff x="3439600" y="2828384"/>
            <a:chExt cx="5059680" cy="319532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49125" y="2924914"/>
              <a:ext cx="5040599" cy="308866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444362" y="2833147"/>
              <a:ext cx="5050155" cy="3185795"/>
            </a:xfrm>
            <a:custGeom>
              <a:avLst/>
              <a:gdLst/>
              <a:ahLst/>
              <a:cxnLst/>
              <a:rect l="l" t="t" r="r" b="b"/>
              <a:pathLst>
                <a:path w="5050155" h="3185795">
                  <a:moveTo>
                    <a:pt x="0" y="0"/>
                  </a:moveTo>
                  <a:lnTo>
                    <a:pt x="5050124" y="0"/>
                  </a:lnTo>
                  <a:lnTo>
                    <a:pt x="5050124" y="3185190"/>
                  </a:lnTo>
                  <a:lnTo>
                    <a:pt x="0" y="318519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B98A7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45840" y="4740922"/>
              <a:ext cx="5040630" cy="646430"/>
            </a:xfrm>
            <a:custGeom>
              <a:avLst/>
              <a:gdLst/>
              <a:ahLst/>
              <a:cxnLst/>
              <a:rect l="l" t="t" r="r" b="b"/>
              <a:pathLst>
                <a:path w="5040630" h="646429">
                  <a:moveTo>
                    <a:pt x="5040604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0" y="619760"/>
                  </a:lnTo>
                  <a:lnTo>
                    <a:pt x="0" y="646430"/>
                  </a:lnTo>
                  <a:lnTo>
                    <a:pt x="5040604" y="646430"/>
                  </a:lnTo>
                  <a:lnTo>
                    <a:pt x="5040604" y="619760"/>
                  </a:lnTo>
                  <a:lnTo>
                    <a:pt x="27254" y="619760"/>
                  </a:lnTo>
                  <a:lnTo>
                    <a:pt x="27254" y="27940"/>
                  </a:lnTo>
                  <a:lnTo>
                    <a:pt x="5013350" y="27940"/>
                  </a:lnTo>
                  <a:lnTo>
                    <a:pt x="5013350" y="619379"/>
                  </a:lnTo>
                  <a:lnTo>
                    <a:pt x="5040604" y="619379"/>
                  </a:lnTo>
                  <a:lnTo>
                    <a:pt x="5040604" y="27940"/>
                  </a:lnTo>
                  <a:lnTo>
                    <a:pt x="5040604" y="27381"/>
                  </a:lnTo>
                  <a:lnTo>
                    <a:pt x="5040604" y="0"/>
                  </a:lnTo>
                  <a:close/>
                </a:path>
              </a:pathLst>
            </a:custGeom>
            <a:solidFill>
              <a:srgbClr val="98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45850" y="4741049"/>
              <a:ext cx="5040630" cy="647065"/>
            </a:xfrm>
            <a:custGeom>
              <a:avLst/>
              <a:gdLst/>
              <a:ahLst/>
              <a:cxnLst/>
              <a:rect l="l" t="t" r="r" b="b"/>
              <a:pathLst>
                <a:path w="5040630" h="647064">
                  <a:moveTo>
                    <a:pt x="0" y="0"/>
                  </a:moveTo>
                  <a:lnTo>
                    <a:pt x="5040599" y="0"/>
                  </a:lnTo>
                  <a:lnTo>
                    <a:pt x="5040599" y="646499"/>
                  </a:lnTo>
                  <a:lnTo>
                    <a:pt x="0" y="646499"/>
                  </a:lnTo>
                  <a:lnTo>
                    <a:pt x="0" y="0"/>
                  </a:lnTo>
                  <a:close/>
                </a:path>
                <a:path w="5040630" h="647064">
                  <a:moveTo>
                    <a:pt x="27249" y="27249"/>
                  </a:moveTo>
                  <a:lnTo>
                    <a:pt x="27249" y="619249"/>
                  </a:lnTo>
                  <a:lnTo>
                    <a:pt x="5013349" y="619249"/>
                  </a:lnTo>
                  <a:lnTo>
                    <a:pt x="5013349" y="27249"/>
                  </a:lnTo>
                  <a:lnTo>
                    <a:pt x="27249" y="27249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148076" y="6153836"/>
            <a:ext cx="189674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14" dirty="0">
                <a:solidFill>
                  <a:srgbClr val="554F4D"/>
                </a:solidFill>
                <a:latin typeface="휴먼옛체"/>
                <a:cs typeface="휴먼옛체"/>
              </a:rPr>
              <a:t>&lt;코로나19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235" dirty="0">
                <a:solidFill>
                  <a:srgbClr val="554F4D"/>
                </a:solidFill>
                <a:latin typeface="휴먼옛체"/>
                <a:cs typeface="휴먼옛체"/>
              </a:rPr>
              <a:t>이후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220" dirty="0">
                <a:solidFill>
                  <a:srgbClr val="554F4D"/>
                </a:solidFill>
                <a:latin typeface="휴먼옛체"/>
                <a:cs typeface="휴먼옛체"/>
              </a:rPr>
              <a:t>카드소비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-170" dirty="0">
                <a:solidFill>
                  <a:srgbClr val="554F4D"/>
                </a:solidFill>
                <a:latin typeface="휴먼옛체"/>
                <a:cs typeface="휴먼옛체"/>
              </a:rPr>
              <a:t>회귀분석&gt;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400" y="2349000"/>
            <a:ext cx="2160270" cy="2160270"/>
          </a:xfrm>
          <a:prstGeom prst="rect">
            <a:avLst/>
          </a:prstGeom>
          <a:solidFill>
            <a:srgbClr val="E1CBB7"/>
          </a:solidFill>
        </p:spPr>
        <p:txBody>
          <a:bodyPr vert="horz" wrap="square" lIns="0" tIns="1746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75"/>
              </a:spcBef>
            </a:pPr>
            <a:r>
              <a:rPr sz="3200" spc="-26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3200" spc="145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3200" spc="1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3200" spc="31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3200" spc="-40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3300" spc="-20" dirty="0">
                <a:solidFill>
                  <a:srgbClr val="554F4D"/>
                </a:solidFill>
                <a:latin typeface="휴먼옛체"/>
                <a:cs typeface="휴먼옛체"/>
              </a:rPr>
              <a:t>2.</a:t>
            </a:r>
            <a:endParaRPr sz="33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300">
              <a:latin typeface="휴먼옛체"/>
              <a:cs typeface="휴먼옛체"/>
            </a:endParaRPr>
          </a:p>
          <a:p>
            <a:pPr algn="ctr">
              <a:lnSpc>
                <a:spcPct val="100000"/>
              </a:lnSpc>
            </a:pPr>
            <a:r>
              <a:rPr sz="2800" spc="-535" dirty="0">
                <a:solidFill>
                  <a:srgbClr val="554F4D"/>
                </a:solidFill>
                <a:latin typeface="휴먼옛체"/>
                <a:cs typeface="휴먼옛체"/>
              </a:rPr>
              <a:t>데이터</a:t>
            </a:r>
            <a:endParaRPr sz="2800">
              <a:latin typeface="휴먼옛체"/>
              <a:cs typeface="휴먼옛체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768" y="2707931"/>
            <a:ext cx="13354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9250" algn="l"/>
              </a:tabLst>
            </a:pPr>
            <a:r>
              <a:rPr sz="1800" spc="-50" dirty="0">
                <a:solidFill>
                  <a:srgbClr val="554F4D"/>
                </a:solidFill>
                <a:latin typeface="휴먼옛체"/>
                <a:cs typeface="휴먼옛체"/>
              </a:rPr>
              <a:t>-	</a:t>
            </a:r>
            <a:r>
              <a:rPr sz="1800" spc="-345" dirty="0">
                <a:solidFill>
                  <a:srgbClr val="554F4D"/>
                </a:solidFill>
                <a:latin typeface="휴먼옛체"/>
                <a:cs typeface="휴먼옛체"/>
              </a:rPr>
              <a:t>데이터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415" dirty="0">
                <a:solidFill>
                  <a:srgbClr val="554F4D"/>
                </a:solidFill>
                <a:latin typeface="휴먼옛체"/>
                <a:cs typeface="휴먼옛체"/>
              </a:rPr>
              <a:t>구성</a:t>
            </a:r>
            <a:endParaRPr sz="1800">
              <a:latin typeface="휴먼옛체"/>
              <a:cs typeface="휴먼옛체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35768" y="3256571"/>
            <a:ext cx="1395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9250" algn="l"/>
              </a:tabLst>
            </a:pPr>
            <a:r>
              <a:rPr sz="1800" spc="-50" dirty="0">
                <a:solidFill>
                  <a:srgbClr val="554F4D"/>
                </a:solidFill>
                <a:latin typeface="휴먼옛체"/>
                <a:cs typeface="휴먼옛체"/>
              </a:rPr>
              <a:t>-	</a:t>
            </a:r>
            <a:r>
              <a:rPr sz="1800" spc="-345" dirty="0">
                <a:solidFill>
                  <a:srgbClr val="554F4D"/>
                </a:solidFill>
                <a:latin typeface="휴먼옛체"/>
                <a:cs typeface="휴먼옛체"/>
              </a:rPr>
              <a:t>데이터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10" dirty="0">
                <a:solidFill>
                  <a:srgbClr val="554F4D"/>
                </a:solidFill>
                <a:latin typeface="휴먼옛체"/>
                <a:cs typeface="휴먼옛체"/>
              </a:rPr>
              <a:t>E</a:t>
            </a:r>
            <a:r>
              <a:rPr sz="1800" spc="-80" dirty="0">
                <a:solidFill>
                  <a:srgbClr val="554F4D"/>
                </a:solidFill>
                <a:latin typeface="휴먼옛체"/>
                <a:cs typeface="휴먼옛체"/>
              </a:rPr>
              <a:t>D</a:t>
            </a:r>
            <a:r>
              <a:rPr sz="1800" spc="145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endParaRPr sz="1800">
              <a:latin typeface="휴먼옛체"/>
              <a:cs typeface="휴먼옛체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35768" y="3805211"/>
            <a:ext cx="15233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9250" algn="l"/>
              </a:tabLst>
            </a:pPr>
            <a:r>
              <a:rPr sz="1800" spc="-50" dirty="0">
                <a:solidFill>
                  <a:srgbClr val="554F4D"/>
                </a:solidFill>
                <a:latin typeface="휴먼옛체"/>
                <a:cs typeface="휴먼옛체"/>
              </a:rPr>
              <a:t>-	</a:t>
            </a:r>
            <a:r>
              <a:rPr sz="1800" spc="-345" dirty="0">
                <a:solidFill>
                  <a:srgbClr val="554F4D"/>
                </a:solidFill>
                <a:latin typeface="휴먼옛체"/>
                <a:cs typeface="휴먼옛체"/>
              </a:rPr>
              <a:t>데이터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80" dirty="0">
                <a:solidFill>
                  <a:srgbClr val="554F4D"/>
                </a:solidFill>
                <a:latin typeface="휴먼옛체"/>
                <a:cs typeface="휴먼옛체"/>
              </a:rPr>
              <a:t>전처리</a:t>
            </a:r>
            <a:endParaRPr sz="1800">
              <a:latin typeface="휴먼옛체"/>
              <a:cs typeface="휴먼옛체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436" y="357706"/>
            <a:ext cx="29591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65" dirty="0">
                <a:solidFill>
                  <a:srgbClr val="554F4D"/>
                </a:solidFill>
                <a:latin typeface="휴먼옛체"/>
                <a:cs typeface="휴먼옛체"/>
              </a:rPr>
              <a:t>7,</a:t>
            </a:r>
            <a:r>
              <a:rPr sz="3600" spc="-44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3600" spc="-225" dirty="0">
                <a:solidFill>
                  <a:srgbClr val="554F4D"/>
                </a:solidFill>
                <a:latin typeface="휴먼옛체"/>
                <a:cs typeface="휴먼옛체"/>
              </a:rPr>
              <a:t>8월</a:t>
            </a:r>
            <a:r>
              <a:rPr sz="3600" spc="-44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3600" spc="-690" dirty="0">
                <a:solidFill>
                  <a:srgbClr val="554F4D"/>
                </a:solidFill>
                <a:latin typeface="휴먼옛체"/>
                <a:cs typeface="휴먼옛체"/>
              </a:rPr>
              <a:t>예측</a:t>
            </a:r>
            <a:r>
              <a:rPr sz="3600" spc="-44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3600" spc="-610" dirty="0">
                <a:solidFill>
                  <a:srgbClr val="554F4D"/>
                </a:solidFill>
                <a:latin typeface="휴먼옛체"/>
                <a:cs typeface="휴먼옛체"/>
              </a:rPr>
              <a:t>결과</a:t>
            </a:r>
            <a:endParaRPr sz="3600">
              <a:latin typeface="휴먼옛체"/>
              <a:cs typeface="휴먼옛체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4410" y="112711"/>
            <a:ext cx="438784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10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100" dirty="0">
                <a:solidFill>
                  <a:srgbClr val="554F4D"/>
                </a:solidFill>
                <a:latin typeface="휴먼옛체"/>
                <a:cs typeface="휴먼옛체"/>
              </a:rPr>
              <a:t>4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86995" cy="6858000"/>
          </a:xfrm>
          <a:custGeom>
            <a:avLst/>
            <a:gdLst/>
            <a:ahLst/>
            <a:cxnLst/>
            <a:rect l="l" t="t" r="r" b="b"/>
            <a:pathLst>
              <a:path w="86995" h="6858000">
                <a:moveTo>
                  <a:pt x="0" y="0"/>
                </a:moveTo>
                <a:lnTo>
                  <a:pt x="86694" y="0"/>
                </a:lnTo>
                <a:lnTo>
                  <a:pt x="8669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B98A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57925" y="1400324"/>
            <a:ext cx="4759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100" dirty="0">
                <a:solidFill>
                  <a:srgbClr val="554F4D"/>
                </a:solidFill>
                <a:latin typeface="휴먼옛체"/>
                <a:cs typeface="휴먼옛체"/>
              </a:rPr>
              <a:t>7,</a:t>
            </a:r>
            <a:r>
              <a:rPr sz="2200" spc="-2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200" spc="-140" dirty="0">
                <a:solidFill>
                  <a:srgbClr val="554F4D"/>
                </a:solidFill>
                <a:latin typeface="휴먼옛체"/>
                <a:cs typeface="휴먼옛체"/>
              </a:rPr>
              <a:t>8월</a:t>
            </a:r>
            <a:r>
              <a:rPr sz="2200" spc="-2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200" spc="-430" dirty="0">
                <a:solidFill>
                  <a:srgbClr val="554F4D"/>
                </a:solidFill>
                <a:latin typeface="휴먼옛체"/>
                <a:cs typeface="휴먼옛체"/>
              </a:rPr>
              <a:t>행정동별</a:t>
            </a:r>
            <a:r>
              <a:rPr sz="2200" spc="-2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200" spc="-470" dirty="0">
                <a:solidFill>
                  <a:srgbClr val="554F4D"/>
                </a:solidFill>
                <a:latin typeface="휴먼옛체"/>
                <a:cs typeface="휴먼옛체"/>
              </a:rPr>
              <a:t>음식물</a:t>
            </a:r>
            <a:r>
              <a:rPr sz="2200" spc="-2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200" spc="-425" dirty="0">
                <a:solidFill>
                  <a:srgbClr val="554F4D"/>
                </a:solidFill>
                <a:latin typeface="휴먼옛체"/>
                <a:cs typeface="휴먼옛체"/>
              </a:rPr>
              <a:t>쓰레기</a:t>
            </a:r>
            <a:r>
              <a:rPr sz="2200" spc="-2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200" spc="-365" dirty="0">
                <a:solidFill>
                  <a:srgbClr val="554F4D"/>
                </a:solidFill>
                <a:latin typeface="휴먼옛체"/>
                <a:cs typeface="휴먼옛체"/>
              </a:rPr>
              <a:t>배출량</a:t>
            </a:r>
            <a:r>
              <a:rPr sz="2200" spc="-2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200" spc="-395" dirty="0">
                <a:solidFill>
                  <a:srgbClr val="554F4D"/>
                </a:solidFill>
                <a:latin typeface="휴먼옛체"/>
                <a:cs typeface="휴먼옛체"/>
              </a:rPr>
              <a:t>예측값</a:t>
            </a:r>
            <a:endParaRPr sz="2200">
              <a:latin typeface="휴먼옛체"/>
              <a:cs typeface="휴먼옛체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04641" y="1954553"/>
            <a:ext cx="4923155" cy="0"/>
          </a:xfrm>
          <a:custGeom>
            <a:avLst/>
            <a:gdLst/>
            <a:ahLst/>
            <a:cxnLst/>
            <a:rect l="l" t="t" r="r" b="b"/>
            <a:pathLst>
              <a:path w="4923155">
                <a:moveTo>
                  <a:pt x="0" y="0"/>
                </a:moveTo>
                <a:lnTo>
                  <a:pt x="4922999" y="0"/>
                </a:lnTo>
              </a:path>
            </a:pathLst>
          </a:custGeom>
          <a:ln w="19049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02700" y="2205900"/>
            <a:ext cx="6386599" cy="448495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2300" y="1143000"/>
            <a:ext cx="11570335" cy="0"/>
          </a:xfrm>
          <a:custGeom>
            <a:avLst/>
            <a:gdLst/>
            <a:ahLst/>
            <a:cxnLst/>
            <a:rect l="l" t="t" r="r" b="b"/>
            <a:pathLst>
              <a:path w="11570335">
                <a:moveTo>
                  <a:pt x="0" y="0"/>
                </a:moveTo>
                <a:lnTo>
                  <a:pt x="11569799" y="0"/>
                </a:lnTo>
              </a:path>
            </a:pathLst>
          </a:custGeom>
          <a:ln w="9524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4436" y="357706"/>
            <a:ext cx="29591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65" dirty="0"/>
              <a:t>7,</a:t>
            </a:r>
            <a:r>
              <a:rPr sz="3600" spc="-445" dirty="0"/>
              <a:t> </a:t>
            </a:r>
            <a:r>
              <a:rPr sz="3600" spc="-225" dirty="0"/>
              <a:t>8월</a:t>
            </a:r>
            <a:r>
              <a:rPr sz="3600" spc="-445" dirty="0"/>
              <a:t> </a:t>
            </a:r>
            <a:r>
              <a:rPr sz="3600" spc="-690" dirty="0"/>
              <a:t>예측</a:t>
            </a:r>
            <a:r>
              <a:rPr sz="3600" spc="-445" dirty="0"/>
              <a:t> </a:t>
            </a:r>
            <a:r>
              <a:rPr sz="3600" spc="-610" dirty="0"/>
              <a:t>결과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884410" y="112711"/>
            <a:ext cx="438784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10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100" dirty="0">
                <a:solidFill>
                  <a:srgbClr val="554F4D"/>
                </a:solidFill>
                <a:latin typeface="휴먼옛체"/>
                <a:cs typeface="휴먼옛체"/>
              </a:rPr>
              <a:t>4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86995" cy="6858000"/>
          </a:xfrm>
          <a:custGeom>
            <a:avLst/>
            <a:gdLst/>
            <a:ahLst/>
            <a:cxnLst/>
            <a:rect l="l" t="t" r="r" b="b"/>
            <a:pathLst>
              <a:path w="86995" h="6858000">
                <a:moveTo>
                  <a:pt x="0" y="0"/>
                </a:moveTo>
                <a:lnTo>
                  <a:pt x="86694" y="0"/>
                </a:lnTo>
                <a:lnTo>
                  <a:pt x="8669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B98A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541874" y="1416424"/>
            <a:ext cx="45872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430" dirty="0">
                <a:solidFill>
                  <a:srgbClr val="554F4D"/>
                </a:solidFill>
                <a:latin typeface="휴먼옛체"/>
                <a:cs typeface="휴먼옛체"/>
              </a:rPr>
              <a:t>행정동별</a:t>
            </a:r>
            <a:r>
              <a:rPr sz="2200" spc="-2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200" spc="-365" dirty="0">
                <a:solidFill>
                  <a:srgbClr val="554F4D"/>
                </a:solidFill>
                <a:latin typeface="휴먼옛체"/>
                <a:cs typeface="휴먼옛체"/>
              </a:rPr>
              <a:t>배출량</a:t>
            </a:r>
            <a:r>
              <a:rPr sz="2200" spc="-2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200" spc="-405" dirty="0">
                <a:solidFill>
                  <a:srgbClr val="554F4D"/>
                </a:solidFill>
                <a:latin typeface="휴먼옛체"/>
                <a:cs typeface="휴먼옛체"/>
              </a:rPr>
              <a:t>분포</a:t>
            </a:r>
            <a:r>
              <a:rPr sz="2200" spc="-2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200" spc="-459" dirty="0">
                <a:solidFill>
                  <a:srgbClr val="554F4D"/>
                </a:solidFill>
                <a:latin typeface="휴먼옛체"/>
                <a:cs typeface="휴먼옛체"/>
              </a:rPr>
              <a:t>비교</a:t>
            </a:r>
            <a:r>
              <a:rPr sz="2200" spc="-2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200" spc="-375" dirty="0">
                <a:solidFill>
                  <a:srgbClr val="554F4D"/>
                </a:solidFill>
                <a:latin typeface="휴먼옛체"/>
                <a:cs typeface="휴먼옛체"/>
              </a:rPr>
              <a:t>결과</a:t>
            </a:r>
            <a:r>
              <a:rPr sz="2200" spc="-2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200" spc="-405" dirty="0">
                <a:solidFill>
                  <a:srgbClr val="554F4D"/>
                </a:solidFill>
                <a:latin typeface="휴먼옛체"/>
                <a:cs typeface="휴먼옛체"/>
              </a:rPr>
              <a:t>비슷한</a:t>
            </a:r>
            <a:r>
              <a:rPr sz="2200" spc="-2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200" spc="-440" dirty="0">
                <a:solidFill>
                  <a:srgbClr val="554F4D"/>
                </a:solidFill>
                <a:latin typeface="휴먼옛체"/>
                <a:cs typeface="휴먼옛체"/>
              </a:rPr>
              <a:t>모습</a:t>
            </a:r>
            <a:endParaRPr sz="2200">
              <a:latin typeface="휴먼옛체"/>
              <a:cs typeface="휴먼옛체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04641" y="1954553"/>
            <a:ext cx="4923155" cy="0"/>
          </a:xfrm>
          <a:custGeom>
            <a:avLst/>
            <a:gdLst/>
            <a:ahLst/>
            <a:cxnLst/>
            <a:rect l="l" t="t" r="r" b="b"/>
            <a:pathLst>
              <a:path w="4923155">
                <a:moveTo>
                  <a:pt x="0" y="0"/>
                </a:moveTo>
                <a:lnTo>
                  <a:pt x="4922999" y="0"/>
                </a:lnTo>
              </a:path>
            </a:pathLst>
          </a:custGeom>
          <a:ln w="19049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2442275" y="2035050"/>
            <a:ext cx="6896100" cy="4654550"/>
            <a:chOff x="2442275" y="2035050"/>
            <a:chExt cx="6896100" cy="465455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42275" y="2035050"/>
              <a:ext cx="6895525" cy="247532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80375" y="2092200"/>
              <a:ext cx="6781224" cy="236102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86444" y="4527279"/>
              <a:ext cx="6606971" cy="216226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823870" y="2286012"/>
              <a:ext cx="968375" cy="4329430"/>
            </a:xfrm>
            <a:custGeom>
              <a:avLst/>
              <a:gdLst/>
              <a:ahLst/>
              <a:cxnLst/>
              <a:rect l="l" t="t" r="r" b="b"/>
              <a:pathLst>
                <a:path w="968375" h="4329430">
                  <a:moveTo>
                    <a:pt x="968095" y="0"/>
                  </a:moveTo>
                  <a:lnTo>
                    <a:pt x="950341" y="0"/>
                  </a:lnTo>
                  <a:lnTo>
                    <a:pt x="950341" y="17780"/>
                  </a:lnTo>
                  <a:lnTo>
                    <a:pt x="950341" y="4311650"/>
                  </a:lnTo>
                  <a:lnTo>
                    <a:pt x="17754" y="4311650"/>
                  </a:lnTo>
                  <a:lnTo>
                    <a:pt x="17754" y="17780"/>
                  </a:lnTo>
                  <a:lnTo>
                    <a:pt x="950341" y="17780"/>
                  </a:lnTo>
                  <a:lnTo>
                    <a:pt x="950341" y="0"/>
                  </a:lnTo>
                  <a:lnTo>
                    <a:pt x="0" y="0"/>
                  </a:lnTo>
                  <a:lnTo>
                    <a:pt x="0" y="17780"/>
                  </a:lnTo>
                  <a:lnTo>
                    <a:pt x="0" y="4311650"/>
                  </a:lnTo>
                  <a:lnTo>
                    <a:pt x="0" y="4329430"/>
                  </a:lnTo>
                  <a:lnTo>
                    <a:pt x="968095" y="4329430"/>
                  </a:lnTo>
                  <a:lnTo>
                    <a:pt x="968095" y="4312132"/>
                  </a:lnTo>
                  <a:lnTo>
                    <a:pt x="968095" y="4311650"/>
                  </a:lnTo>
                  <a:lnTo>
                    <a:pt x="968095" y="17780"/>
                  </a:lnTo>
                  <a:lnTo>
                    <a:pt x="968095" y="0"/>
                  </a:lnTo>
                  <a:close/>
                </a:path>
              </a:pathLst>
            </a:custGeom>
            <a:solidFill>
              <a:srgbClr val="98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23875" y="2286000"/>
              <a:ext cx="968375" cy="4330065"/>
            </a:xfrm>
            <a:custGeom>
              <a:avLst/>
              <a:gdLst/>
              <a:ahLst/>
              <a:cxnLst/>
              <a:rect l="l" t="t" r="r" b="b"/>
              <a:pathLst>
                <a:path w="968375" h="4330065">
                  <a:moveTo>
                    <a:pt x="0" y="0"/>
                  </a:moveTo>
                  <a:lnTo>
                    <a:pt x="968099" y="0"/>
                  </a:lnTo>
                  <a:lnTo>
                    <a:pt x="968099" y="4329899"/>
                  </a:lnTo>
                  <a:lnTo>
                    <a:pt x="0" y="4329899"/>
                  </a:lnTo>
                  <a:lnTo>
                    <a:pt x="0" y="0"/>
                  </a:lnTo>
                  <a:close/>
                </a:path>
                <a:path w="968375" h="4330065">
                  <a:moveTo>
                    <a:pt x="17754" y="17754"/>
                  </a:moveTo>
                  <a:lnTo>
                    <a:pt x="17754" y="4312144"/>
                  </a:lnTo>
                  <a:lnTo>
                    <a:pt x="950344" y="4312144"/>
                  </a:lnTo>
                  <a:lnTo>
                    <a:pt x="950344" y="17754"/>
                  </a:lnTo>
                  <a:lnTo>
                    <a:pt x="17754" y="17754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404300" y="2876337"/>
            <a:ext cx="7937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" dirty="0">
                <a:latin typeface="휴먼옛체"/>
                <a:cs typeface="휴먼옛체"/>
              </a:rPr>
              <a:t>2018.01</a:t>
            </a:r>
            <a:r>
              <a:rPr sz="1400" spc="-175" dirty="0">
                <a:latin typeface="휴먼옛체"/>
                <a:cs typeface="휴먼옛체"/>
              </a:rPr>
              <a:t> </a:t>
            </a:r>
            <a:r>
              <a:rPr sz="1400" spc="140" dirty="0">
                <a:latin typeface="휴먼옛체"/>
                <a:cs typeface="휴먼옛체"/>
              </a:rPr>
              <a:t>~</a:t>
            </a:r>
            <a:endParaRPr sz="1400">
              <a:latin typeface="휴먼옛체"/>
              <a:cs typeface="휴먼옛체"/>
            </a:endParaRPr>
          </a:p>
          <a:p>
            <a:pPr marL="12700">
              <a:lnSpc>
                <a:spcPct val="100000"/>
              </a:lnSpc>
            </a:pPr>
            <a:r>
              <a:rPr sz="1400" spc="30" dirty="0">
                <a:latin typeface="휴먼옛체"/>
                <a:cs typeface="휴먼옛체"/>
              </a:rPr>
              <a:t>2021.06</a:t>
            </a:r>
            <a:endParaRPr sz="1400">
              <a:latin typeface="휴먼옛체"/>
              <a:cs typeface="휴먼옛체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404300" y="5159362"/>
            <a:ext cx="8286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25" dirty="0">
                <a:latin typeface="휴먼옛체"/>
                <a:cs typeface="휴먼옛체"/>
              </a:rPr>
              <a:t>2021.07</a:t>
            </a:r>
            <a:r>
              <a:rPr sz="1400" spc="-175" dirty="0">
                <a:latin typeface="휴먼옛체"/>
                <a:cs typeface="휴먼옛체"/>
              </a:rPr>
              <a:t> </a:t>
            </a:r>
            <a:r>
              <a:rPr sz="1400" spc="140" dirty="0">
                <a:latin typeface="휴먼옛체"/>
                <a:cs typeface="휴먼옛체"/>
              </a:rPr>
              <a:t>~</a:t>
            </a:r>
            <a:endParaRPr sz="1400">
              <a:latin typeface="휴먼옛체"/>
              <a:cs typeface="휴먼옛체"/>
            </a:endParaRPr>
          </a:p>
          <a:p>
            <a:pPr marL="12700">
              <a:lnSpc>
                <a:spcPct val="100000"/>
              </a:lnSpc>
            </a:pPr>
            <a:r>
              <a:rPr sz="1400" spc="20" dirty="0">
                <a:latin typeface="휴먼옛체"/>
                <a:cs typeface="휴먼옛체"/>
              </a:rPr>
              <a:t>2021.08</a:t>
            </a:r>
            <a:endParaRPr sz="1400">
              <a:latin typeface="휴먼옛체"/>
              <a:cs typeface="휴먼옛체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436" y="357706"/>
            <a:ext cx="29591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65" dirty="0">
                <a:solidFill>
                  <a:srgbClr val="554F4D"/>
                </a:solidFill>
                <a:latin typeface="휴먼옛체"/>
                <a:cs typeface="휴먼옛체"/>
              </a:rPr>
              <a:t>7,</a:t>
            </a:r>
            <a:r>
              <a:rPr sz="3600" spc="-44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3600" spc="-225" dirty="0">
                <a:solidFill>
                  <a:srgbClr val="554F4D"/>
                </a:solidFill>
                <a:latin typeface="휴먼옛체"/>
                <a:cs typeface="휴먼옛체"/>
              </a:rPr>
              <a:t>8월</a:t>
            </a:r>
            <a:r>
              <a:rPr sz="3600" spc="-44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3600" spc="-690" dirty="0">
                <a:solidFill>
                  <a:srgbClr val="554F4D"/>
                </a:solidFill>
                <a:latin typeface="휴먼옛체"/>
                <a:cs typeface="휴먼옛체"/>
              </a:rPr>
              <a:t>예측</a:t>
            </a:r>
            <a:r>
              <a:rPr sz="3600" spc="-44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3600" spc="-610" dirty="0">
                <a:solidFill>
                  <a:srgbClr val="554F4D"/>
                </a:solidFill>
                <a:latin typeface="휴먼옛체"/>
                <a:cs typeface="휴먼옛체"/>
              </a:rPr>
              <a:t>결과</a:t>
            </a:r>
            <a:endParaRPr sz="3600">
              <a:latin typeface="휴먼옛체"/>
              <a:cs typeface="휴먼옛체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4410" y="112711"/>
            <a:ext cx="438784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10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100" dirty="0">
                <a:solidFill>
                  <a:srgbClr val="554F4D"/>
                </a:solidFill>
                <a:latin typeface="휴먼옛체"/>
                <a:cs typeface="휴먼옛체"/>
              </a:rPr>
              <a:t>4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86995" cy="6858000"/>
          </a:xfrm>
          <a:custGeom>
            <a:avLst/>
            <a:gdLst/>
            <a:ahLst/>
            <a:cxnLst/>
            <a:rect l="l" t="t" r="r" b="b"/>
            <a:pathLst>
              <a:path w="86995" h="6858000">
                <a:moveTo>
                  <a:pt x="0" y="0"/>
                </a:moveTo>
                <a:lnTo>
                  <a:pt x="86694" y="0"/>
                </a:lnTo>
                <a:lnTo>
                  <a:pt x="8669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B98A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49000" y="1410074"/>
            <a:ext cx="405892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100" dirty="0">
                <a:solidFill>
                  <a:srgbClr val="554F4D"/>
                </a:solidFill>
                <a:latin typeface="휴먼옛체"/>
                <a:cs typeface="휴먼옛체"/>
              </a:rPr>
              <a:t>7,</a:t>
            </a:r>
            <a:r>
              <a:rPr sz="2200" spc="-2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200" spc="-140" dirty="0">
                <a:solidFill>
                  <a:srgbClr val="554F4D"/>
                </a:solidFill>
                <a:latin typeface="휴먼옛체"/>
                <a:cs typeface="휴먼옛체"/>
              </a:rPr>
              <a:t>8월</a:t>
            </a:r>
            <a:r>
              <a:rPr sz="2200" spc="-2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200" spc="-420" dirty="0">
                <a:solidFill>
                  <a:srgbClr val="554F4D"/>
                </a:solidFill>
                <a:latin typeface="휴먼옛체"/>
                <a:cs typeface="휴먼옛체"/>
              </a:rPr>
              <a:t>예측</a:t>
            </a:r>
            <a:r>
              <a:rPr sz="2200" spc="-2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200" spc="-490" dirty="0">
                <a:solidFill>
                  <a:srgbClr val="554F4D"/>
                </a:solidFill>
                <a:latin typeface="휴먼옛체"/>
                <a:cs typeface="휴먼옛체"/>
              </a:rPr>
              <a:t>후</a:t>
            </a:r>
            <a:r>
              <a:rPr sz="2200" spc="-27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200" spc="-440" dirty="0">
                <a:solidFill>
                  <a:srgbClr val="554F4D"/>
                </a:solidFill>
                <a:latin typeface="휴먼옛체"/>
                <a:cs typeface="휴먼옛체"/>
              </a:rPr>
              <a:t>비교해보니</a:t>
            </a:r>
            <a:r>
              <a:rPr sz="2200" spc="-2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200" spc="-405" dirty="0">
                <a:solidFill>
                  <a:srgbClr val="554F4D"/>
                </a:solidFill>
                <a:latin typeface="휴먼옛체"/>
                <a:cs typeface="휴먼옛체"/>
              </a:rPr>
              <a:t>비슷한</a:t>
            </a:r>
            <a:r>
              <a:rPr sz="2200" spc="-2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200" spc="-430" dirty="0">
                <a:solidFill>
                  <a:srgbClr val="554F4D"/>
                </a:solidFill>
                <a:latin typeface="휴먼옛체"/>
                <a:cs typeface="휴먼옛체"/>
              </a:rPr>
              <a:t>추세</a:t>
            </a:r>
            <a:endParaRPr sz="2200">
              <a:latin typeface="휴먼옛체"/>
              <a:cs typeface="휴먼옛체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04641" y="1954553"/>
            <a:ext cx="4923155" cy="0"/>
          </a:xfrm>
          <a:custGeom>
            <a:avLst/>
            <a:gdLst/>
            <a:ahLst/>
            <a:cxnLst/>
            <a:rect l="l" t="t" r="r" b="b"/>
            <a:pathLst>
              <a:path w="4923155">
                <a:moveTo>
                  <a:pt x="0" y="0"/>
                </a:moveTo>
                <a:lnTo>
                  <a:pt x="4922999" y="0"/>
                </a:lnTo>
              </a:path>
            </a:pathLst>
          </a:custGeom>
          <a:ln w="19049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851745" y="2307460"/>
            <a:ext cx="10847070" cy="4109085"/>
            <a:chOff x="851745" y="2307460"/>
            <a:chExt cx="10847070" cy="410908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1745" y="2307460"/>
              <a:ext cx="10846815" cy="410888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370" y="2348112"/>
              <a:ext cx="10732514" cy="399458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785850" y="2644899"/>
              <a:ext cx="8004809" cy="3148330"/>
            </a:xfrm>
            <a:custGeom>
              <a:avLst/>
              <a:gdLst/>
              <a:ahLst/>
              <a:cxnLst/>
              <a:rect l="l" t="t" r="r" b="b"/>
              <a:pathLst>
                <a:path w="8004809" h="3148329">
                  <a:moveTo>
                    <a:pt x="7512849" y="0"/>
                  </a:moveTo>
                  <a:lnTo>
                    <a:pt x="8004249" y="0"/>
                  </a:lnTo>
                  <a:lnTo>
                    <a:pt x="8004249" y="3148199"/>
                  </a:lnTo>
                  <a:lnTo>
                    <a:pt x="7512849" y="3148199"/>
                  </a:lnTo>
                  <a:lnTo>
                    <a:pt x="7512849" y="0"/>
                  </a:lnTo>
                  <a:close/>
                </a:path>
                <a:path w="8004809" h="3148329">
                  <a:moveTo>
                    <a:pt x="7512849" y="0"/>
                  </a:moveTo>
                  <a:lnTo>
                    <a:pt x="7512849" y="3148199"/>
                  </a:lnTo>
                  <a:lnTo>
                    <a:pt x="8004249" y="3148199"/>
                  </a:lnTo>
                  <a:lnTo>
                    <a:pt x="8004249" y="0"/>
                  </a:lnTo>
                  <a:lnTo>
                    <a:pt x="7512849" y="0"/>
                  </a:lnTo>
                  <a:close/>
                </a:path>
                <a:path w="8004809" h="3148329">
                  <a:moveTo>
                    <a:pt x="5078874" y="0"/>
                  </a:moveTo>
                  <a:lnTo>
                    <a:pt x="5570274" y="0"/>
                  </a:lnTo>
                  <a:lnTo>
                    <a:pt x="5570274" y="3148199"/>
                  </a:lnTo>
                  <a:lnTo>
                    <a:pt x="5078874" y="3148199"/>
                  </a:lnTo>
                  <a:lnTo>
                    <a:pt x="5078874" y="0"/>
                  </a:lnTo>
                  <a:close/>
                </a:path>
                <a:path w="8004809" h="3148329">
                  <a:moveTo>
                    <a:pt x="5078874" y="0"/>
                  </a:moveTo>
                  <a:lnTo>
                    <a:pt x="5078874" y="3148199"/>
                  </a:lnTo>
                  <a:lnTo>
                    <a:pt x="5570274" y="3148199"/>
                  </a:lnTo>
                  <a:lnTo>
                    <a:pt x="5570274" y="0"/>
                  </a:lnTo>
                  <a:lnTo>
                    <a:pt x="5078874" y="0"/>
                  </a:lnTo>
                  <a:close/>
                </a:path>
                <a:path w="8004809" h="3148329">
                  <a:moveTo>
                    <a:pt x="0" y="0"/>
                  </a:moveTo>
                  <a:lnTo>
                    <a:pt x="491399" y="0"/>
                  </a:lnTo>
                  <a:lnTo>
                    <a:pt x="491399" y="3148199"/>
                  </a:lnTo>
                  <a:lnTo>
                    <a:pt x="0" y="3148199"/>
                  </a:lnTo>
                  <a:lnTo>
                    <a:pt x="0" y="0"/>
                  </a:lnTo>
                  <a:close/>
                </a:path>
                <a:path w="8004809" h="3148329">
                  <a:moveTo>
                    <a:pt x="0" y="0"/>
                  </a:moveTo>
                  <a:lnTo>
                    <a:pt x="0" y="3148199"/>
                  </a:lnTo>
                  <a:lnTo>
                    <a:pt x="491399" y="3148199"/>
                  </a:lnTo>
                  <a:lnTo>
                    <a:pt x="491399" y="0"/>
                  </a:lnTo>
                  <a:lnTo>
                    <a:pt x="0" y="0"/>
                  </a:lnTo>
                  <a:close/>
                </a:path>
                <a:path w="8004809" h="3148329">
                  <a:moveTo>
                    <a:pt x="2504724" y="0"/>
                  </a:moveTo>
                  <a:lnTo>
                    <a:pt x="2996124" y="0"/>
                  </a:lnTo>
                  <a:lnTo>
                    <a:pt x="2996124" y="3148199"/>
                  </a:lnTo>
                  <a:lnTo>
                    <a:pt x="2504724" y="3148199"/>
                  </a:lnTo>
                  <a:lnTo>
                    <a:pt x="2504724" y="0"/>
                  </a:lnTo>
                  <a:close/>
                </a:path>
                <a:path w="8004809" h="3148329">
                  <a:moveTo>
                    <a:pt x="2504724" y="0"/>
                  </a:moveTo>
                  <a:lnTo>
                    <a:pt x="2504724" y="3148199"/>
                  </a:lnTo>
                  <a:lnTo>
                    <a:pt x="2996124" y="3148199"/>
                  </a:lnTo>
                  <a:lnTo>
                    <a:pt x="2996124" y="0"/>
                  </a:lnTo>
                  <a:lnTo>
                    <a:pt x="2504724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F6E9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71829" y="1066495"/>
            <a:ext cx="869315" cy="3667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900" dirty="0">
                <a:solidFill>
                  <a:srgbClr val="554F4D"/>
                </a:solidFill>
                <a:latin typeface="Arial"/>
                <a:cs typeface="Arial"/>
              </a:rPr>
              <a:t>[</a:t>
            </a:r>
            <a:endParaRPr sz="239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30309" y="1066495"/>
            <a:ext cx="869315" cy="3667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900" dirty="0">
                <a:solidFill>
                  <a:srgbClr val="554F4D"/>
                </a:solidFill>
                <a:latin typeface="Arial"/>
                <a:cs typeface="Arial"/>
              </a:rPr>
              <a:t>]</a:t>
            </a:r>
            <a:endParaRPr sz="23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36529" y="2645848"/>
            <a:ext cx="331914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1240" dirty="0">
                <a:solidFill>
                  <a:srgbClr val="554F4D"/>
                </a:solidFill>
                <a:latin typeface="휴먼옛체"/>
                <a:cs typeface="휴먼옛체"/>
              </a:rPr>
              <a:t>감소</a:t>
            </a:r>
            <a:r>
              <a:rPr sz="7200" spc="-8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7200" spc="-1200" dirty="0">
                <a:solidFill>
                  <a:srgbClr val="554F4D"/>
                </a:solidFill>
                <a:latin typeface="휴먼옛체"/>
                <a:cs typeface="휴먼옛체"/>
              </a:rPr>
              <a:t>방안</a:t>
            </a:r>
            <a:endParaRPr sz="7200">
              <a:latin typeface="휴먼옛체"/>
              <a:cs typeface="휴먼옛체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2300" y="1143000"/>
            <a:ext cx="11569700" cy="0"/>
          </a:xfrm>
          <a:custGeom>
            <a:avLst/>
            <a:gdLst/>
            <a:ahLst/>
            <a:cxnLst/>
            <a:rect l="l" t="t" r="r" b="b"/>
            <a:pathLst>
              <a:path w="11569700">
                <a:moveTo>
                  <a:pt x="0" y="0"/>
                </a:moveTo>
                <a:lnTo>
                  <a:pt x="11569699" y="0"/>
                </a:lnTo>
              </a:path>
            </a:pathLst>
          </a:custGeom>
          <a:ln w="9524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4420" y="357711"/>
            <a:ext cx="29444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600" dirty="0"/>
              <a:t>배출량</a:t>
            </a:r>
            <a:r>
              <a:rPr sz="3600" spc="-445" dirty="0"/>
              <a:t> </a:t>
            </a:r>
            <a:r>
              <a:rPr sz="3600" spc="-620" dirty="0"/>
              <a:t>감소</a:t>
            </a:r>
            <a:r>
              <a:rPr sz="3600" spc="-445" dirty="0"/>
              <a:t> </a:t>
            </a:r>
            <a:r>
              <a:rPr sz="3600" spc="-600" dirty="0"/>
              <a:t>방안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884404" y="112711"/>
            <a:ext cx="438784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10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100" dirty="0">
                <a:solidFill>
                  <a:srgbClr val="554F4D"/>
                </a:solidFill>
                <a:latin typeface="휴먼옛체"/>
                <a:cs typeface="휴먼옛체"/>
              </a:rPr>
              <a:t>4</a:t>
            </a:r>
            <a:endParaRPr sz="1100">
              <a:latin typeface="휴먼옛체"/>
              <a:cs typeface="휴먼옛체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64511" y="1428800"/>
            <a:ext cx="10701655" cy="5154930"/>
            <a:chOff x="964511" y="1428800"/>
            <a:chExt cx="10701655" cy="5154930"/>
          </a:xfrm>
        </p:grpSpPr>
        <p:sp>
          <p:nvSpPr>
            <p:cNvPr id="6" name="object 6"/>
            <p:cNvSpPr/>
            <p:nvPr/>
          </p:nvSpPr>
          <p:spPr>
            <a:xfrm>
              <a:off x="964511" y="1428800"/>
              <a:ext cx="10701655" cy="5154930"/>
            </a:xfrm>
            <a:custGeom>
              <a:avLst/>
              <a:gdLst/>
              <a:ahLst/>
              <a:cxnLst/>
              <a:rect l="l" t="t" r="r" b="b"/>
              <a:pathLst>
                <a:path w="10701655" h="5154930">
                  <a:moveTo>
                    <a:pt x="10701599" y="5154899"/>
                  </a:moveTo>
                  <a:lnTo>
                    <a:pt x="0" y="5154899"/>
                  </a:lnTo>
                  <a:lnTo>
                    <a:pt x="0" y="0"/>
                  </a:lnTo>
                  <a:lnTo>
                    <a:pt x="10701599" y="0"/>
                  </a:lnTo>
                  <a:lnTo>
                    <a:pt x="10701599" y="515489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24153" y="1794530"/>
              <a:ext cx="776605" cy="0"/>
            </a:xfrm>
            <a:custGeom>
              <a:avLst/>
              <a:gdLst/>
              <a:ahLst/>
              <a:cxnLst/>
              <a:rect l="l" t="t" r="r" b="b"/>
              <a:pathLst>
                <a:path w="776605">
                  <a:moveTo>
                    <a:pt x="0" y="0"/>
                  </a:moveTo>
                  <a:lnTo>
                    <a:pt x="776100" y="0"/>
                  </a:lnTo>
                </a:path>
              </a:pathLst>
            </a:custGeom>
            <a:ln w="9524">
              <a:solidFill>
                <a:srgbClr val="3937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9650" y="1808040"/>
              <a:ext cx="4993200" cy="4396409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0" y="0"/>
            <a:ext cx="86995" cy="6858000"/>
          </a:xfrm>
          <a:custGeom>
            <a:avLst/>
            <a:gdLst/>
            <a:ahLst/>
            <a:cxnLst/>
            <a:rect l="l" t="t" r="r" b="b"/>
            <a:pathLst>
              <a:path w="86995" h="6858000">
                <a:moveTo>
                  <a:pt x="0" y="0"/>
                </a:moveTo>
                <a:lnTo>
                  <a:pt x="86580" y="0"/>
                </a:lnTo>
                <a:lnTo>
                  <a:pt x="8658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B98A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827525" y="6270363"/>
            <a:ext cx="5003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0" dirty="0">
                <a:latin typeface="휴먼옛체"/>
                <a:cs typeface="휴먼옛체"/>
              </a:rPr>
              <a:t>&lt;예시&gt;</a:t>
            </a:r>
            <a:endParaRPr sz="1400">
              <a:latin typeface="휴먼옛체"/>
              <a:cs typeface="휴먼옛체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428931" y="2034058"/>
            <a:ext cx="4373245" cy="3968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7355" indent="-41529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27355" algn="l"/>
                <a:tab pos="427990" algn="l"/>
              </a:tabLst>
            </a:pPr>
            <a:r>
              <a:rPr sz="2400" spc="40" dirty="0">
                <a:solidFill>
                  <a:srgbClr val="554F4D"/>
                </a:solidFill>
                <a:latin typeface="휴먼옛체"/>
                <a:cs typeface="휴먼옛체"/>
              </a:rPr>
              <a:t>SNS</a:t>
            </a:r>
            <a:r>
              <a:rPr sz="2400" spc="-29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400" spc="-475" dirty="0">
                <a:solidFill>
                  <a:srgbClr val="554F4D"/>
                </a:solidFill>
                <a:latin typeface="휴먼옛체"/>
                <a:cs typeface="휴먼옛체"/>
              </a:rPr>
              <a:t>챌린지</a:t>
            </a:r>
            <a:endParaRPr sz="24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54F4D"/>
              </a:buClr>
              <a:buFont typeface=""/>
              <a:buAutoNum type="arabicPeriod"/>
            </a:pPr>
            <a:endParaRPr sz="1500">
              <a:latin typeface="휴먼옛체"/>
              <a:cs typeface="휴먼옛체"/>
            </a:endParaRPr>
          </a:p>
          <a:p>
            <a:pPr marL="714375" marR="233679" lvl="1" indent="-367030">
              <a:lnSpc>
                <a:spcPct val="100000"/>
              </a:lnSpc>
              <a:buFont typeface="Arial"/>
              <a:buChar char="●"/>
              <a:tabLst>
                <a:tab pos="714375" algn="l"/>
                <a:tab pos="715010" algn="l"/>
              </a:tabLst>
            </a:pPr>
            <a:r>
              <a:rPr sz="1800" spc="-235" dirty="0">
                <a:solidFill>
                  <a:srgbClr val="554F4D"/>
                </a:solidFill>
                <a:latin typeface="휴먼옛체"/>
                <a:cs typeface="휴먼옛체"/>
              </a:rPr>
              <a:t>홍보,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235" dirty="0">
                <a:solidFill>
                  <a:srgbClr val="554F4D"/>
                </a:solidFill>
                <a:latin typeface="휴먼옛체"/>
                <a:cs typeface="휴먼옛체"/>
              </a:rPr>
              <a:t>실천,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65" dirty="0">
                <a:solidFill>
                  <a:srgbClr val="554F4D"/>
                </a:solidFill>
                <a:latin typeface="휴먼옛체"/>
                <a:cs typeface="휴먼옛체"/>
              </a:rPr>
              <a:t>취미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45" dirty="0">
                <a:solidFill>
                  <a:srgbClr val="554F4D"/>
                </a:solidFill>
                <a:latin typeface="휴먼옛체"/>
                <a:cs typeface="휴먼옛체"/>
              </a:rPr>
              <a:t>등의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35" dirty="0">
                <a:solidFill>
                  <a:srgbClr val="554F4D"/>
                </a:solidFill>
                <a:latin typeface="휴먼옛체"/>
                <a:cs typeface="휴먼옛체"/>
              </a:rPr>
              <a:t>분야에서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245" dirty="0">
                <a:solidFill>
                  <a:srgbClr val="554F4D"/>
                </a:solidFill>
                <a:latin typeface="휴먼옛체"/>
                <a:cs typeface="휴먼옛체"/>
              </a:rPr>
              <a:t>다양하게  </a:t>
            </a:r>
            <a:r>
              <a:rPr sz="1800" spc="-335" dirty="0">
                <a:solidFill>
                  <a:srgbClr val="554F4D"/>
                </a:solidFill>
                <a:latin typeface="휴먼옛체"/>
                <a:cs typeface="휴먼옛체"/>
              </a:rPr>
              <a:t>활용되고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45" dirty="0">
                <a:solidFill>
                  <a:srgbClr val="554F4D"/>
                </a:solidFill>
                <a:latin typeface="휴먼옛체"/>
                <a:cs typeface="휴먼옛체"/>
              </a:rPr>
              <a:t>있는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30" dirty="0">
                <a:solidFill>
                  <a:srgbClr val="554F4D"/>
                </a:solidFill>
                <a:latin typeface="휴먼옛체"/>
                <a:cs typeface="휴먼옛체"/>
              </a:rPr>
              <a:t>SNS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55" dirty="0">
                <a:solidFill>
                  <a:srgbClr val="554F4D"/>
                </a:solidFill>
                <a:latin typeface="휴먼옛체"/>
                <a:cs typeface="휴먼옛체"/>
              </a:rPr>
              <a:t>챌린지를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45" dirty="0">
                <a:solidFill>
                  <a:srgbClr val="554F4D"/>
                </a:solidFill>
                <a:latin typeface="휴먼옛체"/>
                <a:cs typeface="휴먼옛체"/>
              </a:rPr>
              <a:t>활용</a:t>
            </a:r>
            <a:endParaRPr sz="1800">
              <a:latin typeface="휴먼옛체"/>
              <a:cs typeface="휴먼옛체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554F4D"/>
              </a:buClr>
              <a:buFont typeface="Arial"/>
              <a:buChar char="●"/>
            </a:pPr>
            <a:endParaRPr sz="1450">
              <a:latin typeface="휴먼옛체"/>
              <a:cs typeface="휴먼옛체"/>
            </a:endParaRPr>
          </a:p>
          <a:p>
            <a:pPr marL="714375" marR="254635" lvl="1" indent="-367030">
              <a:lnSpc>
                <a:spcPct val="100000"/>
              </a:lnSpc>
              <a:buFont typeface="Arial"/>
              <a:buChar char="●"/>
              <a:tabLst>
                <a:tab pos="714375" algn="l"/>
                <a:tab pos="715010" algn="l"/>
              </a:tabLst>
            </a:pPr>
            <a:r>
              <a:rPr sz="1800" spc="-275" dirty="0">
                <a:solidFill>
                  <a:srgbClr val="554F4D"/>
                </a:solidFill>
                <a:latin typeface="휴먼옛체"/>
                <a:cs typeface="휴먼옛체"/>
              </a:rPr>
              <a:t>인스타그램,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240" dirty="0">
                <a:solidFill>
                  <a:srgbClr val="554F4D"/>
                </a:solidFill>
                <a:latin typeface="휴먼옛체"/>
                <a:cs typeface="휴먼옛체"/>
              </a:rPr>
              <a:t>틱톡,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245" dirty="0">
                <a:solidFill>
                  <a:srgbClr val="554F4D"/>
                </a:solidFill>
                <a:latin typeface="휴먼옛체"/>
                <a:cs typeface="휴먼옛체"/>
              </a:rPr>
              <a:t>트위터,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50" dirty="0">
                <a:solidFill>
                  <a:srgbClr val="554F4D"/>
                </a:solidFill>
                <a:latin typeface="휴먼옛체"/>
                <a:cs typeface="휴먼옛체"/>
              </a:rPr>
              <a:t>페이스북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265" dirty="0">
                <a:solidFill>
                  <a:srgbClr val="554F4D"/>
                </a:solidFill>
                <a:latin typeface="휴먼옛체"/>
                <a:cs typeface="휴먼옛체"/>
              </a:rPr>
              <a:t>등을  </a:t>
            </a:r>
            <a:r>
              <a:rPr sz="1800" spc="-335" dirty="0">
                <a:solidFill>
                  <a:srgbClr val="554F4D"/>
                </a:solidFill>
                <a:latin typeface="휴먼옛체"/>
                <a:cs typeface="휴먼옛체"/>
              </a:rPr>
              <a:t>활용하여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dirty="0">
                <a:solidFill>
                  <a:srgbClr val="554F4D"/>
                </a:solidFill>
                <a:latin typeface="Arial"/>
                <a:cs typeface="Arial"/>
              </a:rPr>
              <a:t>‘</a:t>
            </a:r>
            <a:r>
              <a:rPr sz="1800" spc="-415" dirty="0">
                <a:solidFill>
                  <a:srgbClr val="554F4D"/>
                </a:solidFill>
                <a:latin typeface="휴먼옛체"/>
                <a:cs typeface="휴먼옛체"/>
              </a:rPr>
              <a:t>음식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10" dirty="0">
                <a:solidFill>
                  <a:srgbClr val="554F4D"/>
                </a:solidFill>
                <a:latin typeface="휴먼옛체"/>
                <a:cs typeface="휴먼옛체"/>
              </a:rPr>
              <a:t>다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40" dirty="0">
                <a:solidFill>
                  <a:srgbClr val="554F4D"/>
                </a:solidFill>
                <a:latin typeface="휴먼옛체"/>
                <a:cs typeface="휴먼옛체"/>
              </a:rPr>
              <a:t>먹기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55" dirty="0">
                <a:solidFill>
                  <a:srgbClr val="554F4D"/>
                </a:solidFill>
                <a:latin typeface="휴먼옛체"/>
                <a:cs typeface="휴먼옛체"/>
              </a:rPr>
              <a:t>챌린지</a:t>
            </a:r>
            <a:r>
              <a:rPr sz="1800" dirty="0">
                <a:solidFill>
                  <a:srgbClr val="554F4D"/>
                </a:solidFill>
                <a:latin typeface="Arial"/>
                <a:cs typeface="Arial"/>
              </a:rPr>
              <a:t>’</a:t>
            </a:r>
            <a:r>
              <a:rPr sz="1800" spc="55" dirty="0">
                <a:solidFill>
                  <a:srgbClr val="554F4D"/>
                </a:solidFill>
                <a:latin typeface="휴먼옛체"/>
                <a:cs typeface="휴먼옛체"/>
              </a:rPr>
              <a:t>,  </a:t>
            </a:r>
            <a:r>
              <a:rPr sz="1800" dirty="0">
                <a:solidFill>
                  <a:srgbClr val="554F4D"/>
                </a:solidFill>
                <a:latin typeface="Arial"/>
                <a:cs typeface="Arial"/>
              </a:rPr>
              <a:t>‘</a:t>
            </a:r>
            <a:r>
              <a:rPr sz="1800" spc="-305" dirty="0">
                <a:solidFill>
                  <a:srgbClr val="554F4D"/>
                </a:solidFill>
                <a:latin typeface="휴먼옛체"/>
                <a:cs typeface="휴먼옛체"/>
              </a:rPr>
              <a:t>잔반없애기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55" dirty="0">
                <a:solidFill>
                  <a:srgbClr val="554F4D"/>
                </a:solidFill>
                <a:latin typeface="휴먼옛체"/>
                <a:cs typeface="휴먼옛체"/>
              </a:rPr>
              <a:t>챌린지</a:t>
            </a:r>
            <a:r>
              <a:rPr sz="1800" dirty="0">
                <a:solidFill>
                  <a:srgbClr val="554F4D"/>
                </a:solidFill>
                <a:latin typeface="Arial"/>
                <a:cs typeface="Arial"/>
              </a:rPr>
              <a:t>’</a:t>
            </a:r>
            <a:r>
              <a:rPr sz="1800" spc="-70" dirty="0">
                <a:solidFill>
                  <a:srgbClr val="554F4D"/>
                </a:solidFill>
                <a:latin typeface="Arial"/>
                <a:cs typeface="Arial"/>
              </a:rPr>
              <a:t> </a:t>
            </a:r>
            <a:r>
              <a:rPr sz="1800" spc="-375" dirty="0">
                <a:solidFill>
                  <a:srgbClr val="554F4D"/>
                </a:solidFill>
                <a:latin typeface="휴먼옛체"/>
                <a:cs typeface="휴먼옛체"/>
              </a:rPr>
              <a:t>등을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265" dirty="0">
                <a:solidFill>
                  <a:srgbClr val="554F4D"/>
                </a:solidFill>
                <a:latin typeface="휴먼옛체"/>
                <a:cs typeface="휴먼옛체"/>
              </a:rPr>
              <a:t>진행한다면  </a:t>
            </a:r>
            <a:r>
              <a:rPr sz="1800" spc="-365" dirty="0">
                <a:solidFill>
                  <a:srgbClr val="554F4D"/>
                </a:solidFill>
                <a:latin typeface="휴먼옛체"/>
                <a:cs typeface="휴먼옛체"/>
              </a:rPr>
              <a:t>누구나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30" dirty="0">
                <a:solidFill>
                  <a:srgbClr val="554F4D"/>
                </a:solidFill>
                <a:latin typeface="휴먼옛체"/>
                <a:cs typeface="휴먼옛체"/>
              </a:rPr>
              <a:t>참여가능하다는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45" dirty="0">
                <a:solidFill>
                  <a:srgbClr val="554F4D"/>
                </a:solidFill>
                <a:latin typeface="휴먼옛체"/>
                <a:cs typeface="휴먼옛체"/>
              </a:rPr>
              <a:t>장점이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45" dirty="0">
                <a:solidFill>
                  <a:srgbClr val="554F4D"/>
                </a:solidFill>
                <a:latin typeface="휴먼옛체"/>
                <a:cs typeface="휴먼옛체"/>
              </a:rPr>
              <a:t>있음</a:t>
            </a:r>
            <a:endParaRPr sz="1800">
              <a:latin typeface="휴먼옛체"/>
              <a:cs typeface="휴먼옛체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554F4D"/>
              </a:buClr>
              <a:buFont typeface="Arial"/>
              <a:buChar char="●"/>
            </a:pPr>
            <a:endParaRPr sz="1450">
              <a:latin typeface="휴먼옛체"/>
              <a:cs typeface="휴먼옛체"/>
            </a:endParaRPr>
          </a:p>
          <a:p>
            <a:pPr marL="714375" marR="5080" lvl="1" indent="-367030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714375" algn="l"/>
                <a:tab pos="715010" algn="l"/>
              </a:tabLst>
            </a:pPr>
            <a:r>
              <a:rPr sz="1800" spc="-310" dirty="0">
                <a:solidFill>
                  <a:srgbClr val="554F4D"/>
                </a:solidFill>
                <a:latin typeface="휴먼옛체"/>
                <a:cs typeface="휴먼옛체"/>
              </a:rPr>
              <a:t>게다가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dirty="0">
                <a:solidFill>
                  <a:srgbClr val="554F4D"/>
                </a:solidFill>
                <a:latin typeface="Arial"/>
                <a:cs typeface="Arial"/>
              </a:rPr>
              <a:t>‘</a:t>
            </a:r>
            <a:r>
              <a:rPr sz="1800" spc="-35" dirty="0">
                <a:solidFill>
                  <a:srgbClr val="554F4D"/>
                </a:solidFill>
                <a:latin typeface="휴먼옛체"/>
                <a:cs typeface="휴먼옛체"/>
              </a:rPr>
              <a:t>60대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40" dirty="0">
                <a:solidFill>
                  <a:srgbClr val="554F4D"/>
                </a:solidFill>
                <a:latin typeface="휴먼옛체"/>
                <a:cs typeface="휴먼옛체"/>
              </a:rPr>
              <a:t>이하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55" dirty="0">
                <a:solidFill>
                  <a:srgbClr val="554F4D"/>
                </a:solidFill>
                <a:latin typeface="휴먼옛체"/>
                <a:cs typeface="휴먼옛체"/>
              </a:rPr>
              <a:t>거주민</a:t>
            </a:r>
            <a:r>
              <a:rPr sz="1800" dirty="0">
                <a:solidFill>
                  <a:srgbClr val="554F4D"/>
                </a:solidFill>
                <a:latin typeface="Arial"/>
                <a:cs typeface="Arial"/>
              </a:rPr>
              <a:t>’</a:t>
            </a:r>
            <a:r>
              <a:rPr sz="1800" spc="40" dirty="0">
                <a:solidFill>
                  <a:srgbClr val="554F4D"/>
                </a:solidFill>
                <a:latin typeface="휴먼옛체"/>
                <a:cs typeface="휴먼옛체"/>
              </a:rPr>
              <a:t>,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dirty="0">
                <a:solidFill>
                  <a:srgbClr val="554F4D"/>
                </a:solidFill>
                <a:latin typeface="Arial"/>
                <a:cs typeface="Arial"/>
              </a:rPr>
              <a:t>‘</a:t>
            </a:r>
            <a:r>
              <a:rPr sz="1800" spc="-390" dirty="0">
                <a:solidFill>
                  <a:srgbClr val="554F4D"/>
                </a:solidFill>
                <a:latin typeface="휴먼옛체"/>
                <a:cs typeface="휴먼옛체"/>
              </a:rPr>
              <a:t>여성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55" dirty="0">
                <a:solidFill>
                  <a:srgbClr val="554F4D"/>
                </a:solidFill>
                <a:latin typeface="휴먼옛체"/>
                <a:cs typeface="휴먼옛체"/>
              </a:rPr>
              <a:t>거주민</a:t>
            </a:r>
            <a:r>
              <a:rPr sz="1800" dirty="0">
                <a:solidFill>
                  <a:srgbClr val="554F4D"/>
                </a:solidFill>
                <a:latin typeface="Arial"/>
                <a:cs typeface="Arial"/>
              </a:rPr>
              <a:t>’</a:t>
            </a:r>
            <a:r>
              <a:rPr sz="1800" spc="-150" dirty="0">
                <a:solidFill>
                  <a:srgbClr val="554F4D"/>
                </a:solidFill>
                <a:latin typeface="휴먼옛체"/>
                <a:cs typeface="휴먼옛체"/>
              </a:rPr>
              <a:t>과  </a:t>
            </a:r>
            <a:r>
              <a:rPr sz="1800" spc="-315" dirty="0">
                <a:solidFill>
                  <a:srgbClr val="554F4D"/>
                </a:solidFill>
                <a:latin typeface="휴먼옛체"/>
                <a:cs typeface="휴먼옛체"/>
              </a:rPr>
              <a:t>같은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65" dirty="0">
                <a:solidFill>
                  <a:srgbClr val="554F4D"/>
                </a:solidFill>
                <a:latin typeface="휴먼옛체"/>
                <a:cs typeface="휴먼옛체"/>
              </a:rPr>
              <a:t>SNS를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00" dirty="0">
                <a:solidFill>
                  <a:srgbClr val="554F4D"/>
                </a:solidFill>
                <a:latin typeface="휴먼옛체"/>
                <a:cs typeface="휴먼옛체"/>
              </a:rPr>
              <a:t>활발하게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55" dirty="0">
                <a:solidFill>
                  <a:srgbClr val="554F4D"/>
                </a:solidFill>
                <a:latin typeface="휴먼옛체"/>
                <a:cs typeface="휴먼옛체"/>
              </a:rPr>
              <a:t>사용하는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240" dirty="0">
                <a:solidFill>
                  <a:srgbClr val="554F4D"/>
                </a:solidFill>
                <a:latin typeface="휴먼옛체"/>
                <a:cs typeface="휴먼옛체"/>
              </a:rPr>
              <a:t>계층과  </a:t>
            </a:r>
            <a:r>
              <a:rPr sz="1800" spc="-315" dirty="0">
                <a:solidFill>
                  <a:srgbClr val="554F4D"/>
                </a:solidFill>
                <a:latin typeface="휴먼옛체"/>
                <a:cs typeface="휴먼옛체"/>
              </a:rPr>
              <a:t>배출량이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00" dirty="0">
                <a:solidFill>
                  <a:srgbClr val="554F4D"/>
                </a:solidFill>
                <a:latin typeface="휴먼옛체"/>
                <a:cs typeface="휴먼옛체"/>
              </a:rPr>
              <a:t>양의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15" dirty="0">
                <a:solidFill>
                  <a:srgbClr val="554F4D"/>
                </a:solidFill>
                <a:latin typeface="휴먼옛체"/>
                <a:cs typeface="휴먼옛체"/>
              </a:rPr>
              <a:t>상관관계를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40" dirty="0">
                <a:solidFill>
                  <a:srgbClr val="554F4D"/>
                </a:solidFill>
                <a:latin typeface="휴먼옛체"/>
                <a:cs typeface="휴먼옛체"/>
              </a:rPr>
              <a:t>보이기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240" dirty="0">
                <a:solidFill>
                  <a:srgbClr val="554F4D"/>
                </a:solidFill>
                <a:latin typeface="휴먼옛체"/>
                <a:cs typeface="휴먼옛체"/>
              </a:rPr>
              <a:t>때문에  </a:t>
            </a:r>
            <a:r>
              <a:rPr sz="1800" spc="-325" dirty="0">
                <a:solidFill>
                  <a:srgbClr val="554F4D"/>
                </a:solidFill>
                <a:latin typeface="휴먼옛체"/>
                <a:cs typeface="휴먼옛체"/>
              </a:rPr>
              <a:t>효과적인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25" dirty="0">
                <a:solidFill>
                  <a:srgbClr val="554F4D"/>
                </a:solidFill>
                <a:latin typeface="휴먼옛체"/>
                <a:cs typeface="휴먼옛체"/>
              </a:rPr>
              <a:t>방안이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85" dirty="0">
                <a:solidFill>
                  <a:srgbClr val="554F4D"/>
                </a:solidFill>
                <a:latin typeface="휴먼옛체"/>
                <a:cs typeface="휴먼옛체"/>
              </a:rPr>
              <a:t>될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70" dirty="0">
                <a:solidFill>
                  <a:srgbClr val="554F4D"/>
                </a:solidFill>
                <a:latin typeface="휴먼옛체"/>
                <a:cs typeface="휴먼옛체"/>
              </a:rPr>
              <a:t>것</a:t>
            </a:r>
            <a:endParaRPr sz="1800">
              <a:latin typeface="휴먼옛체"/>
              <a:cs typeface="휴먼옛체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2300" y="1143000"/>
            <a:ext cx="11570335" cy="0"/>
          </a:xfrm>
          <a:custGeom>
            <a:avLst/>
            <a:gdLst/>
            <a:ahLst/>
            <a:cxnLst/>
            <a:rect l="l" t="t" r="r" b="b"/>
            <a:pathLst>
              <a:path w="11570335">
                <a:moveTo>
                  <a:pt x="0" y="0"/>
                </a:moveTo>
                <a:lnTo>
                  <a:pt x="11569799" y="0"/>
                </a:lnTo>
              </a:path>
            </a:pathLst>
          </a:custGeom>
          <a:ln w="9524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4420" y="357711"/>
            <a:ext cx="29444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600" dirty="0"/>
              <a:t>배출량</a:t>
            </a:r>
            <a:r>
              <a:rPr sz="3600" spc="-445" dirty="0"/>
              <a:t> </a:t>
            </a:r>
            <a:r>
              <a:rPr sz="3600" spc="-620" dirty="0"/>
              <a:t>감소</a:t>
            </a:r>
            <a:r>
              <a:rPr sz="3600" spc="-445" dirty="0"/>
              <a:t> </a:t>
            </a:r>
            <a:r>
              <a:rPr sz="3600" spc="-600" dirty="0"/>
              <a:t>방안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884403" y="112711"/>
            <a:ext cx="438784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10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100" dirty="0">
                <a:solidFill>
                  <a:srgbClr val="554F4D"/>
                </a:solidFill>
                <a:latin typeface="휴먼옛체"/>
                <a:cs typeface="휴먼옛체"/>
              </a:rPr>
              <a:t>4</a:t>
            </a:r>
            <a:endParaRPr sz="1100">
              <a:latin typeface="휴먼옛체"/>
              <a:cs typeface="휴먼옛체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64511" y="1428800"/>
            <a:ext cx="10701655" cy="5154930"/>
            <a:chOff x="964511" y="1428800"/>
            <a:chExt cx="10701655" cy="5154930"/>
          </a:xfrm>
        </p:grpSpPr>
        <p:sp>
          <p:nvSpPr>
            <p:cNvPr id="6" name="object 6"/>
            <p:cNvSpPr/>
            <p:nvPr/>
          </p:nvSpPr>
          <p:spPr>
            <a:xfrm>
              <a:off x="964511" y="1428800"/>
              <a:ext cx="10701655" cy="5154930"/>
            </a:xfrm>
            <a:custGeom>
              <a:avLst/>
              <a:gdLst/>
              <a:ahLst/>
              <a:cxnLst/>
              <a:rect l="l" t="t" r="r" b="b"/>
              <a:pathLst>
                <a:path w="10701655" h="5154930">
                  <a:moveTo>
                    <a:pt x="10701599" y="5154899"/>
                  </a:moveTo>
                  <a:lnTo>
                    <a:pt x="0" y="5154899"/>
                  </a:lnTo>
                  <a:lnTo>
                    <a:pt x="0" y="0"/>
                  </a:lnTo>
                  <a:lnTo>
                    <a:pt x="10701599" y="0"/>
                  </a:lnTo>
                  <a:lnTo>
                    <a:pt x="10701599" y="515489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24153" y="1794530"/>
              <a:ext cx="776605" cy="0"/>
            </a:xfrm>
            <a:custGeom>
              <a:avLst/>
              <a:gdLst/>
              <a:ahLst/>
              <a:cxnLst/>
              <a:rect l="l" t="t" r="r" b="b"/>
              <a:pathLst>
                <a:path w="776605">
                  <a:moveTo>
                    <a:pt x="0" y="0"/>
                  </a:moveTo>
                  <a:lnTo>
                    <a:pt x="776100" y="0"/>
                  </a:lnTo>
                </a:path>
              </a:pathLst>
            </a:custGeom>
            <a:ln w="9524">
              <a:solidFill>
                <a:srgbClr val="3937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66500" y="1578800"/>
              <a:ext cx="3869474" cy="4656798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0" y="0"/>
            <a:ext cx="86995" cy="6858000"/>
          </a:xfrm>
          <a:custGeom>
            <a:avLst/>
            <a:gdLst/>
            <a:ahLst/>
            <a:cxnLst/>
            <a:rect l="l" t="t" r="r" b="b"/>
            <a:pathLst>
              <a:path w="86995" h="6858000">
                <a:moveTo>
                  <a:pt x="0" y="0"/>
                </a:moveTo>
                <a:lnTo>
                  <a:pt x="86694" y="0"/>
                </a:lnTo>
                <a:lnTo>
                  <a:pt x="8669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B98A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821448" y="6302529"/>
            <a:ext cx="15386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65" dirty="0">
                <a:latin typeface="휴먼옛체"/>
                <a:cs typeface="휴먼옛체"/>
              </a:rPr>
              <a:t>&lt;실제</a:t>
            </a:r>
            <a:r>
              <a:rPr sz="1200" spc="-150" dirty="0">
                <a:latin typeface="휴먼옛체"/>
                <a:cs typeface="휴먼옛체"/>
              </a:rPr>
              <a:t> </a:t>
            </a:r>
            <a:r>
              <a:rPr sz="1200" spc="-245" dirty="0">
                <a:latin typeface="휴먼옛체"/>
                <a:cs typeface="휴먼옛체"/>
              </a:rPr>
              <a:t>포천시</a:t>
            </a:r>
            <a:r>
              <a:rPr sz="1200" spc="-150" dirty="0">
                <a:latin typeface="휴먼옛체"/>
                <a:cs typeface="휴먼옛체"/>
              </a:rPr>
              <a:t> </a:t>
            </a:r>
            <a:r>
              <a:rPr sz="1200" spc="-235" dirty="0">
                <a:latin typeface="휴먼옛체"/>
                <a:cs typeface="휴먼옛체"/>
              </a:rPr>
              <a:t>대회</a:t>
            </a:r>
            <a:r>
              <a:rPr sz="1200" spc="-150" dirty="0">
                <a:latin typeface="휴먼옛체"/>
                <a:cs typeface="휴먼옛체"/>
              </a:rPr>
              <a:t> </a:t>
            </a:r>
            <a:r>
              <a:rPr sz="1200" spc="-180" dirty="0">
                <a:latin typeface="휴먼옛체"/>
                <a:cs typeface="휴먼옛체"/>
              </a:rPr>
              <a:t>포스터&gt;</a:t>
            </a:r>
            <a:endParaRPr sz="1200">
              <a:latin typeface="휴먼옛체"/>
              <a:cs typeface="휴먼옛체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386564" y="2034058"/>
            <a:ext cx="5135245" cy="39420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0" indent="-324485">
              <a:lnSpc>
                <a:spcPct val="100000"/>
              </a:lnSpc>
              <a:spcBef>
                <a:spcPts val="100"/>
              </a:spcBef>
              <a:buAutoNum type="arabicPeriod" startAt="2"/>
              <a:tabLst>
                <a:tab pos="337185" algn="l"/>
              </a:tabLst>
            </a:pPr>
            <a:r>
              <a:rPr sz="2400" spc="-515" dirty="0">
                <a:solidFill>
                  <a:srgbClr val="554F4D"/>
                </a:solidFill>
                <a:latin typeface="휴먼옛체"/>
                <a:cs typeface="휴먼옛체"/>
              </a:rPr>
              <a:t>음식물</a:t>
            </a:r>
            <a:r>
              <a:rPr sz="2400" spc="-29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400" spc="-459" dirty="0">
                <a:solidFill>
                  <a:srgbClr val="554F4D"/>
                </a:solidFill>
                <a:latin typeface="휴먼옛체"/>
                <a:cs typeface="휴먼옛체"/>
              </a:rPr>
              <a:t>쓰레기</a:t>
            </a:r>
            <a:r>
              <a:rPr sz="2400" spc="-29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400" spc="-365" dirty="0">
                <a:solidFill>
                  <a:srgbClr val="554F4D"/>
                </a:solidFill>
                <a:latin typeface="휴먼옛체"/>
                <a:cs typeface="휴먼옛체"/>
              </a:rPr>
              <a:t>감량</a:t>
            </a:r>
            <a:r>
              <a:rPr sz="2400" spc="-29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400" spc="-480" dirty="0">
                <a:solidFill>
                  <a:srgbClr val="554F4D"/>
                </a:solidFill>
                <a:latin typeface="휴먼옛체"/>
                <a:cs typeface="휴먼옛체"/>
              </a:rPr>
              <a:t>경진대회</a:t>
            </a:r>
            <a:endParaRPr sz="2400">
              <a:latin typeface="휴먼옛체"/>
              <a:cs typeface="휴먼옛체"/>
            </a:endParaRPr>
          </a:p>
          <a:p>
            <a:pPr marL="775335" marR="177165" lvl="1" indent="-367030">
              <a:lnSpc>
                <a:spcPct val="100000"/>
              </a:lnSpc>
              <a:spcBef>
                <a:spcPts val="2035"/>
              </a:spcBef>
              <a:buFont typeface="Arial"/>
              <a:buChar char="●"/>
              <a:tabLst>
                <a:tab pos="775335" algn="l"/>
                <a:tab pos="775970" algn="l"/>
              </a:tabLst>
            </a:pPr>
            <a:r>
              <a:rPr sz="1800" spc="-355" dirty="0">
                <a:solidFill>
                  <a:srgbClr val="554F4D"/>
                </a:solidFill>
                <a:latin typeface="휴먼옛체"/>
                <a:cs typeface="휴먼옛체"/>
              </a:rPr>
              <a:t>포천시에서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45" dirty="0">
                <a:solidFill>
                  <a:srgbClr val="554F4D"/>
                </a:solidFill>
                <a:latin typeface="휴먼옛체"/>
                <a:cs typeface="휴먼옛체"/>
              </a:rPr>
              <a:t>진행하였던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10" dirty="0">
                <a:solidFill>
                  <a:srgbClr val="554F4D"/>
                </a:solidFill>
                <a:latin typeface="휴먼옛체"/>
                <a:cs typeface="휴먼옛체"/>
              </a:rPr>
              <a:t>것과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10" dirty="0">
                <a:solidFill>
                  <a:srgbClr val="554F4D"/>
                </a:solidFill>
                <a:latin typeface="휴먼옛체"/>
                <a:cs typeface="휴먼옛체"/>
              </a:rPr>
              <a:t>같이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95" dirty="0">
                <a:solidFill>
                  <a:srgbClr val="554F4D"/>
                </a:solidFill>
                <a:latin typeface="휴먼옛체"/>
                <a:cs typeface="휴먼옛체"/>
              </a:rPr>
              <a:t>공동주택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295" dirty="0">
                <a:solidFill>
                  <a:srgbClr val="554F4D"/>
                </a:solidFill>
                <a:latin typeface="휴먼옛체"/>
                <a:cs typeface="휴먼옛체"/>
              </a:rPr>
              <a:t>음식물  </a:t>
            </a:r>
            <a:r>
              <a:rPr sz="1800" spc="-345" dirty="0">
                <a:solidFill>
                  <a:srgbClr val="554F4D"/>
                </a:solidFill>
                <a:latin typeface="휴먼옛체"/>
                <a:cs typeface="휴먼옛체"/>
              </a:rPr>
              <a:t>쓰레기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275" dirty="0">
                <a:solidFill>
                  <a:srgbClr val="554F4D"/>
                </a:solidFill>
                <a:latin typeface="휴먼옛체"/>
                <a:cs typeface="휴먼옛체"/>
              </a:rPr>
              <a:t>감량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60" dirty="0">
                <a:solidFill>
                  <a:srgbClr val="554F4D"/>
                </a:solidFill>
                <a:latin typeface="휴먼옛체"/>
                <a:cs typeface="휴먼옛체"/>
              </a:rPr>
              <a:t>경진대회를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10" dirty="0">
                <a:solidFill>
                  <a:srgbClr val="554F4D"/>
                </a:solidFill>
                <a:latin typeface="휴먼옛체"/>
                <a:cs typeface="휴먼옛체"/>
              </a:rPr>
              <a:t>개최</a:t>
            </a:r>
            <a:endParaRPr sz="1800">
              <a:latin typeface="휴먼옛체"/>
              <a:cs typeface="휴먼옛체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554F4D"/>
              </a:buClr>
              <a:buFont typeface="Arial"/>
              <a:buChar char="●"/>
            </a:pPr>
            <a:endParaRPr sz="1450">
              <a:latin typeface="휴먼옛체"/>
              <a:cs typeface="휴먼옛체"/>
            </a:endParaRPr>
          </a:p>
          <a:p>
            <a:pPr marL="775335" marR="5080" lvl="1" indent="-367030">
              <a:lnSpc>
                <a:spcPct val="100000"/>
              </a:lnSpc>
              <a:buFont typeface="Arial"/>
              <a:buChar char="●"/>
              <a:tabLst>
                <a:tab pos="775335" algn="l"/>
                <a:tab pos="775970" algn="l"/>
              </a:tabLst>
            </a:pPr>
            <a:r>
              <a:rPr sz="1800" spc="-325" dirty="0">
                <a:solidFill>
                  <a:srgbClr val="554F4D"/>
                </a:solidFill>
                <a:latin typeface="휴먼옛체"/>
                <a:cs typeface="휴먼옛체"/>
              </a:rPr>
              <a:t>효과적인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275" dirty="0">
                <a:solidFill>
                  <a:srgbClr val="554F4D"/>
                </a:solidFill>
                <a:latin typeface="휴먼옛체"/>
                <a:cs typeface="휴먼옛체"/>
              </a:rPr>
              <a:t>감량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55" dirty="0">
                <a:solidFill>
                  <a:srgbClr val="554F4D"/>
                </a:solidFill>
                <a:latin typeface="휴먼옛체"/>
                <a:cs typeface="휴먼옛체"/>
              </a:rPr>
              <a:t>아이디어를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25" dirty="0">
                <a:solidFill>
                  <a:srgbClr val="554F4D"/>
                </a:solidFill>
                <a:latin typeface="휴먼옛체"/>
                <a:cs typeface="휴먼옛체"/>
              </a:rPr>
              <a:t>가지거나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275" dirty="0">
                <a:solidFill>
                  <a:srgbClr val="554F4D"/>
                </a:solidFill>
                <a:latin typeface="휴먼옛체"/>
                <a:cs typeface="휴먼옛체"/>
              </a:rPr>
              <a:t>감량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254" dirty="0">
                <a:solidFill>
                  <a:srgbClr val="554F4D"/>
                </a:solidFill>
                <a:latin typeface="휴먼옛체"/>
                <a:cs typeface="휴먼옛체"/>
              </a:rPr>
              <a:t>사례를  </a:t>
            </a:r>
            <a:r>
              <a:rPr sz="1800" spc="-325" dirty="0">
                <a:solidFill>
                  <a:srgbClr val="554F4D"/>
                </a:solidFill>
                <a:latin typeface="휴먼옛체"/>
                <a:cs typeface="휴먼옛체"/>
              </a:rPr>
              <a:t>보인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40" dirty="0">
                <a:solidFill>
                  <a:srgbClr val="554F4D"/>
                </a:solidFill>
                <a:latin typeface="휴먼옛체"/>
                <a:cs typeface="휴먼옛체"/>
              </a:rPr>
              <a:t>가정이나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245" dirty="0">
                <a:solidFill>
                  <a:srgbClr val="554F4D"/>
                </a:solidFill>
                <a:latin typeface="휴먼옛체"/>
                <a:cs typeface="휴먼옛체"/>
              </a:rPr>
              <a:t>주택,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50" dirty="0">
                <a:solidFill>
                  <a:srgbClr val="554F4D"/>
                </a:solidFill>
                <a:latin typeface="휴먼옛체"/>
                <a:cs typeface="휴먼옛체"/>
              </a:rPr>
              <a:t>단지들에는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55" dirty="0">
                <a:solidFill>
                  <a:srgbClr val="554F4D"/>
                </a:solidFill>
                <a:latin typeface="휴먼옛체"/>
                <a:cs typeface="휴먼옛체"/>
              </a:rPr>
              <a:t>혜택을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275" dirty="0">
                <a:solidFill>
                  <a:srgbClr val="554F4D"/>
                </a:solidFill>
                <a:latin typeface="휴먼옛체"/>
                <a:cs typeface="휴먼옛체"/>
              </a:rPr>
              <a:t>제공하여  </a:t>
            </a:r>
            <a:r>
              <a:rPr sz="1800" spc="-325" dirty="0">
                <a:solidFill>
                  <a:srgbClr val="554F4D"/>
                </a:solidFill>
                <a:latin typeface="휴먼옛체"/>
                <a:cs typeface="휴먼옛체"/>
              </a:rPr>
              <a:t>참여를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270" dirty="0">
                <a:solidFill>
                  <a:srgbClr val="554F4D"/>
                </a:solidFill>
                <a:latin typeface="휴먼옛체"/>
                <a:cs typeface="휴먼옛체"/>
              </a:rPr>
              <a:t>유도하고,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60" dirty="0">
                <a:solidFill>
                  <a:srgbClr val="554F4D"/>
                </a:solidFill>
                <a:latin typeface="휴먼옛체"/>
                <a:cs typeface="휴먼옛체"/>
              </a:rPr>
              <a:t>실제로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80" dirty="0">
                <a:solidFill>
                  <a:srgbClr val="554F4D"/>
                </a:solidFill>
                <a:latin typeface="휴먼옛체"/>
                <a:cs typeface="휴먼옛체"/>
              </a:rPr>
              <a:t>음식물을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55" dirty="0">
                <a:solidFill>
                  <a:srgbClr val="554F4D"/>
                </a:solidFill>
                <a:latin typeface="휴먼옛체"/>
                <a:cs typeface="휴먼옛체"/>
              </a:rPr>
              <a:t>적게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290" dirty="0">
                <a:solidFill>
                  <a:srgbClr val="554F4D"/>
                </a:solidFill>
                <a:latin typeface="휴먼옛체"/>
                <a:cs typeface="휴먼옛체"/>
              </a:rPr>
              <a:t>배출한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204" dirty="0">
                <a:solidFill>
                  <a:srgbClr val="554F4D"/>
                </a:solidFill>
                <a:latin typeface="휴먼옛체"/>
                <a:cs typeface="휴먼옛체"/>
              </a:rPr>
              <a:t>참가  </a:t>
            </a:r>
            <a:r>
              <a:rPr sz="1800" spc="-320" dirty="0">
                <a:solidFill>
                  <a:srgbClr val="554F4D"/>
                </a:solidFill>
                <a:latin typeface="휴먼옛체"/>
                <a:cs typeface="휴먼옛체"/>
              </a:rPr>
              <a:t>단체들에게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60" dirty="0">
                <a:solidFill>
                  <a:srgbClr val="554F4D"/>
                </a:solidFill>
                <a:latin typeface="휴먼옛체"/>
                <a:cs typeface="휴먼옛체"/>
              </a:rPr>
              <a:t>시상이나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15" dirty="0">
                <a:solidFill>
                  <a:srgbClr val="554F4D"/>
                </a:solidFill>
                <a:latin typeface="휴먼옛체"/>
                <a:cs typeface="휴먼옛체"/>
              </a:rPr>
              <a:t>상품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80" dirty="0">
                <a:solidFill>
                  <a:srgbClr val="554F4D"/>
                </a:solidFill>
                <a:latin typeface="휴먼옛체"/>
                <a:cs typeface="휴먼옛체"/>
              </a:rPr>
              <a:t>증정</a:t>
            </a:r>
            <a:endParaRPr sz="1800">
              <a:latin typeface="휴먼옛체"/>
              <a:cs typeface="휴먼옛체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554F4D"/>
              </a:buClr>
              <a:buFont typeface="Arial"/>
              <a:buChar char="●"/>
            </a:pPr>
            <a:endParaRPr sz="1450">
              <a:latin typeface="휴먼옛체"/>
              <a:cs typeface="휴먼옛체"/>
            </a:endParaRPr>
          </a:p>
          <a:p>
            <a:pPr marL="775335" marR="341630" lvl="1" indent="-367030">
              <a:lnSpc>
                <a:spcPct val="100000"/>
              </a:lnSpc>
              <a:buFont typeface="Arial"/>
              <a:buChar char="●"/>
              <a:tabLst>
                <a:tab pos="775335" algn="l"/>
                <a:tab pos="775970" algn="l"/>
              </a:tabLst>
            </a:pPr>
            <a:r>
              <a:rPr sz="1800" spc="-370" dirty="0">
                <a:solidFill>
                  <a:srgbClr val="554F4D"/>
                </a:solidFill>
                <a:latin typeface="휴먼옛체"/>
                <a:cs typeface="휴먼옛체"/>
              </a:rPr>
              <a:t>이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30" dirty="0">
                <a:solidFill>
                  <a:srgbClr val="554F4D"/>
                </a:solidFill>
                <a:latin typeface="휴먼옛체"/>
                <a:cs typeface="휴먼옛체"/>
              </a:rPr>
              <a:t>방안은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285" dirty="0">
                <a:solidFill>
                  <a:srgbClr val="554F4D"/>
                </a:solidFill>
                <a:latin typeface="휴먼옛체"/>
                <a:cs typeface="휴먼옛체"/>
              </a:rPr>
              <a:t>배출량과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95" dirty="0">
                <a:solidFill>
                  <a:srgbClr val="554F4D"/>
                </a:solidFill>
                <a:latin typeface="휴먼옛체"/>
                <a:cs typeface="휴먼옛체"/>
              </a:rPr>
              <a:t>높은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15" dirty="0">
                <a:solidFill>
                  <a:srgbClr val="554F4D"/>
                </a:solidFill>
                <a:latin typeface="휴먼옛체"/>
                <a:cs typeface="휴먼옛체"/>
              </a:rPr>
              <a:t>상관관계를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229" dirty="0">
                <a:solidFill>
                  <a:srgbClr val="554F4D"/>
                </a:solidFill>
                <a:latin typeface="휴먼옛체"/>
                <a:cs typeface="휴먼옛체"/>
              </a:rPr>
              <a:t>보인  </a:t>
            </a:r>
            <a:r>
              <a:rPr sz="1800" spc="-345" dirty="0">
                <a:solidFill>
                  <a:srgbClr val="554F4D"/>
                </a:solidFill>
                <a:latin typeface="휴먼옛체"/>
                <a:cs typeface="휴먼옛체"/>
              </a:rPr>
              <a:t>거주인구에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15" dirty="0">
                <a:solidFill>
                  <a:srgbClr val="554F4D"/>
                </a:solidFill>
                <a:latin typeface="휴먼옛체"/>
                <a:cs typeface="휴먼옛체"/>
              </a:rPr>
              <a:t>대한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275" dirty="0">
                <a:solidFill>
                  <a:srgbClr val="554F4D"/>
                </a:solidFill>
                <a:latin typeface="휴먼옛체"/>
                <a:cs typeface="휴먼옛체"/>
              </a:rPr>
              <a:t>감량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25" dirty="0">
                <a:solidFill>
                  <a:srgbClr val="554F4D"/>
                </a:solidFill>
                <a:latin typeface="휴먼옛체"/>
                <a:cs typeface="휴먼옛체"/>
              </a:rPr>
              <a:t>방안이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85" dirty="0">
                <a:solidFill>
                  <a:srgbClr val="554F4D"/>
                </a:solidFill>
                <a:latin typeface="휴먼옛체"/>
                <a:cs typeface="휴먼옛체"/>
              </a:rPr>
              <a:t>될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80" dirty="0">
                <a:solidFill>
                  <a:srgbClr val="554F4D"/>
                </a:solidFill>
                <a:latin typeface="휴먼옛체"/>
                <a:cs typeface="휴먼옛체"/>
              </a:rPr>
              <a:t>수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220" dirty="0">
                <a:solidFill>
                  <a:srgbClr val="554F4D"/>
                </a:solidFill>
                <a:latin typeface="휴먼옛체"/>
                <a:cs typeface="휴먼옛체"/>
              </a:rPr>
              <a:t>있으며,  </a:t>
            </a:r>
            <a:r>
              <a:rPr sz="1800" spc="-360" dirty="0">
                <a:solidFill>
                  <a:srgbClr val="554F4D"/>
                </a:solidFill>
                <a:latin typeface="휴먼옛체"/>
                <a:cs typeface="휴먼옛체"/>
              </a:rPr>
              <a:t>시민들에게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85" dirty="0">
                <a:solidFill>
                  <a:srgbClr val="554F4D"/>
                </a:solidFill>
                <a:latin typeface="휴먼옛체"/>
                <a:cs typeface="휴먼옛체"/>
              </a:rPr>
              <a:t>음식물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45" dirty="0">
                <a:solidFill>
                  <a:srgbClr val="554F4D"/>
                </a:solidFill>
                <a:latin typeface="휴먼옛체"/>
                <a:cs typeface="휴먼옛체"/>
              </a:rPr>
              <a:t>쓰레기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15" dirty="0">
                <a:solidFill>
                  <a:srgbClr val="554F4D"/>
                </a:solidFill>
                <a:latin typeface="휴먼옛체"/>
                <a:cs typeface="휴먼옛체"/>
              </a:rPr>
              <a:t>문제에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15" dirty="0">
                <a:solidFill>
                  <a:srgbClr val="554F4D"/>
                </a:solidFill>
                <a:latin typeface="휴먼옛체"/>
                <a:cs typeface="휴먼옛체"/>
              </a:rPr>
              <a:t>대한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285" dirty="0">
                <a:solidFill>
                  <a:srgbClr val="554F4D"/>
                </a:solidFill>
                <a:latin typeface="휴먼옛체"/>
                <a:cs typeface="휴먼옛체"/>
              </a:rPr>
              <a:t>경각심을  </a:t>
            </a:r>
            <a:r>
              <a:rPr sz="1800" spc="-370" dirty="0">
                <a:solidFill>
                  <a:srgbClr val="554F4D"/>
                </a:solidFill>
                <a:latin typeface="휴먼옛체"/>
                <a:cs typeface="휴먼옛체"/>
              </a:rPr>
              <a:t>주고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00" dirty="0">
                <a:solidFill>
                  <a:srgbClr val="554F4D"/>
                </a:solidFill>
                <a:latin typeface="휴먼옛체"/>
                <a:cs typeface="휴먼옛체"/>
              </a:rPr>
              <a:t>배출량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10" dirty="0">
                <a:solidFill>
                  <a:srgbClr val="554F4D"/>
                </a:solidFill>
                <a:latin typeface="휴먼옛체"/>
                <a:cs typeface="휴먼옛체"/>
              </a:rPr>
              <a:t>감소에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15" dirty="0">
                <a:solidFill>
                  <a:srgbClr val="554F4D"/>
                </a:solidFill>
                <a:latin typeface="휴먼옛체"/>
                <a:cs typeface="휴먼옛체"/>
              </a:rPr>
              <a:t>대한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75" dirty="0">
                <a:solidFill>
                  <a:srgbClr val="554F4D"/>
                </a:solidFill>
                <a:latin typeface="휴먼옛체"/>
                <a:cs typeface="휴먼옛체"/>
              </a:rPr>
              <a:t>필요성도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30" dirty="0">
                <a:solidFill>
                  <a:srgbClr val="554F4D"/>
                </a:solidFill>
                <a:latin typeface="휴먼옛체"/>
                <a:cs typeface="휴먼옛체"/>
              </a:rPr>
              <a:t>시사함</a:t>
            </a:r>
            <a:endParaRPr sz="1800">
              <a:latin typeface="휴먼옛체"/>
              <a:cs typeface="휴먼옛체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2300" y="1143000"/>
            <a:ext cx="11570335" cy="0"/>
          </a:xfrm>
          <a:custGeom>
            <a:avLst/>
            <a:gdLst/>
            <a:ahLst/>
            <a:cxnLst/>
            <a:rect l="l" t="t" r="r" b="b"/>
            <a:pathLst>
              <a:path w="11570335">
                <a:moveTo>
                  <a:pt x="0" y="0"/>
                </a:moveTo>
                <a:lnTo>
                  <a:pt x="11569799" y="0"/>
                </a:lnTo>
              </a:path>
            </a:pathLst>
          </a:custGeom>
          <a:ln w="9524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4420" y="357711"/>
            <a:ext cx="29444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600" dirty="0"/>
              <a:t>배출량</a:t>
            </a:r>
            <a:r>
              <a:rPr sz="3600" spc="-445" dirty="0"/>
              <a:t> </a:t>
            </a:r>
            <a:r>
              <a:rPr sz="3600" spc="-620" dirty="0"/>
              <a:t>감소</a:t>
            </a:r>
            <a:r>
              <a:rPr sz="3600" spc="-445" dirty="0"/>
              <a:t> </a:t>
            </a:r>
            <a:r>
              <a:rPr sz="3600" spc="-600" dirty="0"/>
              <a:t>방안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884402" y="112711"/>
            <a:ext cx="438784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10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100" dirty="0">
                <a:solidFill>
                  <a:srgbClr val="554F4D"/>
                </a:solidFill>
                <a:latin typeface="휴먼옛체"/>
                <a:cs typeface="휴먼옛체"/>
              </a:rPr>
              <a:t>4</a:t>
            </a:r>
            <a:endParaRPr sz="1100">
              <a:latin typeface="휴먼옛체"/>
              <a:cs typeface="휴먼옛체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64511" y="1428800"/>
            <a:ext cx="10701655" cy="5154930"/>
            <a:chOff x="964511" y="1428800"/>
            <a:chExt cx="10701655" cy="5154930"/>
          </a:xfrm>
        </p:grpSpPr>
        <p:sp>
          <p:nvSpPr>
            <p:cNvPr id="6" name="object 6"/>
            <p:cNvSpPr/>
            <p:nvPr/>
          </p:nvSpPr>
          <p:spPr>
            <a:xfrm>
              <a:off x="964511" y="1428800"/>
              <a:ext cx="10701655" cy="5154930"/>
            </a:xfrm>
            <a:custGeom>
              <a:avLst/>
              <a:gdLst/>
              <a:ahLst/>
              <a:cxnLst/>
              <a:rect l="l" t="t" r="r" b="b"/>
              <a:pathLst>
                <a:path w="10701655" h="5154930">
                  <a:moveTo>
                    <a:pt x="10701599" y="5154899"/>
                  </a:moveTo>
                  <a:lnTo>
                    <a:pt x="0" y="5154899"/>
                  </a:lnTo>
                  <a:lnTo>
                    <a:pt x="0" y="0"/>
                  </a:lnTo>
                  <a:lnTo>
                    <a:pt x="10701599" y="0"/>
                  </a:lnTo>
                  <a:lnTo>
                    <a:pt x="10701599" y="515489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24153" y="1794530"/>
              <a:ext cx="776605" cy="0"/>
            </a:xfrm>
            <a:custGeom>
              <a:avLst/>
              <a:gdLst/>
              <a:ahLst/>
              <a:cxnLst/>
              <a:rect l="l" t="t" r="r" b="b"/>
              <a:pathLst>
                <a:path w="776605">
                  <a:moveTo>
                    <a:pt x="0" y="0"/>
                  </a:moveTo>
                  <a:lnTo>
                    <a:pt x="776100" y="0"/>
                  </a:lnTo>
                </a:path>
              </a:pathLst>
            </a:custGeom>
            <a:ln w="9524">
              <a:solidFill>
                <a:srgbClr val="3937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89350" y="1702800"/>
              <a:ext cx="4454500" cy="4454500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0" y="0"/>
            <a:ext cx="86995" cy="6858000"/>
          </a:xfrm>
          <a:custGeom>
            <a:avLst/>
            <a:gdLst/>
            <a:ahLst/>
            <a:cxnLst/>
            <a:rect l="l" t="t" r="r" b="b"/>
            <a:pathLst>
              <a:path w="86995" h="6858000">
                <a:moveTo>
                  <a:pt x="0" y="0"/>
                </a:moveTo>
                <a:lnTo>
                  <a:pt x="86694" y="0"/>
                </a:lnTo>
                <a:lnTo>
                  <a:pt x="8669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B98A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041176" y="6249413"/>
            <a:ext cx="5003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0" dirty="0">
                <a:latin typeface="휴먼옛체"/>
                <a:cs typeface="휴먼옛체"/>
              </a:rPr>
              <a:t>&lt;예시&gt;</a:t>
            </a:r>
            <a:endParaRPr sz="1400">
              <a:latin typeface="휴먼옛체"/>
              <a:cs typeface="휴먼옛체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386564" y="2034058"/>
            <a:ext cx="4800600" cy="3693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5755" indent="-313690">
              <a:lnSpc>
                <a:spcPct val="100000"/>
              </a:lnSpc>
              <a:spcBef>
                <a:spcPts val="100"/>
              </a:spcBef>
              <a:buAutoNum type="arabicPeriod" startAt="3"/>
              <a:tabLst>
                <a:tab pos="326390" algn="l"/>
              </a:tabLst>
            </a:pPr>
            <a:r>
              <a:rPr sz="2400" spc="-434" dirty="0">
                <a:solidFill>
                  <a:srgbClr val="554F4D"/>
                </a:solidFill>
                <a:latin typeface="휴먼옛체"/>
                <a:cs typeface="휴먼옛체"/>
              </a:rPr>
              <a:t>필요한만큼</a:t>
            </a:r>
            <a:r>
              <a:rPr sz="2400" spc="-29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400" spc="-440" dirty="0">
                <a:solidFill>
                  <a:srgbClr val="554F4D"/>
                </a:solidFill>
                <a:latin typeface="휴먼옛체"/>
                <a:cs typeface="휴먼옛체"/>
              </a:rPr>
              <a:t>구매하기</a:t>
            </a:r>
            <a:r>
              <a:rPr sz="2400" spc="-29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400" spc="-440" dirty="0">
                <a:solidFill>
                  <a:srgbClr val="554F4D"/>
                </a:solidFill>
                <a:latin typeface="휴먼옛체"/>
                <a:cs typeface="휴먼옛체"/>
              </a:rPr>
              <a:t>캠페인</a:t>
            </a:r>
            <a:endParaRPr sz="24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54F4D"/>
              </a:buClr>
              <a:buFont typeface=""/>
              <a:buAutoNum type="arabicPeriod" startAt="3"/>
            </a:pPr>
            <a:endParaRPr sz="1500">
              <a:latin typeface="휴먼옛체"/>
              <a:cs typeface="휴먼옛체"/>
            </a:endParaRPr>
          </a:p>
          <a:p>
            <a:pPr marL="756285" marR="111760" lvl="1" indent="-367030">
              <a:lnSpc>
                <a:spcPct val="100000"/>
              </a:lnSpc>
              <a:buFont typeface="Arial"/>
              <a:buChar char="●"/>
              <a:tabLst>
                <a:tab pos="756285" algn="l"/>
                <a:tab pos="756920" algn="l"/>
              </a:tabLst>
            </a:pPr>
            <a:r>
              <a:rPr sz="1800" spc="-260" dirty="0">
                <a:solidFill>
                  <a:srgbClr val="554F4D"/>
                </a:solidFill>
                <a:latin typeface="휴먼옛체"/>
                <a:cs typeface="휴먼옛체"/>
              </a:rPr>
              <a:t>슈퍼마켓,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45" dirty="0">
                <a:solidFill>
                  <a:srgbClr val="554F4D"/>
                </a:solidFill>
                <a:latin typeface="휴먼옛체"/>
                <a:cs typeface="휴먼옛체"/>
              </a:rPr>
              <a:t>대형마트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65" dirty="0">
                <a:solidFill>
                  <a:srgbClr val="554F4D"/>
                </a:solidFill>
                <a:latin typeface="휴먼옛체"/>
                <a:cs typeface="휴먼옛체"/>
              </a:rPr>
              <a:t>또는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45" dirty="0">
                <a:solidFill>
                  <a:srgbClr val="554F4D"/>
                </a:solidFill>
                <a:latin typeface="휴먼옛체"/>
                <a:cs typeface="휴먼옛체"/>
              </a:rPr>
              <a:t>시장에서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15" dirty="0">
                <a:solidFill>
                  <a:srgbClr val="554F4D"/>
                </a:solidFill>
                <a:latin typeface="휴먼옛체"/>
                <a:cs typeface="휴먼옛체"/>
              </a:rPr>
              <a:t>적당한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210" dirty="0">
                <a:solidFill>
                  <a:srgbClr val="554F4D"/>
                </a:solidFill>
                <a:latin typeface="휴먼옛체"/>
                <a:cs typeface="휴먼옛체"/>
              </a:rPr>
              <a:t>양의  </a:t>
            </a:r>
            <a:r>
              <a:rPr sz="1800" spc="-385" dirty="0">
                <a:solidFill>
                  <a:srgbClr val="554F4D"/>
                </a:solidFill>
                <a:latin typeface="휴먼옛체"/>
                <a:cs typeface="휴먼옛체"/>
              </a:rPr>
              <a:t>음식물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50" dirty="0">
                <a:solidFill>
                  <a:srgbClr val="554F4D"/>
                </a:solidFill>
                <a:latin typeface="휴먼옛체"/>
                <a:cs typeface="휴먼옛체"/>
              </a:rPr>
              <a:t>구매를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60" dirty="0">
                <a:solidFill>
                  <a:srgbClr val="554F4D"/>
                </a:solidFill>
                <a:latin typeface="휴먼옛체"/>
                <a:cs typeface="휴먼옛체"/>
              </a:rPr>
              <a:t>유도하는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40" dirty="0">
                <a:solidFill>
                  <a:srgbClr val="554F4D"/>
                </a:solidFill>
                <a:latin typeface="휴먼옛체"/>
                <a:cs typeface="휴먼옛체"/>
              </a:rPr>
              <a:t>캠페인을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45" dirty="0">
                <a:solidFill>
                  <a:srgbClr val="554F4D"/>
                </a:solidFill>
                <a:latin typeface="휴먼옛체"/>
                <a:cs typeface="휴먼옛체"/>
              </a:rPr>
              <a:t>진행</a:t>
            </a:r>
            <a:endParaRPr sz="1800">
              <a:latin typeface="휴먼옛체"/>
              <a:cs typeface="휴먼옛체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554F4D"/>
              </a:buClr>
              <a:buFont typeface="Arial"/>
              <a:buChar char="●"/>
            </a:pPr>
            <a:endParaRPr sz="1450">
              <a:latin typeface="휴먼옛체"/>
              <a:cs typeface="휴먼옛체"/>
            </a:endParaRPr>
          </a:p>
          <a:p>
            <a:pPr marL="756285" marR="219710" lvl="1" indent="-367030">
              <a:lnSpc>
                <a:spcPct val="100000"/>
              </a:lnSpc>
              <a:buFont typeface="Arial"/>
              <a:buChar char="●"/>
              <a:tabLst>
                <a:tab pos="756285" algn="l"/>
                <a:tab pos="756920" algn="l"/>
              </a:tabLst>
            </a:pPr>
            <a:r>
              <a:rPr sz="1800" spc="-315" dirty="0">
                <a:solidFill>
                  <a:srgbClr val="554F4D"/>
                </a:solidFill>
                <a:latin typeface="휴먼옛체"/>
                <a:cs typeface="휴먼옛체"/>
              </a:rPr>
              <a:t>눈에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240" dirty="0">
                <a:solidFill>
                  <a:srgbClr val="554F4D"/>
                </a:solidFill>
                <a:latin typeface="휴먼옛체"/>
                <a:cs typeface="휴먼옛체"/>
              </a:rPr>
              <a:t>잘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45" dirty="0">
                <a:solidFill>
                  <a:srgbClr val="554F4D"/>
                </a:solidFill>
                <a:latin typeface="휴먼옛체"/>
                <a:cs typeface="휴먼옛체"/>
              </a:rPr>
              <a:t>띄는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60" dirty="0">
                <a:solidFill>
                  <a:srgbClr val="554F4D"/>
                </a:solidFill>
                <a:latin typeface="휴먼옛체"/>
                <a:cs typeface="휴먼옛체"/>
              </a:rPr>
              <a:t>곳에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30" dirty="0">
                <a:solidFill>
                  <a:srgbClr val="554F4D"/>
                </a:solidFill>
                <a:latin typeface="휴먼옛체"/>
                <a:cs typeface="휴먼옛체"/>
              </a:rPr>
              <a:t>캠페인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55" dirty="0">
                <a:solidFill>
                  <a:srgbClr val="554F4D"/>
                </a:solidFill>
                <a:latin typeface="휴먼옛체"/>
                <a:cs typeface="휴먼옛체"/>
              </a:rPr>
              <a:t>스티커나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215" dirty="0">
                <a:solidFill>
                  <a:srgbClr val="554F4D"/>
                </a:solidFill>
                <a:latin typeface="휴먼옛체"/>
                <a:cs typeface="휴먼옛체"/>
              </a:rPr>
              <a:t>포스터,  </a:t>
            </a:r>
            <a:r>
              <a:rPr sz="1800" spc="-330" dirty="0">
                <a:solidFill>
                  <a:srgbClr val="554F4D"/>
                </a:solidFill>
                <a:latin typeface="휴먼옛체"/>
                <a:cs typeface="휴먼옛체"/>
              </a:rPr>
              <a:t>현수막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75" dirty="0">
                <a:solidFill>
                  <a:srgbClr val="554F4D"/>
                </a:solidFill>
                <a:latin typeface="휴먼옛체"/>
                <a:cs typeface="휴먼옛체"/>
              </a:rPr>
              <a:t>등을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15" dirty="0">
                <a:solidFill>
                  <a:srgbClr val="554F4D"/>
                </a:solidFill>
                <a:latin typeface="휴먼옛체"/>
                <a:cs typeface="휴먼옛체"/>
              </a:rPr>
              <a:t>배치한다면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30" dirty="0">
                <a:solidFill>
                  <a:srgbClr val="554F4D"/>
                </a:solidFill>
                <a:latin typeface="휴먼옛체"/>
                <a:cs typeface="휴먼옛체"/>
              </a:rPr>
              <a:t>소비자들에게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충분한  </a:t>
            </a:r>
            <a:r>
              <a:rPr sz="1800" spc="-315" dirty="0">
                <a:solidFill>
                  <a:srgbClr val="554F4D"/>
                </a:solidFill>
                <a:latin typeface="휴먼옛체"/>
                <a:cs typeface="휴먼옛체"/>
              </a:rPr>
              <a:t>영향력을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25" dirty="0">
                <a:solidFill>
                  <a:srgbClr val="554F4D"/>
                </a:solidFill>
                <a:latin typeface="휴먼옛체"/>
                <a:cs typeface="휴먼옛체"/>
              </a:rPr>
              <a:t>줄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80" dirty="0">
                <a:solidFill>
                  <a:srgbClr val="554F4D"/>
                </a:solidFill>
                <a:latin typeface="휴먼옛체"/>
                <a:cs typeface="휴먼옛체"/>
              </a:rPr>
              <a:t>수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45" dirty="0">
                <a:solidFill>
                  <a:srgbClr val="554F4D"/>
                </a:solidFill>
                <a:latin typeface="휴먼옛체"/>
                <a:cs typeface="휴먼옛체"/>
              </a:rPr>
              <a:t>있음</a:t>
            </a:r>
            <a:endParaRPr sz="1800">
              <a:latin typeface="휴먼옛체"/>
              <a:cs typeface="휴먼옛체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554F4D"/>
              </a:buClr>
              <a:buFont typeface="Arial"/>
              <a:buChar char="●"/>
            </a:pPr>
            <a:endParaRPr sz="1450">
              <a:latin typeface="휴먼옛체"/>
              <a:cs typeface="휴먼옛체"/>
            </a:endParaRPr>
          </a:p>
          <a:p>
            <a:pPr marL="756285" marR="5080" lvl="1" indent="-367030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756285" algn="l"/>
                <a:tab pos="756920" algn="l"/>
              </a:tabLst>
            </a:pPr>
            <a:r>
              <a:rPr sz="1800" spc="-375" dirty="0">
                <a:solidFill>
                  <a:srgbClr val="554F4D"/>
                </a:solidFill>
                <a:latin typeface="휴먼옛체"/>
                <a:cs typeface="휴먼옛체"/>
              </a:rPr>
              <a:t>특히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15" dirty="0">
                <a:solidFill>
                  <a:srgbClr val="554F4D"/>
                </a:solidFill>
                <a:latin typeface="휴먼옛체"/>
                <a:cs typeface="휴먼옛체"/>
              </a:rPr>
              <a:t>배출량이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25" dirty="0">
                <a:solidFill>
                  <a:srgbClr val="554F4D"/>
                </a:solidFill>
                <a:latin typeface="휴먼옛체"/>
                <a:cs typeface="휴먼옛체"/>
              </a:rPr>
              <a:t>기온과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00" dirty="0">
                <a:solidFill>
                  <a:srgbClr val="554F4D"/>
                </a:solidFill>
                <a:latin typeface="휴먼옛체"/>
                <a:cs typeface="휴먼옛체"/>
              </a:rPr>
              <a:t>양의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15" dirty="0">
                <a:solidFill>
                  <a:srgbClr val="554F4D"/>
                </a:solidFill>
                <a:latin typeface="휴먼옛체"/>
                <a:cs typeface="휴먼옛체"/>
              </a:rPr>
              <a:t>상관관계를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260" dirty="0">
                <a:solidFill>
                  <a:srgbClr val="554F4D"/>
                </a:solidFill>
                <a:latin typeface="휴먼옛체"/>
                <a:cs typeface="휴먼옛체"/>
              </a:rPr>
              <a:t>보이기  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때문에, </a:t>
            </a:r>
            <a:r>
              <a:rPr sz="1800" spc="-360" dirty="0">
                <a:solidFill>
                  <a:srgbClr val="554F4D"/>
                </a:solidFill>
                <a:latin typeface="휴먼옛체"/>
                <a:cs typeface="휴먼옛체"/>
              </a:rPr>
              <a:t>이를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35" dirty="0">
                <a:solidFill>
                  <a:srgbClr val="554F4D"/>
                </a:solidFill>
                <a:latin typeface="휴먼옛체"/>
                <a:cs typeface="휴먼옛체"/>
              </a:rPr>
              <a:t>여름철에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260" dirty="0">
                <a:solidFill>
                  <a:srgbClr val="554F4D"/>
                </a:solidFill>
                <a:latin typeface="휴먼옛체"/>
                <a:cs typeface="휴먼옛체"/>
              </a:rPr>
              <a:t>진행한다면,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260" dirty="0">
                <a:solidFill>
                  <a:srgbClr val="554F4D"/>
                </a:solidFill>
                <a:latin typeface="휴먼옛체"/>
                <a:cs typeface="휴먼옛체"/>
              </a:rPr>
              <a:t>불필요한  </a:t>
            </a:r>
            <a:r>
              <a:rPr sz="1800" spc="-345" dirty="0">
                <a:solidFill>
                  <a:srgbClr val="554F4D"/>
                </a:solidFill>
                <a:latin typeface="휴먼옛체"/>
                <a:cs typeface="휴먼옛체"/>
              </a:rPr>
              <a:t>구매로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20" dirty="0">
                <a:solidFill>
                  <a:srgbClr val="554F4D"/>
                </a:solidFill>
                <a:latin typeface="휴먼옛체"/>
                <a:cs typeface="휴먼옛체"/>
              </a:rPr>
              <a:t>인해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10" dirty="0">
                <a:solidFill>
                  <a:srgbClr val="554F4D"/>
                </a:solidFill>
                <a:latin typeface="휴먼옛체"/>
                <a:cs typeface="휴먼옛체"/>
              </a:rPr>
              <a:t>상하거나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45" dirty="0">
                <a:solidFill>
                  <a:srgbClr val="554F4D"/>
                </a:solidFill>
                <a:latin typeface="휴먼옛체"/>
                <a:cs typeface="휴먼옛체"/>
              </a:rPr>
              <a:t>변질되어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40" dirty="0">
                <a:solidFill>
                  <a:srgbClr val="554F4D"/>
                </a:solidFill>
                <a:latin typeface="휴먼옛체"/>
                <a:cs typeface="휴먼옛체"/>
              </a:rPr>
              <a:t>발생하는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295" dirty="0">
                <a:solidFill>
                  <a:srgbClr val="554F4D"/>
                </a:solidFill>
                <a:latin typeface="휴먼옛체"/>
                <a:cs typeface="휴먼옛체"/>
              </a:rPr>
              <a:t>음식물  </a:t>
            </a:r>
            <a:r>
              <a:rPr sz="1800" spc="-345" dirty="0">
                <a:solidFill>
                  <a:srgbClr val="554F4D"/>
                </a:solidFill>
                <a:latin typeface="휴먼옛체"/>
                <a:cs typeface="휴먼옛체"/>
              </a:rPr>
              <a:t>쓰레기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15" dirty="0">
                <a:solidFill>
                  <a:srgbClr val="554F4D"/>
                </a:solidFill>
                <a:latin typeface="휴먼옛체"/>
                <a:cs typeface="휴먼옛체"/>
              </a:rPr>
              <a:t>배출량을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65" dirty="0">
                <a:solidFill>
                  <a:srgbClr val="554F4D"/>
                </a:solidFill>
                <a:latin typeface="휴먼옛체"/>
                <a:cs typeface="휴먼옛체"/>
              </a:rPr>
              <a:t>감소시킬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80" dirty="0">
                <a:solidFill>
                  <a:srgbClr val="554F4D"/>
                </a:solidFill>
                <a:latin typeface="휴먼옛체"/>
                <a:cs typeface="휴먼옛체"/>
              </a:rPr>
              <a:t>수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40" dirty="0">
                <a:solidFill>
                  <a:srgbClr val="554F4D"/>
                </a:solidFill>
                <a:latin typeface="휴먼옛체"/>
                <a:cs typeface="휴먼옛체"/>
              </a:rPr>
              <a:t>있을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50" dirty="0">
                <a:solidFill>
                  <a:srgbClr val="554F4D"/>
                </a:solidFill>
                <a:latin typeface="휴먼옛체"/>
                <a:cs typeface="휴먼옛체"/>
              </a:rPr>
              <a:t>것이라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10" dirty="0">
                <a:solidFill>
                  <a:srgbClr val="554F4D"/>
                </a:solidFill>
                <a:latin typeface="휴먼옛체"/>
                <a:cs typeface="휴먼옛체"/>
              </a:rPr>
              <a:t>예상</a:t>
            </a:r>
            <a:endParaRPr sz="1800">
              <a:latin typeface="휴먼옛체"/>
              <a:cs typeface="휴먼옛체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2300" y="1143000"/>
            <a:ext cx="11570335" cy="0"/>
          </a:xfrm>
          <a:custGeom>
            <a:avLst/>
            <a:gdLst/>
            <a:ahLst/>
            <a:cxnLst/>
            <a:rect l="l" t="t" r="r" b="b"/>
            <a:pathLst>
              <a:path w="11570335">
                <a:moveTo>
                  <a:pt x="0" y="0"/>
                </a:moveTo>
                <a:lnTo>
                  <a:pt x="11569799" y="0"/>
                </a:lnTo>
              </a:path>
            </a:pathLst>
          </a:custGeom>
          <a:ln w="9524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4420" y="357711"/>
            <a:ext cx="29444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600" dirty="0"/>
              <a:t>배출량</a:t>
            </a:r>
            <a:r>
              <a:rPr sz="3600" spc="-445" dirty="0"/>
              <a:t> </a:t>
            </a:r>
            <a:r>
              <a:rPr sz="3600" spc="-620" dirty="0"/>
              <a:t>감소</a:t>
            </a:r>
            <a:r>
              <a:rPr sz="3600" spc="-445" dirty="0"/>
              <a:t> </a:t>
            </a:r>
            <a:r>
              <a:rPr sz="3600" spc="-600" dirty="0"/>
              <a:t>방안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884405" y="112711"/>
            <a:ext cx="438784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10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100" dirty="0">
                <a:solidFill>
                  <a:srgbClr val="554F4D"/>
                </a:solidFill>
                <a:latin typeface="휴먼옛체"/>
                <a:cs typeface="휴먼옛체"/>
              </a:rPr>
              <a:t>4</a:t>
            </a:r>
            <a:endParaRPr sz="1100">
              <a:latin typeface="휴먼옛체"/>
              <a:cs typeface="휴먼옛체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64511" y="1428800"/>
            <a:ext cx="10701655" cy="5154930"/>
            <a:chOff x="964511" y="1428800"/>
            <a:chExt cx="10701655" cy="5154930"/>
          </a:xfrm>
        </p:grpSpPr>
        <p:sp>
          <p:nvSpPr>
            <p:cNvPr id="6" name="object 6"/>
            <p:cNvSpPr/>
            <p:nvPr/>
          </p:nvSpPr>
          <p:spPr>
            <a:xfrm>
              <a:off x="964511" y="1428800"/>
              <a:ext cx="10701655" cy="5154930"/>
            </a:xfrm>
            <a:custGeom>
              <a:avLst/>
              <a:gdLst/>
              <a:ahLst/>
              <a:cxnLst/>
              <a:rect l="l" t="t" r="r" b="b"/>
              <a:pathLst>
                <a:path w="10701655" h="5154930">
                  <a:moveTo>
                    <a:pt x="10701599" y="5154899"/>
                  </a:moveTo>
                  <a:lnTo>
                    <a:pt x="0" y="5154899"/>
                  </a:lnTo>
                  <a:lnTo>
                    <a:pt x="0" y="0"/>
                  </a:lnTo>
                  <a:lnTo>
                    <a:pt x="10701599" y="0"/>
                  </a:lnTo>
                  <a:lnTo>
                    <a:pt x="10701599" y="515489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24153" y="1794530"/>
              <a:ext cx="776605" cy="0"/>
            </a:xfrm>
            <a:custGeom>
              <a:avLst/>
              <a:gdLst/>
              <a:ahLst/>
              <a:cxnLst/>
              <a:rect l="l" t="t" r="r" b="b"/>
              <a:pathLst>
                <a:path w="776605">
                  <a:moveTo>
                    <a:pt x="0" y="0"/>
                  </a:moveTo>
                  <a:lnTo>
                    <a:pt x="776100" y="0"/>
                  </a:lnTo>
                </a:path>
              </a:pathLst>
            </a:custGeom>
            <a:ln w="9524">
              <a:solidFill>
                <a:srgbClr val="3937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386564" y="2034058"/>
            <a:ext cx="4714240" cy="3693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indent="-337185">
              <a:lnSpc>
                <a:spcPct val="100000"/>
              </a:lnSpc>
              <a:spcBef>
                <a:spcPts val="100"/>
              </a:spcBef>
              <a:buAutoNum type="arabicPeriod" startAt="4"/>
              <a:tabLst>
                <a:tab pos="349885" algn="l"/>
              </a:tabLst>
            </a:pPr>
            <a:r>
              <a:rPr sz="2400" spc="-475" dirty="0">
                <a:solidFill>
                  <a:srgbClr val="554F4D"/>
                </a:solidFill>
                <a:latin typeface="휴먼옛체"/>
                <a:cs typeface="휴먼옛체"/>
              </a:rPr>
              <a:t>예측모델을</a:t>
            </a:r>
            <a:r>
              <a:rPr sz="2400" spc="-29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400" spc="-409" dirty="0">
                <a:solidFill>
                  <a:srgbClr val="554F4D"/>
                </a:solidFill>
                <a:latin typeface="휴먼옛체"/>
                <a:cs typeface="휴먼옛체"/>
              </a:rPr>
              <a:t>활용한</a:t>
            </a:r>
            <a:r>
              <a:rPr sz="2400" spc="-29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400" spc="-530" dirty="0">
                <a:solidFill>
                  <a:srgbClr val="554F4D"/>
                </a:solidFill>
                <a:latin typeface="휴먼옛체"/>
                <a:cs typeface="휴먼옛체"/>
              </a:rPr>
              <a:t>목표</a:t>
            </a:r>
            <a:r>
              <a:rPr sz="2400" spc="-29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400" spc="-400" dirty="0">
                <a:solidFill>
                  <a:srgbClr val="554F4D"/>
                </a:solidFill>
                <a:latin typeface="휴먼옛체"/>
                <a:cs typeface="휴먼옛체"/>
              </a:rPr>
              <a:t>배출량</a:t>
            </a:r>
            <a:r>
              <a:rPr sz="2400" spc="-29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2400" spc="-540" dirty="0">
                <a:solidFill>
                  <a:srgbClr val="554F4D"/>
                </a:solidFill>
                <a:latin typeface="휴먼옛체"/>
                <a:cs typeface="휴먼옛체"/>
              </a:rPr>
              <a:t>설정</a:t>
            </a:r>
            <a:endParaRPr sz="2400">
              <a:latin typeface="휴먼옛체"/>
              <a:cs typeface="휴먼옛체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54F4D"/>
              </a:buClr>
              <a:buFont typeface=""/>
              <a:buAutoNum type="arabicPeriod" startAt="4"/>
            </a:pPr>
            <a:endParaRPr sz="1500">
              <a:latin typeface="휴먼옛체"/>
              <a:cs typeface="휴먼옛체"/>
            </a:endParaRPr>
          </a:p>
          <a:p>
            <a:pPr marL="756285" marR="32384" lvl="1" indent="-367030" algn="just">
              <a:lnSpc>
                <a:spcPct val="100000"/>
              </a:lnSpc>
              <a:buFont typeface="Arial"/>
              <a:buChar char="●"/>
              <a:tabLst>
                <a:tab pos="756920" algn="l"/>
              </a:tabLst>
            </a:pPr>
            <a:r>
              <a:rPr sz="1800" spc="-355" dirty="0">
                <a:solidFill>
                  <a:srgbClr val="554F4D"/>
                </a:solidFill>
                <a:latin typeface="휴먼옛체"/>
                <a:cs typeface="휴먼옛체"/>
              </a:rPr>
              <a:t>예측모델을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70" dirty="0">
                <a:solidFill>
                  <a:srgbClr val="554F4D"/>
                </a:solidFill>
                <a:latin typeface="휴먼옛체"/>
                <a:cs typeface="휴먼옛체"/>
              </a:rPr>
              <a:t>통해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25" dirty="0">
                <a:solidFill>
                  <a:srgbClr val="554F4D"/>
                </a:solidFill>
                <a:latin typeface="휴먼옛체"/>
                <a:cs typeface="휴먼옛체"/>
              </a:rPr>
              <a:t>도출된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25" dirty="0">
                <a:solidFill>
                  <a:srgbClr val="554F4D"/>
                </a:solidFill>
                <a:latin typeface="휴먼옛체"/>
                <a:cs typeface="휴먼옛체"/>
              </a:rPr>
              <a:t>값을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260" dirty="0">
                <a:solidFill>
                  <a:srgbClr val="554F4D"/>
                </a:solidFill>
                <a:latin typeface="휴먼옛체"/>
                <a:cs typeface="휴먼옛체"/>
              </a:rPr>
              <a:t>활용하여,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235" dirty="0">
                <a:solidFill>
                  <a:srgbClr val="554F4D"/>
                </a:solidFill>
                <a:latin typeface="휴먼옛체"/>
                <a:cs typeface="휴먼옛체"/>
              </a:rPr>
              <a:t>예상된  </a:t>
            </a:r>
            <a:r>
              <a:rPr sz="1800" spc="-310" dirty="0">
                <a:solidFill>
                  <a:srgbClr val="554F4D"/>
                </a:solidFill>
                <a:latin typeface="휴먼옛체"/>
                <a:cs typeface="휴먼옛체"/>
              </a:rPr>
              <a:t>배출량보다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55" dirty="0">
                <a:solidFill>
                  <a:srgbClr val="554F4D"/>
                </a:solidFill>
                <a:latin typeface="휴먼옛체"/>
                <a:cs typeface="휴먼옛체"/>
              </a:rPr>
              <a:t>적게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30" dirty="0">
                <a:solidFill>
                  <a:srgbClr val="554F4D"/>
                </a:solidFill>
                <a:latin typeface="휴먼옛체"/>
                <a:cs typeface="휴먼옛체"/>
              </a:rPr>
              <a:t>배출하는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70" dirty="0">
                <a:solidFill>
                  <a:srgbClr val="554F4D"/>
                </a:solidFill>
                <a:latin typeface="휴먼옛체"/>
                <a:cs typeface="휴먼옛체"/>
              </a:rPr>
              <a:t>것을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265" dirty="0">
                <a:solidFill>
                  <a:srgbClr val="554F4D"/>
                </a:solidFill>
                <a:latin typeface="휴먼옛체"/>
                <a:cs typeface="휴먼옛체"/>
              </a:rPr>
              <a:t>각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295" dirty="0">
                <a:solidFill>
                  <a:srgbClr val="554F4D"/>
                </a:solidFill>
                <a:latin typeface="휴먼옛체"/>
                <a:cs typeface="휴먼옛체"/>
              </a:rPr>
              <a:t>행정동들의  </a:t>
            </a:r>
            <a:r>
              <a:rPr sz="1800" spc="-300" dirty="0">
                <a:solidFill>
                  <a:srgbClr val="554F4D"/>
                </a:solidFill>
                <a:latin typeface="휴먼옛체"/>
                <a:cs typeface="휴먼옛체"/>
              </a:rPr>
              <a:t>과제로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90" dirty="0">
                <a:solidFill>
                  <a:srgbClr val="554F4D"/>
                </a:solidFill>
                <a:latin typeface="휴먼옛체"/>
                <a:cs typeface="휴먼옛체"/>
              </a:rPr>
              <a:t>선정</a:t>
            </a:r>
            <a:endParaRPr sz="1800">
              <a:latin typeface="휴먼옛체"/>
              <a:cs typeface="휴먼옛체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554F4D"/>
              </a:buClr>
              <a:buFont typeface="Arial"/>
              <a:buChar char="●"/>
            </a:pPr>
            <a:endParaRPr sz="1450">
              <a:latin typeface="휴먼옛체"/>
              <a:cs typeface="휴먼옛체"/>
            </a:endParaRPr>
          </a:p>
          <a:p>
            <a:pPr marL="756285" marR="316865" lvl="1" indent="-367030">
              <a:lnSpc>
                <a:spcPct val="100000"/>
              </a:lnSpc>
              <a:buFont typeface="Arial"/>
              <a:buChar char="●"/>
              <a:tabLst>
                <a:tab pos="756285" algn="l"/>
                <a:tab pos="756920" algn="l"/>
              </a:tabLst>
            </a:pPr>
            <a:r>
              <a:rPr sz="1800" spc="-400" dirty="0">
                <a:solidFill>
                  <a:srgbClr val="554F4D"/>
                </a:solidFill>
                <a:latin typeface="휴먼옛체"/>
                <a:cs typeface="휴먼옛체"/>
              </a:rPr>
              <a:t>그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25" dirty="0">
                <a:solidFill>
                  <a:srgbClr val="554F4D"/>
                </a:solidFill>
                <a:latin typeface="휴먼옛체"/>
                <a:cs typeface="휴먼옛체"/>
              </a:rPr>
              <a:t>중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20" dirty="0">
                <a:solidFill>
                  <a:srgbClr val="554F4D"/>
                </a:solidFill>
                <a:latin typeface="휴먼옛체"/>
                <a:cs typeface="휴먼옛체"/>
              </a:rPr>
              <a:t>예측값에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50" dirty="0">
                <a:solidFill>
                  <a:srgbClr val="554F4D"/>
                </a:solidFill>
                <a:latin typeface="휴먼옛체"/>
                <a:cs typeface="휴먼옛체"/>
              </a:rPr>
              <a:t>비해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280" dirty="0">
                <a:solidFill>
                  <a:srgbClr val="554F4D"/>
                </a:solidFill>
                <a:latin typeface="휴먼옛체"/>
                <a:cs typeface="휴먼옛체"/>
              </a:rPr>
              <a:t>가장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20" dirty="0">
                <a:solidFill>
                  <a:srgbClr val="554F4D"/>
                </a:solidFill>
                <a:latin typeface="휴먼옛체"/>
                <a:cs typeface="휴먼옛체"/>
              </a:rPr>
              <a:t>많은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25" dirty="0">
                <a:solidFill>
                  <a:srgbClr val="554F4D"/>
                </a:solidFill>
                <a:latin typeface="휴먼옛체"/>
                <a:cs typeface="휴먼옛체"/>
              </a:rPr>
              <a:t>감소를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229" dirty="0">
                <a:solidFill>
                  <a:srgbClr val="554F4D"/>
                </a:solidFill>
                <a:latin typeface="휴먼옛체"/>
                <a:cs typeface="휴먼옛체"/>
              </a:rPr>
              <a:t>보인  </a:t>
            </a:r>
            <a:r>
              <a:rPr sz="1800" spc="-345" dirty="0">
                <a:solidFill>
                  <a:srgbClr val="554F4D"/>
                </a:solidFill>
                <a:latin typeface="휴먼옛체"/>
                <a:cs typeface="휴먼옛체"/>
              </a:rPr>
              <a:t>행정동에게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400" dirty="0">
                <a:solidFill>
                  <a:srgbClr val="554F4D"/>
                </a:solidFill>
                <a:latin typeface="휴먼옛체"/>
                <a:cs typeface="휴먼옛체"/>
              </a:rPr>
              <a:t>그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155" dirty="0">
                <a:solidFill>
                  <a:srgbClr val="554F4D"/>
                </a:solidFill>
                <a:latin typeface="휴먼옛체"/>
                <a:cs typeface="휴먼옛체"/>
              </a:rPr>
              <a:t>달(</a:t>
            </a:r>
            <a:r>
              <a:rPr sz="1800" dirty="0">
                <a:solidFill>
                  <a:srgbClr val="554F4D"/>
                </a:solidFill>
                <a:latin typeface="MS PGothic"/>
                <a:cs typeface="MS PGothic"/>
              </a:rPr>
              <a:t>月</a:t>
            </a:r>
            <a:r>
              <a:rPr sz="1800" spc="-150" dirty="0">
                <a:solidFill>
                  <a:srgbClr val="554F4D"/>
                </a:solidFill>
                <a:latin typeface="휴먼옛체"/>
                <a:cs typeface="휴먼옛체"/>
              </a:rPr>
              <a:t>)의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10" dirty="0">
                <a:solidFill>
                  <a:srgbClr val="554F4D"/>
                </a:solidFill>
                <a:latin typeface="휴먼옛체"/>
                <a:cs typeface="휴먼옛체"/>
              </a:rPr>
              <a:t>환경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250" dirty="0">
                <a:solidFill>
                  <a:srgbClr val="554F4D"/>
                </a:solidFill>
                <a:latin typeface="휴먼옛체"/>
                <a:cs typeface="휴먼옛체"/>
              </a:rPr>
              <a:t>뱃지나  </a:t>
            </a:r>
            <a:r>
              <a:rPr sz="1800" spc="-340" dirty="0">
                <a:solidFill>
                  <a:srgbClr val="554F4D"/>
                </a:solidFill>
                <a:latin typeface="휴먼옛체"/>
                <a:cs typeface="휴먼옛체"/>
              </a:rPr>
              <a:t>제주특별자치도의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45" dirty="0">
                <a:solidFill>
                  <a:srgbClr val="554F4D"/>
                </a:solidFill>
                <a:latin typeface="휴먼옛체"/>
                <a:cs typeface="휴먼옛체"/>
              </a:rPr>
              <a:t>인정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70" dirty="0">
                <a:solidFill>
                  <a:srgbClr val="554F4D"/>
                </a:solidFill>
                <a:latin typeface="휴먼옛체"/>
                <a:cs typeface="휴먼옛체"/>
              </a:rPr>
              <a:t>증서를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70" dirty="0">
                <a:solidFill>
                  <a:srgbClr val="554F4D"/>
                </a:solidFill>
                <a:latin typeface="휴먼옛체"/>
                <a:cs typeface="휴먼옛체"/>
              </a:rPr>
              <a:t>부여</a:t>
            </a:r>
            <a:endParaRPr sz="1800">
              <a:latin typeface="휴먼옛체"/>
              <a:cs typeface="휴먼옛체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554F4D"/>
              </a:buClr>
              <a:buFont typeface="Arial"/>
              <a:buChar char="●"/>
            </a:pPr>
            <a:endParaRPr sz="1450">
              <a:latin typeface="휴먼옛체"/>
              <a:cs typeface="휴먼옛체"/>
            </a:endParaRPr>
          </a:p>
          <a:p>
            <a:pPr marL="756285" marR="5080" lvl="1" indent="-367030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756285" algn="l"/>
                <a:tab pos="756920" algn="l"/>
              </a:tabLst>
            </a:pPr>
            <a:r>
              <a:rPr sz="1800" spc="-365" dirty="0">
                <a:solidFill>
                  <a:srgbClr val="554F4D"/>
                </a:solidFill>
                <a:latin typeface="휴먼옛체"/>
                <a:cs typeface="휴먼옛체"/>
              </a:rPr>
              <a:t>선정된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50" dirty="0">
                <a:solidFill>
                  <a:srgbClr val="554F4D"/>
                </a:solidFill>
                <a:latin typeface="휴먼옛체"/>
                <a:cs typeface="휴먼옛체"/>
              </a:rPr>
              <a:t>행정동의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45" dirty="0">
                <a:solidFill>
                  <a:srgbClr val="554F4D"/>
                </a:solidFill>
                <a:latin typeface="휴먼옛체"/>
                <a:cs typeface="휴먼옛체"/>
              </a:rPr>
              <a:t>대책이나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35" dirty="0">
                <a:solidFill>
                  <a:srgbClr val="554F4D"/>
                </a:solidFill>
                <a:latin typeface="휴먼옛체"/>
                <a:cs typeface="휴먼옛체"/>
              </a:rPr>
              <a:t>방안들을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295" dirty="0">
                <a:solidFill>
                  <a:srgbClr val="554F4D"/>
                </a:solidFill>
                <a:latin typeface="휴먼옛체"/>
                <a:cs typeface="휴먼옛체"/>
              </a:rPr>
              <a:t>우수사례로  </a:t>
            </a:r>
            <a:r>
              <a:rPr sz="1800" spc="-310" dirty="0">
                <a:solidFill>
                  <a:srgbClr val="554F4D"/>
                </a:solidFill>
                <a:latin typeface="휴먼옛체"/>
                <a:cs typeface="휴먼옛체"/>
              </a:rPr>
              <a:t>삼아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45" dirty="0">
                <a:solidFill>
                  <a:srgbClr val="554F4D"/>
                </a:solidFill>
                <a:latin typeface="휴먼옛체"/>
                <a:cs typeface="휴먼옛체"/>
              </a:rPr>
              <a:t>다른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45" dirty="0">
                <a:solidFill>
                  <a:srgbClr val="554F4D"/>
                </a:solidFill>
                <a:latin typeface="휴먼옛체"/>
                <a:cs typeface="휴먼옛체"/>
              </a:rPr>
              <a:t>행정동들과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65" dirty="0">
                <a:solidFill>
                  <a:srgbClr val="554F4D"/>
                </a:solidFill>
                <a:latin typeface="휴먼옛체"/>
                <a:cs typeface="휴먼옛체"/>
              </a:rPr>
              <a:t>공유하여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40" dirty="0">
                <a:solidFill>
                  <a:srgbClr val="554F4D"/>
                </a:solidFill>
                <a:latin typeface="휴먼옛체"/>
                <a:cs typeface="휴먼옛체"/>
              </a:rPr>
              <a:t>전체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254" dirty="0">
                <a:solidFill>
                  <a:srgbClr val="554F4D"/>
                </a:solidFill>
                <a:latin typeface="휴먼옛체"/>
                <a:cs typeface="휴먼옛체"/>
              </a:rPr>
              <a:t>지역의  </a:t>
            </a:r>
            <a:r>
              <a:rPr sz="1800" spc="-300" dirty="0">
                <a:solidFill>
                  <a:srgbClr val="554F4D"/>
                </a:solidFill>
                <a:latin typeface="휴먼옛체"/>
                <a:cs typeface="휴먼옛체"/>
              </a:rPr>
              <a:t>배출량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10" dirty="0">
                <a:solidFill>
                  <a:srgbClr val="554F4D"/>
                </a:solidFill>
                <a:latin typeface="휴먼옛체"/>
                <a:cs typeface="휴먼옛체"/>
              </a:rPr>
              <a:t>감소</a:t>
            </a:r>
            <a:r>
              <a:rPr sz="1800" spc="-22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800" spc="-370" dirty="0">
                <a:solidFill>
                  <a:srgbClr val="554F4D"/>
                </a:solidFill>
                <a:latin typeface="휴먼옛체"/>
                <a:cs typeface="휴먼옛체"/>
              </a:rPr>
              <a:t>유도</a:t>
            </a:r>
            <a:endParaRPr sz="1800">
              <a:latin typeface="휴먼옛체"/>
              <a:cs typeface="휴먼옛체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86995" cy="6858000"/>
          </a:xfrm>
          <a:custGeom>
            <a:avLst/>
            <a:gdLst/>
            <a:ahLst/>
            <a:cxnLst/>
            <a:rect l="l" t="t" r="r" b="b"/>
            <a:pathLst>
              <a:path w="86995" h="6858000">
                <a:moveTo>
                  <a:pt x="0" y="0"/>
                </a:moveTo>
                <a:lnTo>
                  <a:pt x="86694" y="0"/>
                </a:lnTo>
                <a:lnTo>
                  <a:pt x="8669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B98A7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23300" y="2159274"/>
            <a:ext cx="3686545" cy="369394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8410974" y="5982338"/>
            <a:ext cx="16173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휴먼옛체"/>
                <a:cs typeface="휴먼옛체"/>
              </a:rPr>
              <a:t>&lt;</a:t>
            </a:r>
            <a:r>
              <a:rPr sz="1400" spc="-175" dirty="0">
                <a:latin typeface="휴먼옛체"/>
                <a:cs typeface="휴먼옛체"/>
              </a:rPr>
              <a:t> </a:t>
            </a:r>
            <a:r>
              <a:rPr sz="1400" spc="-245" dirty="0">
                <a:latin typeface="휴먼옛체"/>
                <a:cs typeface="휴먼옛체"/>
              </a:rPr>
              <a:t>환경</a:t>
            </a:r>
            <a:r>
              <a:rPr sz="1400" spc="-175" dirty="0">
                <a:latin typeface="휴먼옛체"/>
                <a:cs typeface="휴먼옛체"/>
              </a:rPr>
              <a:t> </a:t>
            </a:r>
            <a:r>
              <a:rPr sz="1400" spc="-270" dirty="0">
                <a:latin typeface="휴먼옛체"/>
                <a:cs typeface="휴먼옛체"/>
              </a:rPr>
              <a:t>인증</a:t>
            </a:r>
            <a:r>
              <a:rPr sz="1400" spc="-175" dirty="0">
                <a:latin typeface="휴먼옛체"/>
                <a:cs typeface="휴먼옛체"/>
              </a:rPr>
              <a:t> </a:t>
            </a:r>
            <a:r>
              <a:rPr sz="1400" spc="-270" dirty="0">
                <a:latin typeface="휴먼옛체"/>
                <a:cs typeface="휴먼옛체"/>
              </a:rPr>
              <a:t>마크</a:t>
            </a:r>
            <a:r>
              <a:rPr sz="1400" spc="-175" dirty="0">
                <a:latin typeface="휴먼옛체"/>
                <a:cs typeface="휴먼옛체"/>
              </a:rPr>
              <a:t> </a:t>
            </a:r>
            <a:r>
              <a:rPr sz="1400" spc="-295" dirty="0">
                <a:latin typeface="휴먼옛체"/>
                <a:cs typeface="휴먼옛체"/>
              </a:rPr>
              <a:t>예시</a:t>
            </a:r>
            <a:r>
              <a:rPr sz="1400" spc="-175" dirty="0">
                <a:latin typeface="휴먼옛체"/>
                <a:cs typeface="휴먼옛체"/>
              </a:rPr>
              <a:t> </a:t>
            </a:r>
            <a:r>
              <a:rPr sz="1400" spc="-5" dirty="0">
                <a:latin typeface="휴먼옛체"/>
                <a:cs typeface="휴먼옛체"/>
              </a:rPr>
              <a:t>&gt;</a:t>
            </a:r>
            <a:endParaRPr sz="1400">
              <a:latin typeface="휴먼옛체"/>
              <a:cs typeface="휴먼옛체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56542" y="6632962"/>
            <a:ext cx="1990089" cy="128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94"/>
              </a:lnSpc>
            </a:pPr>
            <a:r>
              <a:rPr sz="900" spc="-5" dirty="0">
                <a:solidFill>
                  <a:srgbClr val="3E3E3E"/>
                </a:solidFill>
                <a:latin typeface="MS PGothic"/>
                <a:cs typeface="MS PGothic"/>
              </a:rPr>
              <a:t>ⓒ</a:t>
            </a:r>
            <a:r>
              <a:rPr sz="900" spc="-5" dirty="0">
                <a:solidFill>
                  <a:srgbClr val="3E3E3E"/>
                </a:solidFill>
                <a:latin typeface="Arial"/>
                <a:cs typeface="Arial"/>
              </a:rPr>
              <a:t>Saebyeol</a:t>
            </a:r>
            <a:r>
              <a:rPr sz="900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900" spc="-20" dirty="0">
                <a:solidFill>
                  <a:srgbClr val="3E3E3E"/>
                </a:solidFill>
                <a:latin typeface="Arial"/>
                <a:cs typeface="Arial"/>
              </a:rPr>
              <a:t>Yu. </a:t>
            </a:r>
            <a:r>
              <a:rPr sz="900" spc="-10" dirty="0">
                <a:solidFill>
                  <a:srgbClr val="3E3E3E"/>
                </a:solidFill>
                <a:latin typeface="Arial"/>
                <a:cs typeface="Arial"/>
              </a:rPr>
              <a:t>Saebyeol’s</a:t>
            </a:r>
            <a:r>
              <a:rPr sz="900" spc="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3E3E3E"/>
                </a:solidFill>
                <a:latin typeface="Arial"/>
                <a:cs typeface="Arial"/>
              </a:rPr>
              <a:t>PowerPoint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90880" y="711200"/>
              <a:ext cx="10901680" cy="5435600"/>
            </a:xfrm>
            <a:custGeom>
              <a:avLst/>
              <a:gdLst/>
              <a:ahLst/>
              <a:cxnLst/>
              <a:rect l="l" t="t" r="r" b="b"/>
              <a:pathLst>
                <a:path w="10901680" h="5435600">
                  <a:moveTo>
                    <a:pt x="10901679" y="5435599"/>
                  </a:moveTo>
                  <a:lnTo>
                    <a:pt x="0" y="5435599"/>
                  </a:lnTo>
                  <a:lnTo>
                    <a:pt x="0" y="0"/>
                  </a:lnTo>
                  <a:lnTo>
                    <a:pt x="10901679" y="0"/>
                  </a:lnTo>
                  <a:lnTo>
                    <a:pt x="10901679" y="5435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74382" y="2632993"/>
            <a:ext cx="383349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5" dirty="0"/>
              <a:t>감사합니다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1829" y="1066495"/>
            <a:ext cx="869315" cy="3667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900" dirty="0">
                <a:latin typeface="Arial"/>
                <a:cs typeface="Arial"/>
              </a:rPr>
              <a:t>[</a:t>
            </a:r>
            <a:endParaRPr sz="239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30309" y="1066495"/>
            <a:ext cx="869315" cy="3667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900" dirty="0">
                <a:solidFill>
                  <a:srgbClr val="554F4D"/>
                </a:solidFill>
                <a:latin typeface="Arial"/>
                <a:cs typeface="Arial"/>
              </a:rPr>
              <a:t>]</a:t>
            </a:r>
            <a:endParaRPr sz="23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67756" y="1841752"/>
            <a:ext cx="245681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-855" dirty="0">
                <a:solidFill>
                  <a:srgbClr val="554F4D"/>
                </a:solidFill>
                <a:latin typeface="휴먼옛체"/>
                <a:cs typeface="휴먼옛체"/>
              </a:rPr>
              <a:t>데이터</a:t>
            </a:r>
            <a:r>
              <a:rPr sz="4500" spc="-55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4500" spc="-1030" dirty="0">
                <a:solidFill>
                  <a:srgbClr val="554F4D"/>
                </a:solidFill>
                <a:latin typeface="휴먼옛체"/>
                <a:cs typeface="휴먼옛체"/>
              </a:rPr>
              <a:t>구성</a:t>
            </a:r>
            <a:endParaRPr sz="4500">
              <a:latin typeface="휴먼옛체"/>
              <a:cs typeface="휴먼옛체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15657" y="3316515"/>
            <a:ext cx="14351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6240" algn="l"/>
              </a:tabLst>
            </a:pPr>
            <a:r>
              <a:rPr sz="2000" spc="-190" dirty="0">
                <a:solidFill>
                  <a:srgbClr val="554F4D"/>
                </a:solidFill>
                <a:latin typeface="휴먼옛체"/>
                <a:cs typeface="휴먼옛체"/>
              </a:rPr>
              <a:t>1.	</a:t>
            </a:r>
            <a:r>
              <a:rPr sz="2000" spc="-390" dirty="0">
                <a:solidFill>
                  <a:srgbClr val="554F4D"/>
                </a:solidFill>
                <a:latin typeface="휴먼옛체"/>
                <a:cs typeface="휴먼옛체"/>
              </a:rPr>
              <a:t>제공데이터</a:t>
            </a:r>
            <a:endParaRPr sz="2000">
              <a:latin typeface="휴먼옛체"/>
              <a:cs typeface="휴먼옛체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70971" y="3926115"/>
            <a:ext cx="14801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0055" algn="l"/>
              </a:tabLst>
            </a:pPr>
            <a:r>
              <a:rPr sz="2000" spc="-15" dirty="0">
                <a:solidFill>
                  <a:srgbClr val="554F4D"/>
                </a:solidFill>
                <a:latin typeface="휴먼옛체"/>
                <a:cs typeface="휴먼옛체"/>
              </a:rPr>
              <a:t>2.	</a:t>
            </a:r>
            <a:r>
              <a:rPr sz="2000" spc="-385" dirty="0">
                <a:solidFill>
                  <a:srgbClr val="554F4D"/>
                </a:solidFill>
                <a:latin typeface="휴먼옛체"/>
                <a:cs typeface="휴먼옛체"/>
              </a:rPr>
              <a:t>외부데이터</a:t>
            </a:r>
            <a:endParaRPr sz="2000">
              <a:latin typeface="휴먼옛체"/>
              <a:cs typeface="휴먼옛체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9187" y="4149624"/>
            <a:ext cx="2041525" cy="986790"/>
          </a:xfrm>
          <a:custGeom>
            <a:avLst/>
            <a:gdLst/>
            <a:ahLst/>
            <a:cxnLst/>
            <a:rect l="l" t="t" r="r" b="b"/>
            <a:pathLst>
              <a:path w="2041525" h="986789">
                <a:moveTo>
                  <a:pt x="2041499" y="986699"/>
                </a:moveTo>
                <a:lnTo>
                  <a:pt x="0" y="986699"/>
                </a:lnTo>
                <a:lnTo>
                  <a:pt x="0" y="0"/>
                </a:lnTo>
                <a:lnTo>
                  <a:pt x="2041499" y="0"/>
                </a:lnTo>
                <a:lnTo>
                  <a:pt x="2041499" y="986699"/>
                </a:lnTo>
                <a:close/>
              </a:path>
            </a:pathLst>
          </a:custGeom>
          <a:solidFill>
            <a:srgbClr val="EED6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2300" y="1143000"/>
            <a:ext cx="11570335" cy="0"/>
          </a:xfrm>
          <a:custGeom>
            <a:avLst/>
            <a:gdLst/>
            <a:ahLst/>
            <a:cxnLst/>
            <a:rect l="l" t="t" r="r" b="b"/>
            <a:pathLst>
              <a:path w="11570335">
                <a:moveTo>
                  <a:pt x="0" y="0"/>
                </a:moveTo>
                <a:lnTo>
                  <a:pt x="11569799" y="0"/>
                </a:lnTo>
              </a:path>
            </a:pathLst>
          </a:custGeom>
          <a:ln w="9524">
            <a:solidFill>
              <a:srgbClr val="B98A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84419" y="357711"/>
            <a:ext cx="42868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685" dirty="0"/>
              <a:t>데이터</a:t>
            </a:r>
            <a:r>
              <a:rPr sz="3600" spc="-445" dirty="0"/>
              <a:t> </a:t>
            </a:r>
            <a:r>
              <a:rPr sz="3600" spc="-825" dirty="0"/>
              <a:t>구성</a:t>
            </a:r>
            <a:r>
              <a:rPr sz="3600" spc="-445" dirty="0"/>
              <a:t> </a:t>
            </a:r>
            <a:r>
              <a:rPr sz="3600" spc="-95" dirty="0"/>
              <a:t>-</a:t>
            </a:r>
            <a:r>
              <a:rPr sz="3600" spc="-445" dirty="0"/>
              <a:t> </a:t>
            </a:r>
            <a:r>
              <a:rPr sz="3600" spc="-695" dirty="0"/>
              <a:t>제공데이터</a:t>
            </a:r>
            <a:endParaRPr sz="3600"/>
          </a:p>
        </p:txBody>
      </p:sp>
      <p:sp>
        <p:nvSpPr>
          <p:cNvPr id="5" name="object 5"/>
          <p:cNvSpPr txBox="1"/>
          <p:nvPr/>
        </p:nvSpPr>
        <p:spPr>
          <a:xfrm>
            <a:off x="884414" y="112711"/>
            <a:ext cx="4330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a</a:t>
            </a:r>
            <a:r>
              <a:rPr sz="1100" dirty="0">
                <a:solidFill>
                  <a:srgbClr val="554F4D"/>
                </a:solidFill>
                <a:latin typeface="휴먼옛체"/>
                <a:cs typeface="휴먼옛체"/>
              </a:rPr>
              <a:t>r</a:t>
            </a:r>
            <a:r>
              <a:rPr sz="1100" spc="105" dirty="0">
                <a:solidFill>
                  <a:srgbClr val="554F4D"/>
                </a:solidFill>
                <a:latin typeface="휴먼옛체"/>
                <a:cs typeface="휴먼옛체"/>
              </a:rPr>
              <a:t>t</a:t>
            </a:r>
            <a:r>
              <a:rPr sz="1100" spc="-14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100" spc="50" dirty="0">
                <a:solidFill>
                  <a:srgbClr val="554F4D"/>
                </a:solidFill>
                <a:latin typeface="휴먼옛체"/>
                <a:cs typeface="휴먼옛체"/>
              </a:rPr>
              <a:t>2</a:t>
            </a:r>
            <a:endParaRPr sz="1100">
              <a:latin typeface="휴먼옛체"/>
              <a:cs typeface="휴먼옛체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09199" y="1399124"/>
            <a:ext cx="2041525" cy="986790"/>
          </a:xfrm>
          <a:custGeom>
            <a:avLst/>
            <a:gdLst/>
            <a:ahLst/>
            <a:cxnLst/>
            <a:rect l="l" t="t" r="r" b="b"/>
            <a:pathLst>
              <a:path w="2041525" h="986789">
                <a:moveTo>
                  <a:pt x="2041499" y="986700"/>
                </a:moveTo>
                <a:lnTo>
                  <a:pt x="0" y="986700"/>
                </a:lnTo>
                <a:lnTo>
                  <a:pt x="0" y="0"/>
                </a:lnTo>
                <a:lnTo>
                  <a:pt x="2041499" y="0"/>
                </a:lnTo>
                <a:lnTo>
                  <a:pt x="2041499" y="986700"/>
                </a:lnTo>
                <a:close/>
              </a:path>
            </a:pathLst>
          </a:custGeom>
          <a:solidFill>
            <a:srgbClr val="EED6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86995" cy="6858000"/>
          </a:xfrm>
          <a:custGeom>
            <a:avLst/>
            <a:gdLst/>
            <a:ahLst/>
            <a:cxnLst/>
            <a:rect l="l" t="t" r="r" b="b"/>
            <a:pathLst>
              <a:path w="86995" h="6858000">
                <a:moveTo>
                  <a:pt x="0" y="0"/>
                </a:moveTo>
                <a:lnTo>
                  <a:pt x="86694" y="0"/>
                </a:lnTo>
                <a:lnTo>
                  <a:pt x="8669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B98A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03949" y="4144724"/>
            <a:ext cx="2041525" cy="986790"/>
          </a:xfrm>
          <a:custGeom>
            <a:avLst/>
            <a:gdLst/>
            <a:ahLst/>
            <a:cxnLst/>
            <a:rect l="l" t="t" r="r" b="b"/>
            <a:pathLst>
              <a:path w="2041525" h="986789">
                <a:moveTo>
                  <a:pt x="2041499" y="986699"/>
                </a:moveTo>
                <a:lnTo>
                  <a:pt x="0" y="986699"/>
                </a:lnTo>
                <a:lnTo>
                  <a:pt x="0" y="0"/>
                </a:lnTo>
                <a:lnTo>
                  <a:pt x="2041499" y="0"/>
                </a:lnTo>
                <a:lnTo>
                  <a:pt x="2041499" y="986699"/>
                </a:lnTo>
                <a:close/>
              </a:path>
            </a:pathLst>
          </a:custGeom>
          <a:solidFill>
            <a:srgbClr val="EED6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03937" y="1394224"/>
            <a:ext cx="2041525" cy="986790"/>
          </a:xfrm>
          <a:custGeom>
            <a:avLst/>
            <a:gdLst/>
            <a:ahLst/>
            <a:cxnLst/>
            <a:rect l="l" t="t" r="r" b="b"/>
            <a:pathLst>
              <a:path w="2041525" h="986789">
                <a:moveTo>
                  <a:pt x="2041499" y="986700"/>
                </a:moveTo>
                <a:lnTo>
                  <a:pt x="0" y="986700"/>
                </a:lnTo>
                <a:lnTo>
                  <a:pt x="0" y="0"/>
                </a:lnTo>
                <a:lnTo>
                  <a:pt x="2041499" y="0"/>
                </a:lnTo>
                <a:lnTo>
                  <a:pt x="2041499" y="986700"/>
                </a:lnTo>
                <a:close/>
              </a:path>
            </a:pathLst>
          </a:custGeom>
          <a:solidFill>
            <a:srgbClr val="EED6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98699" y="4149624"/>
            <a:ext cx="2041525" cy="986790"/>
          </a:xfrm>
          <a:custGeom>
            <a:avLst/>
            <a:gdLst/>
            <a:ahLst/>
            <a:cxnLst/>
            <a:rect l="l" t="t" r="r" b="b"/>
            <a:pathLst>
              <a:path w="2041525" h="986789">
                <a:moveTo>
                  <a:pt x="2041499" y="986699"/>
                </a:moveTo>
                <a:lnTo>
                  <a:pt x="0" y="986699"/>
                </a:lnTo>
                <a:lnTo>
                  <a:pt x="0" y="0"/>
                </a:lnTo>
                <a:lnTo>
                  <a:pt x="2041499" y="0"/>
                </a:lnTo>
                <a:lnTo>
                  <a:pt x="2041499" y="986699"/>
                </a:lnTo>
                <a:close/>
              </a:path>
            </a:pathLst>
          </a:custGeom>
          <a:solidFill>
            <a:srgbClr val="EED6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897404" y="4166896"/>
            <a:ext cx="12579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solidFill>
                  <a:srgbClr val="554F4D"/>
                </a:solidFill>
                <a:latin typeface="휴먼옛체"/>
                <a:cs typeface="휴먼옛체"/>
              </a:rPr>
              <a:t>FOOD_WASTE</a:t>
            </a:r>
            <a:endParaRPr sz="1600">
              <a:latin typeface="휴먼옛체"/>
              <a:cs typeface="휴먼옛체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34559" y="4640353"/>
            <a:ext cx="17830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325" dirty="0">
                <a:solidFill>
                  <a:srgbClr val="554F4D"/>
                </a:solidFill>
                <a:latin typeface="휴먼옛체"/>
                <a:cs typeface="휴먼옛체"/>
              </a:rPr>
              <a:t>음식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40" dirty="0">
                <a:solidFill>
                  <a:srgbClr val="554F4D"/>
                </a:solidFill>
                <a:latin typeface="휴먼옛체"/>
                <a:cs typeface="휴먼옛체"/>
              </a:rPr>
              <a:t>관련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5" dirty="0">
                <a:solidFill>
                  <a:srgbClr val="554F4D"/>
                </a:solidFill>
                <a:latin typeface="휴먼옛체"/>
                <a:cs typeface="휴먼옛체"/>
              </a:rPr>
              <a:t>카드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80" dirty="0">
                <a:solidFill>
                  <a:srgbClr val="554F4D"/>
                </a:solidFill>
                <a:latin typeface="휴먼옛체"/>
                <a:cs typeface="휴먼옛체"/>
              </a:rPr>
              <a:t>소비</a:t>
            </a:r>
            <a:r>
              <a:rPr sz="1400" spc="-17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400" spc="-270" dirty="0">
                <a:solidFill>
                  <a:srgbClr val="554F4D"/>
                </a:solidFill>
                <a:latin typeface="휴먼옛체"/>
                <a:cs typeface="휴먼옛체"/>
              </a:rPr>
              <a:t>데이터</a:t>
            </a:r>
            <a:endParaRPr sz="1400">
              <a:latin typeface="휴먼옛체"/>
              <a:cs typeface="휴먼옛체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498699" y="5136324"/>
            <a:ext cx="2041525" cy="140525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00">
              <a:latin typeface="Times New Roman"/>
              <a:cs typeface="Times New Roman"/>
            </a:endParaRPr>
          </a:p>
          <a:p>
            <a:pPr marL="295910" marR="277495" indent="-11430">
              <a:lnSpc>
                <a:spcPct val="100000"/>
              </a:lnSpc>
            </a:pPr>
            <a:r>
              <a:rPr sz="1300" spc="-225" dirty="0">
                <a:solidFill>
                  <a:srgbClr val="554F4D"/>
                </a:solidFill>
                <a:latin typeface="휴먼옛체"/>
                <a:cs typeface="휴먼옛체"/>
              </a:rPr>
              <a:t>일별</a:t>
            </a:r>
            <a:r>
              <a:rPr sz="1300" spc="-16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300" spc="-300" dirty="0">
                <a:solidFill>
                  <a:srgbClr val="554F4D"/>
                </a:solidFill>
                <a:latin typeface="휴먼옛체"/>
                <a:cs typeface="휴먼옛체"/>
              </a:rPr>
              <a:t>음식</a:t>
            </a:r>
            <a:r>
              <a:rPr sz="1300" spc="-16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300" spc="-225" dirty="0">
                <a:solidFill>
                  <a:srgbClr val="554F4D"/>
                </a:solidFill>
                <a:latin typeface="휴먼옛체"/>
                <a:cs typeface="휴먼옛체"/>
              </a:rPr>
              <a:t>관련</a:t>
            </a:r>
            <a:r>
              <a:rPr sz="1300" spc="-16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300" spc="-204" dirty="0">
                <a:solidFill>
                  <a:srgbClr val="554F4D"/>
                </a:solidFill>
                <a:latin typeface="휴먼옛체"/>
                <a:cs typeface="휴먼옛체"/>
              </a:rPr>
              <a:t>카드소비  </a:t>
            </a:r>
            <a:r>
              <a:rPr sz="1300" spc="-250" dirty="0">
                <a:solidFill>
                  <a:srgbClr val="554F4D"/>
                </a:solidFill>
                <a:latin typeface="휴먼옛체"/>
                <a:cs typeface="휴먼옛체"/>
              </a:rPr>
              <a:t>데이터를</a:t>
            </a:r>
            <a:r>
              <a:rPr sz="1300" spc="-16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300" spc="-195" dirty="0">
                <a:solidFill>
                  <a:srgbClr val="554F4D"/>
                </a:solidFill>
                <a:latin typeface="휴먼옛체"/>
                <a:cs typeface="휴먼옛체"/>
              </a:rPr>
              <a:t>포함한</a:t>
            </a:r>
            <a:r>
              <a:rPr sz="1300" spc="-16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300" spc="-250" dirty="0">
                <a:solidFill>
                  <a:srgbClr val="554F4D"/>
                </a:solidFill>
                <a:latin typeface="휴먼옛체"/>
                <a:cs typeface="휴먼옛체"/>
              </a:rPr>
              <a:t>데이터</a:t>
            </a:r>
            <a:endParaRPr sz="1300">
              <a:latin typeface="휴먼옛체"/>
              <a:cs typeface="휴먼옛체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498687" y="1399124"/>
            <a:ext cx="2041525" cy="986790"/>
          </a:xfrm>
          <a:custGeom>
            <a:avLst/>
            <a:gdLst/>
            <a:ahLst/>
            <a:cxnLst/>
            <a:rect l="l" t="t" r="r" b="b"/>
            <a:pathLst>
              <a:path w="2041525" h="986789">
                <a:moveTo>
                  <a:pt x="2041499" y="986700"/>
                </a:moveTo>
                <a:lnTo>
                  <a:pt x="0" y="986700"/>
                </a:lnTo>
                <a:lnTo>
                  <a:pt x="0" y="0"/>
                </a:lnTo>
                <a:lnTo>
                  <a:pt x="2041499" y="0"/>
                </a:lnTo>
                <a:lnTo>
                  <a:pt x="2041499" y="986700"/>
                </a:lnTo>
                <a:close/>
              </a:path>
            </a:pathLst>
          </a:custGeom>
          <a:solidFill>
            <a:srgbClr val="EED6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498712" y="2385824"/>
            <a:ext cx="2041525" cy="140525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Times New Roman"/>
              <a:cs typeface="Times New Roman"/>
            </a:endParaRPr>
          </a:p>
          <a:p>
            <a:pPr marL="586105" marR="300355" indent="-278130">
              <a:lnSpc>
                <a:spcPct val="120000"/>
              </a:lnSpc>
            </a:pPr>
            <a:r>
              <a:rPr sz="1300" spc="-225" dirty="0">
                <a:solidFill>
                  <a:srgbClr val="554F4D"/>
                </a:solidFill>
                <a:latin typeface="휴먼옛체"/>
                <a:cs typeface="휴먼옛체"/>
              </a:rPr>
              <a:t>일별</a:t>
            </a:r>
            <a:r>
              <a:rPr sz="1300" spc="-16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300" spc="-245" dirty="0">
                <a:solidFill>
                  <a:srgbClr val="554F4D"/>
                </a:solidFill>
                <a:latin typeface="휴먼옛체"/>
                <a:cs typeface="휴먼옛체"/>
              </a:rPr>
              <a:t>내국인</a:t>
            </a:r>
            <a:r>
              <a:rPr sz="1300" spc="-16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300" spc="-225" dirty="0">
                <a:solidFill>
                  <a:srgbClr val="554F4D"/>
                </a:solidFill>
                <a:latin typeface="휴먼옛체"/>
                <a:cs typeface="휴먼옛체"/>
              </a:rPr>
              <a:t>유동인구를  </a:t>
            </a:r>
            <a:r>
              <a:rPr sz="1300" spc="-195" dirty="0">
                <a:solidFill>
                  <a:srgbClr val="554F4D"/>
                </a:solidFill>
                <a:latin typeface="휴먼옛체"/>
                <a:cs typeface="휴먼옛체"/>
              </a:rPr>
              <a:t>포함한</a:t>
            </a:r>
            <a:r>
              <a:rPr sz="1300" spc="-16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300" spc="-250" dirty="0">
                <a:solidFill>
                  <a:srgbClr val="554F4D"/>
                </a:solidFill>
                <a:latin typeface="휴먼옛체"/>
                <a:cs typeface="휴먼옛체"/>
              </a:rPr>
              <a:t>데이터</a:t>
            </a:r>
            <a:endParaRPr sz="1300">
              <a:latin typeface="휴먼옛체"/>
              <a:cs typeface="휴먼옛체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latin typeface="MS PGothic"/>
                <a:cs typeface="MS PGothic"/>
              </a:rPr>
              <a:t>ⓒ</a:t>
            </a:r>
            <a:r>
              <a:rPr spc="-5" dirty="0"/>
              <a:t>Saebyeol</a:t>
            </a:r>
            <a:r>
              <a:rPr spc="-35" dirty="0"/>
              <a:t> </a:t>
            </a:r>
            <a:r>
              <a:rPr spc="-20" dirty="0"/>
              <a:t>Yu.</a:t>
            </a:r>
            <a:r>
              <a:rPr spc="-15" dirty="0"/>
              <a:t> </a:t>
            </a:r>
            <a:r>
              <a:rPr spc="-10" dirty="0"/>
              <a:t>Saebyeol’s</a:t>
            </a:r>
            <a:r>
              <a:rPr spc="10" dirty="0"/>
              <a:t> </a:t>
            </a:r>
            <a:r>
              <a:rPr spc="-5" dirty="0"/>
              <a:t>PowerPoint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151581" y="1416397"/>
            <a:ext cx="7493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spc="-130" dirty="0">
                <a:solidFill>
                  <a:srgbClr val="554F4D"/>
                </a:solidFill>
                <a:latin typeface="휴먼옛체"/>
                <a:cs typeface="휴먼옛체"/>
              </a:rPr>
              <a:t>K</a:t>
            </a:r>
            <a:r>
              <a:rPr sz="1600" spc="15" dirty="0">
                <a:solidFill>
                  <a:srgbClr val="554F4D"/>
                </a:solidFill>
                <a:latin typeface="휴먼옛체"/>
                <a:cs typeface="휴먼옛체"/>
              </a:rPr>
              <a:t>OREAN</a:t>
            </a:r>
            <a:endParaRPr sz="1600">
              <a:latin typeface="휴먼옛체"/>
              <a:cs typeface="휴먼옛체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985230" y="1889345"/>
            <a:ext cx="11347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500" spc="-280" dirty="0">
                <a:solidFill>
                  <a:srgbClr val="554F4D"/>
                </a:solidFill>
                <a:latin typeface="휴먼옛체"/>
                <a:cs typeface="휴먼옛체"/>
              </a:rPr>
              <a:t>내국인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315" dirty="0">
                <a:solidFill>
                  <a:srgbClr val="554F4D"/>
                </a:solidFill>
                <a:latin typeface="휴먼옛체"/>
                <a:cs typeface="휴먼옛체"/>
              </a:rPr>
              <a:t>유동인구</a:t>
            </a:r>
            <a:endParaRPr sz="1500">
              <a:latin typeface="휴먼옛체"/>
              <a:cs typeface="휴먼옛체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07903" y="1416397"/>
            <a:ext cx="12579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solidFill>
                  <a:srgbClr val="554F4D"/>
                </a:solidFill>
                <a:latin typeface="휴먼옛체"/>
                <a:cs typeface="휴먼옛체"/>
              </a:rPr>
              <a:t>FOOD_WASTE</a:t>
            </a:r>
            <a:endParaRPr sz="1600">
              <a:latin typeface="휴먼옛체"/>
              <a:cs typeface="휴먼옛체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473798" y="1904584"/>
            <a:ext cx="925194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500" spc="-305" dirty="0">
                <a:solidFill>
                  <a:srgbClr val="554F4D"/>
                </a:solidFill>
                <a:latin typeface="휴먼옛체"/>
                <a:cs typeface="휴먼옛체"/>
              </a:rPr>
              <a:t>음식물쓰레기</a:t>
            </a:r>
            <a:endParaRPr sz="1500">
              <a:latin typeface="휴먼옛체"/>
              <a:cs typeface="휴먼옛체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09199" y="2385824"/>
            <a:ext cx="2041525" cy="140525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212725" marR="205104" algn="ctr">
              <a:lnSpc>
                <a:spcPct val="100000"/>
              </a:lnSpc>
            </a:pPr>
            <a:r>
              <a:rPr sz="1300" spc="-225" dirty="0">
                <a:solidFill>
                  <a:srgbClr val="554F4D"/>
                </a:solidFill>
                <a:latin typeface="휴먼옛체"/>
                <a:cs typeface="휴먼옛체"/>
              </a:rPr>
              <a:t>일별</a:t>
            </a:r>
            <a:r>
              <a:rPr sz="1300" spc="-16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300" spc="-280" dirty="0">
                <a:solidFill>
                  <a:srgbClr val="554F4D"/>
                </a:solidFill>
                <a:latin typeface="휴먼옛체"/>
                <a:cs typeface="휴먼옛체"/>
              </a:rPr>
              <a:t>음식물</a:t>
            </a:r>
            <a:r>
              <a:rPr sz="1300" spc="-16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300" spc="-250" dirty="0">
                <a:solidFill>
                  <a:srgbClr val="554F4D"/>
                </a:solidFill>
                <a:latin typeface="휴먼옛체"/>
                <a:cs typeface="휴먼옛체"/>
              </a:rPr>
              <a:t>쓰레기</a:t>
            </a:r>
            <a:r>
              <a:rPr sz="1300" spc="-165" dirty="0">
                <a:solidFill>
                  <a:srgbClr val="554F4D"/>
                </a:solidFill>
                <a:latin typeface="휴먼옛체"/>
                <a:cs typeface="휴먼옛체"/>
              </a:rPr>
              <a:t> 배출량  </a:t>
            </a:r>
            <a:r>
              <a:rPr sz="1300" spc="-270" dirty="0">
                <a:solidFill>
                  <a:srgbClr val="554F4D"/>
                </a:solidFill>
                <a:latin typeface="휴먼옛체"/>
                <a:cs typeface="휴먼옛체"/>
              </a:rPr>
              <a:t>을</a:t>
            </a:r>
            <a:r>
              <a:rPr sz="1300" spc="-160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300" spc="-195" dirty="0">
                <a:solidFill>
                  <a:srgbClr val="554F4D"/>
                </a:solidFill>
                <a:latin typeface="휴먼옛체"/>
                <a:cs typeface="휴먼옛체"/>
              </a:rPr>
              <a:t>포함한</a:t>
            </a:r>
            <a:r>
              <a:rPr sz="1300" spc="-16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300" spc="-190" dirty="0">
                <a:solidFill>
                  <a:srgbClr val="554F4D"/>
                </a:solidFill>
                <a:latin typeface="휴먼옛체"/>
                <a:cs typeface="휴먼옛체"/>
              </a:rPr>
              <a:t>데이터  </a:t>
            </a:r>
            <a:r>
              <a:rPr sz="1300" spc="-200" dirty="0">
                <a:solidFill>
                  <a:srgbClr val="980000"/>
                </a:solidFill>
                <a:latin typeface="휴먼옛체"/>
                <a:cs typeface="휴먼옛체"/>
              </a:rPr>
              <a:t>(예측변수</a:t>
            </a:r>
            <a:r>
              <a:rPr sz="1300" spc="-165" dirty="0">
                <a:solidFill>
                  <a:srgbClr val="980000"/>
                </a:solidFill>
                <a:latin typeface="휴먼옛체"/>
                <a:cs typeface="휴먼옛체"/>
              </a:rPr>
              <a:t> </a:t>
            </a:r>
            <a:r>
              <a:rPr sz="1300" spc="-180" dirty="0">
                <a:solidFill>
                  <a:srgbClr val="980000"/>
                </a:solidFill>
                <a:latin typeface="휴먼옛체"/>
                <a:cs typeface="휴먼옛체"/>
              </a:rPr>
              <a:t>존재)</a:t>
            </a:r>
            <a:endParaRPr sz="1300">
              <a:latin typeface="휴먼옛체"/>
              <a:cs typeface="휴먼옛체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532791" y="1416397"/>
            <a:ext cx="13970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spc="10" dirty="0">
                <a:solidFill>
                  <a:srgbClr val="554F4D"/>
                </a:solidFill>
                <a:latin typeface="휴먼옛체"/>
                <a:cs typeface="휴먼옛체"/>
              </a:rPr>
              <a:t>RESIDENT_P</a:t>
            </a:r>
            <a:r>
              <a:rPr sz="1600" spc="40" dirty="0">
                <a:solidFill>
                  <a:srgbClr val="554F4D"/>
                </a:solidFill>
                <a:latin typeface="휴먼옛체"/>
                <a:cs typeface="휴먼옛체"/>
              </a:rPr>
              <a:t>O</a:t>
            </a:r>
            <a:r>
              <a:rPr sz="1600" spc="-15" dirty="0">
                <a:solidFill>
                  <a:srgbClr val="554F4D"/>
                </a:solidFill>
                <a:latin typeface="휴먼옛체"/>
                <a:cs typeface="휴먼옛체"/>
              </a:rPr>
              <a:t>P</a:t>
            </a:r>
            <a:endParaRPr sz="1600">
              <a:latin typeface="휴먼옛체"/>
              <a:cs typeface="휴먼옛체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659718" y="1904584"/>
            <a:ext cx="114300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500" spc="-295" dirty="0">
                <a:solidFill>
                  <a:srgbClr val="554F4D"/>
                </a:solidFill>
                <a:latin typeface="휴먼옛체"/>
                <a:cs typeface="휴먼옛체"/>
              </a:rPr>
              <a:t>거주인구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85" dirty="0">
                <a:solidFill>
                  <a:srgbClr val="554F4D"/>
                </a:solidFill>
                <a:latin typeface="휴먼옛체"/>
                <a:cs typeface="휴먼옛체"/>
              </a:rPr>
              <a:t>데이터</a:t>
            </a:r>
            <a:endParaRPr sz="1500">
              <a:latin typeface="휴먼옛체"/>
              <a:cs typeface="휴먼옛체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203962" y="2380924"/>
            <a:ext cx="2041525" cy="140525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586105" marR="520065" indent="-58419">
              <a:lnSpc>
                <a:spcPct val="100000"/>
              </a:lnSpc>
              <a:spcBef>
                <a:spcPts val="1130"/>
              </a:spcBef>
            </a:pPr>
            <a:r>
              <a:rPr sz="1300" spc="-225" dirty="0">
                <a:solidFill>
                  <a:srgbClr val="554F4D"/>
                </a:solidFill>
                <a:latin typeface="휴먼옛체"/>
                <a:cs typeface="휴먼옛체"/>
              </a:rPr>
              <a:t>월별</a:t>
            </a:r>
            <a:r>
              <a:rPr sz="1300" spc="-16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300" spc="-210" dirty="0">
                <a:solidFill>
                  <a:srgbClr val="554F4D"/>
                </a:solidFill>
                <a:latin typeface="휴먼옛체"/>
                <a:cs typeface="휴먼옛체"/>
              </a:rPr>
              <a:t>거주인구를  </a:t>
            </a:r>
            <a:r>
              <a:rPr sz="1300" spc="-195" dirty="0">
                <a:solidFill>
                  <a:srgbClr val="554F4D"/>
                </a:solidFill>
                <a:latin typeface="휴먼옛체"/>
                <a:cs typeface="휴먼옛체"/>
              </a:rPr>
              <a:t>포함한</a:t>
            </a:r>
            <a:r>
              <a:rPr sz="1300" spc="-16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300" spc="-250" dirty="0">
                <a:solidFill>
                  <a:srgbClr val="554F4D"/>
                </a:solidFill>
                <a:latin typeface="휴먼옛체"/>
                <a:cs typeface="휴먼옛체"/>
              </a:rPr>
              <a:t>데이터</a:t>
            </a:r>
            <a:endParaRPr sz="1300">
              <a:latin typeface="휴먼옛체"/>
              <a:cs typeface="휴먼옛체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438425" y="4167404"/>
            <a:ext cx="158559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500" spc="-20" dirty="0">
                <a:solidFill>
                  <a:srgbClr val="554F4D"/>
                </a:solidFill>
                <a:latin typeface="휴먼옛체"/>
                <a:cs typeface="휴먼옛체"/>
              </a:rPr>
              <a:t>LONG_TERM_FRGN</a:t>
            </a:r>
            <a:endParaRPr sz="1500">
              <a:latin typeface="휴먼옛체"/>
              <a:cs typeface="휴먼옛체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321965" y="4624604"/>
            <a:ext cx="1818639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500" spc="-275" dirty="0">
                <a:solidFill>
                  <a:srgbClr val="554F4D"/>
                </a:solidFill>
                <a:latin typeface="휴먼옛체"/>
                <a:cs typeface="휴먼옛체"/>
              </a:rPr>
              <a:t>외국인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65" dirty="0">
                <a:solidFill>
                  <a:srgbClr val="554F4D"/>
                </a:solidFill>
                <a:latin typeface="휴먼옛체"/>
                <a:cs typeface="휴먼옛체"/>
              </a:rPr>
              <a:t>장기체류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315" dirty="0">
                <a:solidFill>
                  <a:srgbClr val="554F4D"/>
                </a:solidFill>
                <a:latin typeface="휴먼옛체"/>
                <a:cs typeface="휴먼옛체"/>
              </a:rPr>
              <a:t>유동인구</a:t>
            </a:r>
            <a:endParaRPr sz="1500">
              <a:latin typeface="휴먼옛체"/>
              <a:cs typeface="휴먼옛체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135719" y="4163012"/>
            <a:ext cx="16027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554F4D"/>
                </a:solidFill>
                <a:latin typeface="휴먼옛체"/>
                <a:cs typeface="휴먼옛체"/>
              </a:rPr>
              <a:t>SHORT_TERM_FRGN</a:t>
            </a:r>
            <a:endParaRPr sz="1400">
              <a:latin typeface="휴먼옛체"/>
              <a:cs typeface="휴먼옛체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030155" y="4619704"/>
            <a:ext cx="1812289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500" spc="-275" dirty="0">
                <a:solidFill>
                  <a:srgbClr val="554F4D"/>
                </a:solidFill>
                <a:latin typeface="휴먼옛체"/>
                <a:cs typeface="휴먼옛체"/>
              </a:rPr>
              <a:t>외국인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275" dirty="0">
                <a:solidFill>
                  <a:srgbClr val="554F4D"/>
                </a:solidFill>
                <a:latin typeface="휴먼옛체"/>
                <a:cs typeface="휴먼옛체"/>
              </a:rPr>
              <a:t>단기체류</a:t>
            </a:r>
            <a:r>
              <a:rPr sz="1500" spc="-18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500" spc="-315" dirty="0">
                <a:solidFill>
                  <a:srgbClr val="554F4D"/>
                </a:solidFill>
                <a:latin typeface="휴먼옛체"/>
                <a:cs typeface="휴먼옛체"/>
              </a:rPr>
              <a:t>유동인구</a:t>
            </a:r>
            <a:endParaRPr sz="1500">
              <a:latin typeface="휴먼옛체"/>
              <a:cs typeface="휴먼옛체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909187" y="5136324"/>
            <a:ext cx="2041525" cy="140525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>
              <a:latin typeface="Times New Roman"/>
              <a:cs typeface="Times New Roman"/>
            </a:endParaRPr>
          </a:p>
          <a:p>
            <a:pPr marL="235585" marR="227965" indent="128905">
              <a:lnSpc>
                <a:spcPct val="120000"/>
              </a:lnSpc>
            </a:pPr>
            <a:r>
              <a:rPr sz="1300" spc="-225" dirty="0">
                <a:solidFill>
                  <a:srgbClr val="554F4D"/>
                </a:solidFill>
                <a:latin typeface="휴먼옛체"/>
                <a:cs typeface="휴먼옛체"/>
              </a:rPr>
              <a:t>일별</a:t>
            </a:r>
            <a:r>
              <a:rPr sz="1300" spc="-16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300" spc="-240" dirty="0">
                <a:solidFill>
                  <a:srgbClr val="554F4D"/>
                </a:solidFill>
                <a:latin typeface="휴먼옛체"/>
                <a:cs typeface="휴먼옛체"/>
              </a:rPr>
              <a:t>외국인</a:t>
            </a:r>
            <a:r>
              <a:rPr sz="1300" spc="-16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300" spc="-195" dirty="0">
                <a:solidFill>
                  <a:srgbClr val="554F4D"/>
                </a:solidFill>
                <a:latin typeface="휴먼옛체"/>
                <a:cs typeface="휴먼옛체"/>
              </a:rPr>
              <a:t>단기체류  </a:t>
            </a:r>
            <a:r>
              <a:rPr sz="1300" spc="-270" dirty="0">
                <a:solidFill>
                  <a:srgbClr val="554F4D"/>
                </a:solidFill>
                <a:latin typeface="휴먼옛체"/>
                <a:cs typeface="휴먼옛체"/>
              </a:rPr>
              <a:t>유동인구를</a:t>
            </a:r>
            <a:r>
              <a:rPr sz="1300" spc="-16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300" spc="-195" dirty="0">
                <a:solidFill>
                  <a:srgbClr val="554F4D"/>
                </a:solidFill>
                <a:latin typeface="휴먼옛체"/>
                <a:cs typeface="휴먼옛체"/>
              </a:rPr>
              <a:t>포함한</a:t>
            </a:r>
            <a:r>
              <a:rPr sz="1300" spc="-16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300" spc="-250" dirty="0">
                <a:solidFill>
                  <a:srgbClr val="554F4D"/>
                </a:solidFill>
                <a:latin typeface="휴먼옛체"/>
                <a:cs typeface="휴먼옛체"/>
              </a:rPr>
              <a:t>데이터</a:t>
            </a:r>
            <a:endParaRPr sz="1300">
              <a:latin typeface="휴먼옛체"/>
              <a:cs typeface="휴먼옛체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203949" y="5131424"/>
            <a:ext cx="2041525" cy="140525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imes New Roman"/>
              <a:cs typeface="Times New Roman"/>
            </a:endParaRPr>
          </a:p>
          <a:p>
            <a:pPr marL="235585" marR="227965" indent="126364">
              <a:lnSpc>
                <a:spcPct val="120000"/>
              </a:lnSpc>
            </a:pPr>
            <a:r>
              <a:rPr sz="1300" spc="-225" dirty="0">
                <a:solidFill>
                  <a:srgbClr val="554F4D"/>
                </a:solidFill>
                <a:latin typeface="휴먼옛체"/>
                <a:cs typeface="휴먼옛체"/>
              </a:rPr>
              <a:t>일별</a:t>
            </a:r>
            <a:r>
              <a:rPr sz="1300" spc="-16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300" spc="-240" dirty="0">
                <a:solidFill>
                  <a:srgbClr val="554F4D"/>
                </a:solidFill>
                <a:latin typeface="휴먼옛체"/>
                <a:cs typeface="휴먼옛체"/>
              </a:rPr>
              <a:t>외국인</a:t>
            </a:r>
            <a:r>
              <a:rPr sz="1300" spc="-16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300" spc="-185" dirty="0">
                <a:solidFill>
                  <a:srgbClr val="554F4D"/>
                </a:solidFill>
                <a:latin typeface="휴먼옛체"/>
                <a:cs typeface="휴먼옛체"/>
              </a:rPr>
              <a:t>장기체류  </a:t>
            </a:r>
            <a:r>
              <a:rPr sz="1300" spc="-270" dirty="0">
                <a:solidFill>
                  <a:srgbClr val="554F4D"/>
                </a:solidFill>
                <a:latin typeface="휴먼옛체"/>
                <a:cs typeface="휴먼옛체"/>
              </a:rPr>
              <a:t>유동인구를</a:t>
            </a:r>
            <a:r>
              <a:rPr sz="1300" spc="-16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300" spc="-195" dirty="0">
                <a:solidFill>
                  <a:srgbClr val="554F4D"/>
                </a:solidFill>
                <a:latin typeface="휴먼옛체"/>
                <a:cs typeface="휴먼옛체"/>
              </a:rPr>
              <a:t>포함한</a:t>
            </a:r>
            <a:r>
              <a:rPr sz="1300" spc="-165" dirty="0">
                <a:solidFill>
                  <a:srgbClr val="554F4D"/>
                </a:solidFill>
                <a:latin typeface="휴먼옛체"/>
                <a:cs typeface="휴먼옛체"/>
              </a:rPr>
              <a:t> </a:t>
            </a:r>
            <a:r>
              <a:rPr sz="1300" spc="-250" dirty="0">
                <a:solidFill>
                  <a:srgbClr val="554F4D"/>
                </a:solidFill>
                <a:latin typeface="휴먼옛체"/>
                <a:cs typeface="휴먼옛체"/>
              </a:rPr>
              <a:t>데이터</a:t>
            </a:r>
            <a:endParaRPr sz="1300">
              <a:latin typeface="휴먼옛체"/>
              <a:cs typeface="휴먼옛체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</TotalTime>
  <Words>4155</Words>
  <Application>Microsoft Office PowerPoint</Application>
  <PresentationFormat>와이드스크린</PresentationFormat>
  <Paragraphs>976</Paragraphs>
  <Slides>78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85" baseType="lpstr">
      <vt:lpstr>MS PGothic</vt:lpstr>
      <vt:lpstr>굴림</vt:lpstr>
      <vt:lpstr>휴먼옛체</vt:lpstr>
      <vt:lpstr>Arial</vt:lpstr>
      <vt:lpstr>Calibri</vt:lpstr>
      <vt:lpstr>Times New Roman</vt:lpstr>
      <vt:lpstr>Office Theme</vt:lpstr>
      <vt:lpstr>제주도 음식물 쓰레기 배출량 예측을 통한  감소 방안 도출</vt:lpstr>
      <vt:lpstr>PowerPoint 프레젠테이션</vt:lpstr>
      <vt:lpstr>PowerPoint 프레젠테이션</vt:lpstr>
      <vt:lpstr>배경</vt:lpstr>
      <vt:lpstr>배경</vt:lpstr>
      <vt:lpstr>배경</vt:lpstr>
      <vt:lpstr>PowerPoint 프레젠테이션</vt:lpstr>
      <vt:lpstr>[</vt:lpstr>
      <vt:lpstr>데이터 구성 - 제공데이터</vt:lpstr>
      <vt:lpstr>PowerPoint 프레젠테이션</vt:lpstr>
      <vt:lpstr>PowerPoint 프레젠테이션</vt:lpstr>
      <vt:lpstr>PowerPoint 프레젠테이션</vt:lpstr>
      <vt:lpstr>[</vt:lpstr>
      <vt:lpstr>데이터 EDA - 음식물 쓰레기 배출량</vt:lpstr>
      <vt:lpstr>데이터 EDA - 음식물 쓰레기 배출량</vt:lpstr>
      <vt:lpstr>데이터 EDA - 음식물 쓰레기 배출량</vt:lpstr>
      <vt:lpstr>데이터 EDA - 내국인 유동인구</vt:lpstr>
      <vt:lpstr>데이터 EDA - 내국인 유동인구</vt:lpstr>
      <vt:lpstr>데이터 EDA - 장기체류 외국인 유동인구</vt:lpstr>
      <vt:lpstr>데이터 EDA - 단기체류 외국인 유동인구</vt:lpstr>
      <vt:lpstr>데이터 EDA - 단기체류 외국인 유동인구</vt:lpstr>
      <vt:lpstr>데이터 EDA - 거주인구</vt:lpstr>
      <vt:lpstr>데이터 EDA - 거주인구</vt:lpstr>
      <vt:lpstr>데이터 EDA - 거주인구</vt:lpstr>
      <vt:lpstr>데이터 EDA - 카드결제</vt:lpstr>
      <vt:lpstr>데이터 EDA - 카드결제</vt:lpstr>
      <vt:lpstr>데이터 EDA - 카드결제</vt:lpstr>
      <vt:lpstr>데이터 EDA - 카드결제</vt:lpstr>
      <vt:lpstr>데이터 EDA - 카드결제</vt:lpstr>
      <vt:lpstr>데이터 EDA - 카드결제</vt:lpstr>
      <vt:lpstr>[</vt:lpstr>
      <vt:lpstr>데이터 전처리</vt:lpstr>
      <vt:lpstr>데이터 전처리</vt:lpstr>
      <vt:lpstr>데이터 전처리</vt:lpstr>
      <vt:lpstr>데이터 전처리</vt:lpstr>
      <vt:lpstr>데이터 전처리</vt:lpstr>
      <vt:lpstr>데이터 전처리</vt:lpstr>
      <vt:lpstr>데이터 전처리</vt:lpstr>
      <vt:lpstr>데이터 전처리</vt:lpstr>
      <vt:lpstr>데이터 전처리</vt:lpstr>
      <vt:lpstr>데이터 전처리</vt:lpstr>
      <vt:lpstr>PowerPoint 프레젠테이션</vt:lpstr>
      <vt:lpstr>[</vt:lpstr>
      <vt:lpstr>모델 대안 제시 - 다중선형회귀분석</vt:lpstr>
      <vt:lpstr>모델 대안 제시 - 시계열 모델</vt:lpstr>
      <vt:lpstr>모델 대안 제시 - RNN, LSTM</vt:lpstr>
      <vt:lpstr>[</vt:lpstr>
      <vt:lpstr>모델 선정 - 다중회귀분석</vt:lpstr>
      <vt:lpstr>모델 선정 - 다중회귀분석</vt:lpstr>
      <vt:lpstr>모델 선정 - 다중회귀분석</vt:lpstr>
      <vt:lpstr>모델 선정 - 다중회귀분석</vt:lpstr>
      <vt:lpstr>모델 선정 - 다중회귀분석</vt:lpstr>
      <vt:lpstr>모델 선정 - 다중회귀분석</vt:lpstr>
      <vt:lpstr>모델 선정 - 다중회귀분석</vt:lpstr>
      <vt:lpstr>모델 선정 - 시계열 모델</vt:lpstr>
      <vt:lpstr>모델 선정 - 시계열 모델</vt:lpstr>
      <vt:lpstr>모델 선정 - RNN, LSTM</vt:lpstr>
      <vt:lpstr>모델 선정 - RNN, LSTM</vt:lpstr>
      <vt:lpstr>모델 선정 - RNN, LSTM</vt:lpstr>
      <vt:lpstr>모델 선정 - RNN, LSTM</vt:lpstr>
      <vt:lpstr>PowerPoint 프레젠테이션</vt:lpstr>
      <vt:lpstr>PowerPoint 프레젠테이션</vt:lpstr>
      <vt:lpstr>결론 - 정리</vt:lpstr>
      <vt:lpstr>결론 - 1</vt:lpstr>
      <vt:lpstr>결론 - 1</vt:lpstr>
      <vt:lpstr>결론 - 2</vt:lpstr>
      <vt:lpstr>결론 - 3</vt:lpstr>
      <vt:lpstr>결론 - 4</vt:lpstr>
      <vt:lpstr>결론 - 5</vt:lpstr>
      <vt:lpstr>PowerPoint 프레젠테이션</vt:lpstr>
      <vt:lpstr>7, 8월 예측 결과</vt:lpstr>
      <vt:lpstr>PowerPoint 프레젠테이션</vt:lpstr>
      <vt:lpstr>PowerPoint 프레젠테이션</vt:lpstr>
      <vt:lpstr>배출량 감소 방안</vt:lpstr>
      <vt:lpstr>배출량 감소 방안</vt:lpstr>
      <vt:lpstr>배출량 감소 방안</vt:lpstr>
      <vt:lpstr>배출량 감소 방안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빅콘테스트_제주로da_제출</dc:title>
  <cp:lastModifiedBy>심종수</cp:lastModifiedBy>
  <cp:revision>2</cp:revision>
  <dcterms:created xsi:type="dcterms:W3CDTF">2021-11-01T16:23:57Z</dcterms:created>
  <dcterms:modified xsi:type="dcterms:W3CDTF">2021-11-08T01:59:30Z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